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74" r:id="rId4"/>
    <p:sldId id="276" r:id="rId5"/>
    <p:sldId id="275" r:id="rId6"/>
    <p:sldId id="288" r:id="rId7"/>
    <p:sldId id="289" r:id="rId8"/>
    <p:sldId id="290" r:id="rId9"/>
    <p:sldId id="279" r:id="rId10"/>
    <p:sldId id="277" r:id="rId11"/>
    <p:sldId id="280" r:id="rId12"/>
    <p:sldId id="287" r:id="rId13"/>
    <p:sldId id="281" r:id="rId14"/>
    <p:sldId id="291" r:id="rId15"/>
    <p:sldId id="282" r:id="rId16"/>
    <p:sldId id="283" r:id="rId17"/>
    <p:sldId id="284" r:id="rId18"/>
    <p:sldId id="285" r:id="rId19"/>
    <p:sldId id="28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" panose="020B0604020202020204" charset="-52"/>
      <p:regular r:id="rId28"/>
      <p:bold r:id="rId29"/>
      <p:italic r:id="rId30"/>
      <p:boldItalic r:id="rId31"/>
    </p:embeddedFont>
    <p:embeddedFont>
      <p:font typeface="Montserrat Light" panose="020B0604020202020204" charset="-52"/>
      <p:regular r:id="rId32"/>
      <p: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318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  <p15:guide id="4" pos="73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 Молчанов" initials="РМ" lastIdx="1" clrIdx="0">
    <p:extLst>
      <p:ext uri="{19B8F6BF-5375-455C-9EA6-DF929625EA0E}">
        <p15:presenceInfo xmlns:p15="http://schemas.microsoft.com/office/powerpoint/2012/main" userId="S-1-5-21-1372803507-1246280253-2519396870-78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A5A5A5"/>
    <a:srgbClr val="FFC000"/>
    <a:srgbClr val="5B9BD5"/>
    <a:srgbClr val="CFD5EA"/>
    <a:srgbClr val="6A665A"/>
    <a:srgbClr val="A9D18E"/>
    <a:srgbClr val="FFD966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18" autoAdjust="0"/>
  </p:normalViewPr>
  <p:slideViewPr>
    <p:cSldViewPr snapToGrid="0">
      <p:cViewPr>
        <p:scale>
          <a:sx n="75" d="100"/>
          <a:sy n="75" d="100"/>
        </p:scale>
        <p:origin x="931" y="302"/>
      </p:cViewPr>
      <p:guideLst>
        <p:guide orient="horz" pos="618"/>
        <p:guide pos="3318"/>
        <p:guide orient="horz" pos="3657"/>
        <p:guide pos="73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70438703845556"/>
          <c:y val="9.6619341501973793E-2"/>
          <c:w val="0.60590961051386583"/>
          <c:h val="0.806761316996052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03A-43BE-812C-99325ADDC8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03A-43BE-812C-99325ADDC8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03A-43BE-812C-99325ADDC8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03A-43BE-812C-99325ADDC8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03A-43BE-812C-99325ADDC84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0CFD9A-B02A-48DA-8E60-1BBA33E3F893}" type="CATEGORYNAME">
                      <a:rPr lang="ru-RU" sz="14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rPr>
                      <a:t>
38,3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3A-43BE-812C-99325ADDC849}"/>
                </c:ext>
              </c:extLst>
            </c:dLbl>
            <c:dLbl>
              <c:idx val="1"/>
              <c:layout>
                <c:manualLayout>
                  <c:x val="-0.11143468014357368"/>
                  <c:y val="-1.2211685166148524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ED7D3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F17521-54D8-4DBC-B26B-60576ECE776D}" type="CATEGORYNAME">
                      <a:rPr lang="ru-RU" sz="1400">
                        <a:solidFill>
                          <a:srgbClr val="ED7D31"/>
                        </a:solidFill>
                      </a:rPr>
                      <a:pPr>
                        <a:defRPr sz="1400">
                          <a:solidFill>
                            <a:srgbClr val="ED7D31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ED7D31"/>
                        </a:solidFill>
                      </a:rPr>
                      <a:t>
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ED7D3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46071534436258"/>
                      <c:h val="0.16037703822184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03A-43BE-812C-99325ADDC849}"/>
                </c:ext>
              </c:extLst>
            </c:dLbl>
            <c:dLbl>
              <c:idx val="2"/>
              <c:layout>
                <c:manualLayout>
                  <c:x val="0"/>
                  <c:y val="7.75442008050431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spc="0" baseline="0">
                        <a:solidFill>
                          <a:srgbClr val="A5A5A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D83288-FE6A-4D0C-ACAC-A5461105E916}" type="CATEGORYNAME">
                      <a:rPr lang="ru-RU" sz="1400">
                        <a:solidFill>
                          <a:srgbClr val="A5A5A5"/>
                        </a:solidFill>
                      </a:rPr>
                      <a:pPr algn="ctr">
                        <a:defRPr sz="1400">
                          <a:solidFill>
                            <a:srgbClr val="A5A5A5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A5A5A5"/>
                        </a:solidFill>
                      </a:rPr>
                      <a:t>
15,1%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spc="0" baseline="0">
                      <a:solidFill>
                        <a:srgbClr val="A5A5A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54232957963908"/>
                      <c:h val="0.212750269328716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03A-43BE-812C-99325ADDC849}"/>
                </c:ext>
              </c:extLst>
            </c:dLbl>
            <c:dLbl>
              <c:idx val="3"/>
              <c:layout>
                <c:manualLayout>
                  <c:x val="0"/>
                  <c:y val="8.06459688372448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2AA940-F219-49D7-BA34-C4108DB0E2F7}" type="CATEGORYNAME">
                      <a:rPr lang="ru-RU" sz="1400" smtClean="0">
                        <a:solidFill>
                          <a:srgbClr val="FFC000"/>
                        </a:solidFill>
                      </a:rPr>
                      <a:pPr>
                        <a:defRPr sz="1400">
                          <a:solidFill>
                            <a:srgbClr val="FFC000"/>
                          </a:solidFill>
                        </a:defRPr>
                      </a:pPr>
                      <a:t>[ИМЯ КАТЕГОРИИ]</a:t>
                    </a:fld>
                    <a:endParaRPr lang="ru-RU" sz="1400" baseline="0" dirty="0">
                      <a:solidFill>
                        <a:srgbClr val="FFC000"/>
                      </a:solidFill>
                    </a:endParaRPr>
                  </a:p>
                  <a:p>
                    <a:pPr>
                      <a:defRPr sz="1400">
                        <a:solidFill>
                          <a:srgbClr val="FFC000"/>
                        </a:solidFill>
                      </a:defRPr>
                    </a:pPr>
                    <a:r>
                      <a:rPr lang="ru-RU" sz="1400" baseline="0" dirty="0">
                        <a:solidFill>
                          <a:srgbClr val="FFC000"/>
                        </a:solidFill>
                      </a:rPr>
                      <a:t>10,5%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39709477564411"/>
                      <c:h val="0.244652075656762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03A-43BE-812C-99325ADDC849}"/>
                </c:ext>
              </c:extLst>
            </c:dLbl>
            <c:dLbl>
              <c:idx val="4"/>
              <c:layout>
                <c:manualLayout>
                  <c:x val="6.0568307550531067E-2"/>
                  <c:y val="1.2211685166148524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9F214C7-E759-4A3C-9520-8D39AF4C5C60}" type="CATEGORYNAME">
                      <a:rPr lang="ru-RU" sz="1400" dirty="0">
                        <a:solidFill>
                          <a:srgbClr val="5B9BD5"/>
                        </a:solidFill>
                      </a:rPr>
                      <a:pPr>
                        <a:defRPr sz="1400">
                          <a:solidFill>
                            <a:srgbClr val="5B9BD5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5B9BD5"/>
                        </a:solidFill>
                      </a:rPr>
                      <a:t>
8,3%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5B9BD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72936275243523"/>
                      <c:h val="0.16037703822184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03A-43BE-812C-99325ADDC84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Умная бытовая техника</c:v>
                </c:pt>
                <c:pt idx="1">
                  <c:v>Управление и связь</c:v>
                </c:pt>
                <c:pt idx="2">
                  <c:v>Безопасность</c:v>
                </c:pt>
                <c:pt idx="3">
                  <c:v>Домашние развлечения</c:v>
                </c:pt>
                <c:pt idx="4">
                  <c:v>Комфорт и освещение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38.299999999999997</c:v>
                </c:pt>
                <c:pt idx="1">
                  <c:v>20</c:v>
                </c:pt>
                <c:pt idx="2">
                  <c:v>15.1</c:v>
                </c:pt>
                <c:pt idx="3">
                  <c:v>10.5</c:v>
                </c:pt>
                <c:pt idx="4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03A-43BE-812C-99325ADDC84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42-4D97-83D0-BEAF2B391B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C42-4D97-83D0-BEAF2B391B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C42-4D97-83D0-BEAF2B391B2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0CFD9A-B02A-48DA-8E60-1BBA33E3F893}" type="CATEGORYNAME">
                      <a:rPr lang="ru-RU" sz="1400">
                        <a:solidFill>
                          <a:srgbClr val="00B050"/>
                        </a:solidFill>
                      </a:rPr>
                      <a:pPr>
                        <a:defRPr sz="1400">
                          <a:solidFill>
                            <a:srgbClr val="00B050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00B050"/>
                        </a:solidFill>
                      </a:rPr>
                      <a:t>
53,3%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62812453225565"/>
                      <c:h val="0.162749768649624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42-4D97-83D0-BEAF2B391B23}"/>
                </c:ext>
              </c:extLst>
            </c:dLbl>
            <c:dLbl>
              <c:idx val="1"/>
              <c:layout>
                <c:manualLayout>
                  <c:x val="-0.18015657080062378"/>
                  <c:y val="-1.2211685166148524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ED7D3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F17521-54D8-4DBC-B26B-60576ECE776D}" type="CATEGORYNAME">
                      <a:rPr lang="ru-RU" sz="1400">
                        <a:solidFill>
                          <a:srgbClr val="ED7D31"/>
                        </a:solidFill>
                      </a:rPr>
                      <a:pPr>
                        <a:defRPr sz="1400">
                          <a:solidFill>
                            <a:srgbClr val="ED7D31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ED7D31"/>
                        </a:solidFill>
                      </a:rPr>
                      <a:t>
32,2%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ED7D3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5169787017939"/>
                      <c:h val="0.16037703822184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C42-4D97-83D0-BEAF2B391B2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A5A5A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D83288-FE6A-4D0C-ACAC-A5461105E916}" type="CATEGORYNAME">
                      <a:rPr lang="ru-RU" sz="1400">
                        <a:solidFill>
                          <a:srgbClr val="A5A5A5"/>
                        </a:solidFill>
                      </a:rPr>
                      <a:pPr>
                        <a:defRPr sz="1400">
                          <a:solidFill>
                            <a:srgbClr val="A5A5A5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A5A5A5"/>
                        </a:solidFill>
                      </a:rPr>
                      <a:t>
14,5%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A5A5A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76665316628073"/>
                      <c:h val="0.281950714127136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C42-4D97-83D0-BEAF2B391B2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53.3</c:v>
                </c:pt>
                <c:pt idx="1">
                  <c:v>32.200000000000003</c:v>
                </c:pt>
                <c:pt idx="2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42-4D97-83D0-BEAF2B391B2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745-48A2-8542-47E0C00C0F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745-48A2-8542-47E0C00C0F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745-48A2-8542-47E0C00C0F0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0CFD9A-B02A-48DA-8E60-1BBA33E3F893}" type="CATEGORYNAME">
                      <a:rPr lang="ru-RU" sz="1400">
                        <a:solidFill>
                          <a:srgbClr val="00B050"/>
                        </a:solidFill>
                      </a:rPr>
                      <a:pPr>
                        <a:defRPr sz="1400">
                          <a:solidFill>
                            <a:srgbClr val="00B050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00B050"/>
                        </a:solidFill>
                      </a:rPr>
                      <a:t>
43,3%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62812453225565"/>
                      <c:h val="0.162749768649624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45-48A2-8542-47E0C00C0F0E}"/>
                </c:ext>
              </c:extLst>
            </c:dLbl>
            <c:dLbl>
              <c:idx val="1"/>
              <c:layout>
                <c:manualLayout>
                  <c:x val="5.5864266826323406E-3"/>
                  <c:y val="-6.203658181255112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ED7D3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F17521-54D8-4DBC-B26B-60576ECE776D}" type="CATEGORYNAME">
                      <a:rPr lang="ru-RU" sz="1400">
                        <a:solidFill>
                          <a:srgbClr val="ED7D31"/>
                        </a:solidFill>
                      </a:rPr>
                      <a:pPr>
                        <a:defRPr sz="1400">
                          <a:solidFill>
                            <a:srgbClr val="ED7D31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ED7D31"/>
                        </a:solidFill>
                      </a:rPr>
                      <a:t>
44,1%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ED7D3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5169787017939"/>
                      <c:h val="0.16037703822184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745-48A2-8542-47E0C00C0F0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A5A5A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D83288-FE6A-4D0C-ACAC-A5461105E916}" type="CATEGORYNAME">
                      <a:rPr lang="ru-RU" sz="1400">
                        <a:solidFill>
                          <a:srgbClr val="A5A5A5"/>
                        </a:solidFill>
                      </a:rPr>
                      <a:pPr>
                        <a:defRPr sz="1400">
                          <a:solidFill>
                            <a:srgbClr val="A5A5A5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rgbClr val="A5A5A5"/>
                        </a:solidFill>
                      </a:rPr>
                      <a:t>
12,7%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A5A5A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76665316628073"/>
                      <c:h val="0.281950714127136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745-48A2-8542-47E0C00C0F0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43.3</c:v>
                </c:pt>
                <c:pt idx="1">
                  <c:v>44.1</c:v>
                </c:pt>
                <c:pt idx="2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45-48A2-8542-47E0C00C0F0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E2415-B5B3-4C52-AFD4-D83C5AD3B0D5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E277A-CA0C-455A-BB46-7C28FDE6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10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E277A-CA0C-455A-BB46-7C28FDE6602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4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E277A-CA0C-455A-BB46-7C28FDE6602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5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C51FD-31EF-40B8-BF28-3BA827881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5F625-4AED-4301-8CDB-BF725496D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481AD-454F-4E29-989D-36E4E5BC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188AC-E5A2-430A-9465-28D41A2B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7889A5-F9FB-4B73-A7D2-C23A72CF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14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9F36B-6BA3-4D3C-9BE1-861C47BC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96DA0A-2E3F-484D-A2BA-F9C0D13E5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68793-5FF5-4F67-A163-948597C3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B35CD0-2B8B-4466-96DE-90AA3FFE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BBA585-36D8-48C5-AED4-BCC2A07B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40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57E00C-AD5A-4161-BA82-BC7BF4F0E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E6290D-DE77-4DB6-AA4E-989E4ACF7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96E749-D817-49DD-8740-23CF9388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B1F024-2FEE-45DD-BAEF-04A3AC0B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E4D8A8-97E8-4457-B19F-0D7DFE1D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30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A66-CF82-486B-B6F1-82576B62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CEF36-7965-44B1-92F1-376CB4F21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C29F81-91F0-4A42-88A3-CA648AAC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A4329-218F-4D45-BE98-E231F9334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57BF5-35AE-4AE3-BDDD-7E432105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7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AC797-2190-492B-B64B-7B5DC829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EF0BBE-D37D-41DB-A515-1F0140AD0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1CECF6-48D5-4E5B-A86D-4C7B195D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78DF8-9510-4ED6-9805-B502DBF8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C9DFF7-E3D5-49AB-8AD7-834CD481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11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81B8D-B36A-4D30-8C48-9AE570DF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901540-8AA8-45C3-89B3-6686921EB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35B061-5EE8-46BC-9EE8-832FE0889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FDA95-C671-4F5E-B3CC-5064750C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6D65A9-A196-4C07-851E-6705E755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366D52-322F-4141-B502-B253D441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72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94E9A-09BB-48E0-B6B0-B790A9BAE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A9F58C-8894-4C3B-82A8-2326FBBD8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8CA24B-AF65-4689-8D53-7DBE3137E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B4CD3D-BCFF-4CAD-8FD2-F2FAFBFAA4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9D9B2A-2ECE-4A00-95A8-23F077CB6C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BA5BE3-2CF8-42EB-B8CD-007ED0D1E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C300AD-F4A0-44FD-9ADD-C28CCDE63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F1D860-7C62-4D68-9D43-69B294C4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37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F847E-7167-4EB5-B507-7BDA041C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DBEA48-D324-47E9-97B3-E31D202A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CD74CB-1601-4DBA-8AB1-68A8008C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943E17-B126-48AF-8F79-E9A72963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64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2F89A-B787-4721-8BF6-91FF6E5E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BD4D30-FB17-4F22-846D-1DD6A43B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9910BE-825A-4261-A279-47B82527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1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BD70-0F67-4499-8B4E-5222FC5A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74C9E9-E242-4AC8-AA56-4074B9AE6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A4B3CC-A481-407C-BA99-A1E8544DA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9D44D0-CE2E-4F2A-B2B2-0775A2F9A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4CFB25-276A-4446-963F-28F8AA75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5235C1-7D39-4274-8F09-35BA6E62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8B049-E161-4E5A-B51C-FD1E58EE7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54B57-E545-449A-A7C9-CE9C221F8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33AB4-3905-4030-A9F7-7D0C56363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9B1707-2011-45A9-A613-EFE1CF8F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B6959-C54F-4AF6-ABE6-761A79B9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07AE60-31F8-44B4-8BC6-7AB2273E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0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A2F09-238E-487C-859A-6D68F536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3C14D5-11B7-4770-8995-5A7D4DD69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AE94EF-4985-47E2-A3CE-2F3D11AF2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5E48F-BD56-41DF-8E45-02C96C2EBF83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7EBAED-794A-4B24-85BC-564B174D7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27A49-22C2-46D3-96AC-F6E568E8F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4F8E0-08C8-4F70-9A7D-BBFCA2854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64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8794"/>
          <a:stretch/>
        </p:blipFill>
        <p:spPr>
          <a:xfrm>
            <a:off x="-6554" y="-1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-6554" y="-1"/>
            <a:ext cx="12198554" cy="6858000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0D83A6-6345-4996-A4A9-217B1A174F1D}"/>
              </a:ext>
            </a:extLst>
          </p:cNvPr>
          <p:cNvSpPr txBox="1">
            <a:spLocks/>
          </p:cNvSpPr>
          <p:nvPr/>
        </p:nvSpPr>
        <p:spPr>
          <a:xfrm>
            <a:off x="328451" y="3429000"/>
            <a:ext cx="6681949" cy="2230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3200" dirty="0">
                <a:solidFill>
                  <a:schemeClr val="bg1"/>
                </a:solidFill>
                <a:latin typeface="Montserrat" pitchFamily="2" charset="-52"/>
              </a:rPr>
              <a:t>ЦИФРОВЫЕ ТЕХНОЛОГИИ</a:t>
            </a:r>
            <a:endParaRPr lang="en-US" sz="3200" dirty="0">
              <a:solidFill>
                <a:schemeClr val="bg1"/>
              </a:solidFill>
              <a:latin typeface="Montserrat" pitchFamily="2" charset="-52"/>
            </a:endParaRPr>
          </a:p>
          <a:p>
            <a:pPr algn="l">
              <a:lnSpc>
                <a:spcPct val="120000"/>
              </a:lnSpc>
            </a:pPr>
            <a:r>
              <a:rPr lang="ru-RU" sz="3200" dirty="0">
                <a:solidFill>
                  <a:schemeClr val="bg1"/>
                </a:solidFill>
                <a:latin typeface="Montserrat" pitchFamily="2" charset="-52"/>
              </a:rPr>
              <a:t>ДЛЯ ЭКСПЛУАТАЦИИ,</a:t>
            </a:r>
            <a:br>
              <a:rPr lang="en-US" sz="32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Montserrat" pitchFamily="2" charset="-52"/>
              </a:rPr>
              <a:t>КОТОРЫЕ ПОЗВОЛЯТ ЗАСТРОЙЩИКАМ</a:t>
            </a:r>
            <a:br>
              <a:rPr lang="en-US" sz="22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Montserrat" pitchFamily="2" charset="-52"/>
              </a:rPr>
              <a:t>ПРОДАВАТЬ БОЛЬШЕ И ДОРОЖЕ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6DD1E7-A49A-47AE-8B1E-D56A85BCF5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2" y="500476"/>
            <a:ext cx="1537598" cy="6298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7D68481-F80C-4710-B41D-B067B2421E40}"/>
              </a:ext>
            </a:extLst>
          </p:cNvPr>
          <p:cNvSpPr txBox="1">
            <a:spLocks/>
          </p:cNvSpPr>
          <p:nvPr/>
        </p:nvSpPr>
        <p:spPr>
          <a:xfrm>
            <a:off x="328451" y="5803900"/>
            <a:ext cx="5323049" cy="553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Иван Власов, директор «</a:t>
            </a:r>
            <a:r>
              <a:rPr lang="ru-RU" sz="2000" dirty="0" err="1">
                <a:solidFill>
                  <a:schemeClr val="bg1"/>
                </a:solidFill>
                <a:latin typeface="Montserrat" pitchFamily="2" charset="-52"/>
              </a:rPr>
              <a:t>Философт</a:t>
            </a: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»</a:t>
            </a:r>
            <a:endParaRPr lang="ru-RU" sz="1600" dirty="0">
              <a:solidFill>
                <a:schemeClr val="bg1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126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F29DB18-387E-4491-AF40-00235CB56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6371068" y="-2"/>
            <a:ext cx="5820933" cy="6858002"/>
          </a:xfrm>
          <a:custGeom>
            <a:avLst/>
            <a:gdLst>
              <a:gd name="connsiteX0" fmla="*/ 0 w 5663381"/>
              <a:gd name="connsiteY0" fmla="*/ 0 h 5968366"/>
              <a:gd name="connsiteX1" fmla="*/ 5663381 w 5663381"/>
              <a:gd name="connsiteY1" fmla="*/ 0 h 5968366"/>
              <a:gd name="connsiteX2" fmla="*/ 5663381 w 5663381"/>
              <a:gd name="connsiteY2" fmla="*/ 5968366 h 5968366"/>
              <a:gd name="connsiteX3" fmla="*/ 0 w 5663381"/>
              <a:gd name="connsiteY3" fmla="*/ 5968366 h 5968366"/>
              <a:gd name="connsiteX4" fmla="*/ 0 w 5663381"/>
              <a:gd name="connsiteY4" fmla="*/ 0 h 5968366"/>
              <a:gd name="connsiteX0" fmla="*/ 58993 w 5663381"/>
              <a:gd name="connsiteY0" fmla="*/ 0 h 5968366"/>
              <a:gd name="connsiteX1" fmla="*/ 5663381 w 5663381"/>
              <a:gd name="connsiteY1" fmla="*/ 0 h 5968366"/>
              <a:gd name="connsiteX2" fmla="*/ 5663381 w 5663381"/>
              <a:gd name="connsiteY2" fmla="*/ 5968366 h 5968366"/>
              <a:gd name="connsiteX3" fmla="*/ 0 w 5663381"/>
              <a:gd name="connsiteY3" fmla="*/ 5968366 h 5968366"/>
              <a:gd name="connsiteX4" fmla="*/ 58993 w 5663381"/>
              <a:gd name="connsiteY4" fmla="*/ 0 h 5968366"/>
              <a:gd name="connsiteX0" fmla="*/ 39943 w 5663381"/>
              <a:gd name="connsiteY0" fmla="*/ 0 h 5968366"/>
              <a:gd name="connsiteX1" fmla="*/ 5663381 w 5663381"/>
              <a:gd name="connsiteY1" fmla="*/ 0 h 5968366"/>
              <a:gd name="connsiteX2" fmla="*/ 5663381 w 5663381"/>
              <a:gd name="connsiteY2" fmla="*/ 5968366 h 5968366"/>
              <a:gd name="connsiteX3" fmla="*/ 0 w 5663381"/>
              <a:gd name="connsiteY3" fmla="*/ 5968366 h 5968366"/>
              <a:gd name="connsiteX4" fmla="*/ 39943 w 5663381"/>
              <a:gd name="connsiteY4" fmla="*/ 0 h 596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3381" h="5968366">
                <a:moveTo>
                  <a:pt x="39943" y="0"/>
                </a:moveTo>
                <a:lnTo>
                  <a:pt x="5663381" y="0"/>
                </a:lnTo>
                <a:lnTo>
                  <a:pt x="5663381" y="5968366"/>
                </a:lnTo>
                <a:lnTo>
                  <a:pt x="0" y="5968366"/>
                </a:lnTo>
                <a:lnTo>
                  <a:pt x="39943" y="0"/>
                </a:lnTo>
                <a:close/>
              </a:path>
            </a:pathLst>
          </a:cu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0D83A6-6345-4996-A4A9-217B1A174F1D}"/>
              </a:ext>
            </a:extLst>
          </p:cNvPr>
          <p:cNvSpPr txBox="1">
            <a:spLocks/>
          </p:cNvSpPr>
          <p:nvPr/>
        </p:nvSpPr>
        <p:spPr>
          <a:xfrm>
            <a:off x="457200" y="298267"/>
            <a:ext cx="5450114" cy="957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latin typeface="Montserrat Light" pitchFamily="2" charset="-52"/>
              </a:rPr>
              <a:t>КАК УМНЫЙ ДОМ </a:t>
            </a:r>
            <a:br>
              <a:rPr lang="ru-RU" sz="3200" dirty="0">
                <a:latin typeface="Montserrat Light" pitchFamily="2" charset="-52"/>
              </a:rPr>
            </a:br>
            <a:r>
              <a:rPr lang="ru-RU" sz="3200" dirty="0">
                <a:latin typeface="Montserrat Light" pitchFamily="2" charset="-52"/>
              </a:rPr>
              <a:t>ВЛИЯЕТ НА ПРОДАЖИ</a:t>
            </a:r>
            <a:endParaRPr lang="ru-RU" sz="2200" dirty="0">
              <a:latin typeface="Montserrat Ligh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A65ECFF-4473-4450-A692-10CD516E8654}"/>
              </a:ext>
            </a:extLst>
          </p:cNvPr>
          <p:cNvGrpSpPr/>
          <p:nvPr/>
        </p:nvGrpSpPr>
        <p:grpSpPr>
          <a:xfrm>
            <a:off x="6833632" y="1713812"/>
            <a:ext cx="4872593" cy="707886"/>
            <a:chOff x="6833632" y="1949185"/>
            <a:chExt cx="4872593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56DA1A-53A1-451C-95F2-2619DFF6507A}"/>
                </a:ext>
              </a:extLst>
            </p:cNvPr>
            <p:cNvSpPr txBox="1"/>
            <p:nvPr/>
          </p:nvSpPr>
          <p:spPr>
            <a:xfrm>
              <a:off x="7001028" y="1949185"/>
              <a:ext cx="52030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Montserrat" pitchFamily="2" charset="-52"/>
                </a:rPr>
                <a:t>1</a:t>
              </a:r>
              <a:endParaRPr lang="ru-RU" sz="4000" b="1" dirty="0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3B5DC0F6-22C0-4A50-BC1E-7EBB4389AE59}"/>
                </a:ext>
              </a:extLst>
            </p:cNvPr>
            <p:cNvGrpSpPr/>
            <p:nvPr/>
          </p:nvGrpSpPr>
          <p:grpSpPr>
            <a:xfrm>
              <a:off x="6833632" y="2014800"/>
              <a:ext cx="4872593" cy="488100"/>
              <a:chOff x="1584961" y="2826330"/>
              <a:chExt cx="4872593" cy="488100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3CDF1DD0-8147-4E59-AE61-2B8092BF881F}"/>
                  </a:ext>
                </a:extLst>
              </p:cNvPr>
              <p:cNvGrpSpPr/>
              <p:nvPr/>
            </p:nvGrpSpPr>
            <p:grpSpPr>
              <a:xfrm>
                <a:off x="2232660" y="2826330"/>
                <a:ext cx="4224894" cy="488100"/>
                <a:chOff x="2232660" y="2826330"/>
                <a:chExt cx="4224894" cy="488100"/>
              </a:xfrm>
            </p:grpSpPr>
            <p:cxnSp>
              <p:nvCxnSpPr>
                <p:cNvPr id="16" name="Прямая соединительная линия 15">
                  <a:extLst>
                    <a:ext uri="{FF2B5EF4-FFF2-40B4-BE49-F238E27FC236}">
                      <a16:creationId xmlns:a16="http://schemas.microsoft.com/office/drawing/2014/main" id="{97E59D01-5BF7-47E7-ABEC-FEE5CB2995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40061" y="3314430"/>
                  <a:ext cx="401749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я соединительная линия 17">
                  <a:extLst>
                    <a:ext uri="{FF2B5EF4-FFF2-40B4-BE49-F238E27FC236}">
                      <a16:creationId xmlns:a16="http://schemas.microsoft.com/office/drawing/2014/main" id="{B4AF7854-40BB-4930-84E1-133A6EAFD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32660" y="2826330"/>
                  <a:ext cx="207401" cy="4881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842A9CDE-83B5-4027-B09D-7CD936B2E2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84961" y="2826330"/>
                <a:ext cx="647699" cy="69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34EDF7-7683-49F7-B7A6-D83B2E26B7C5}"/>
                </a:ext>
              </a:extLst>
            </p:cNvPr>
            <p:cNvSpPr txBox="1"/>
            <p:nvPr/>
          </p:nvSpPr>
          <p:spPr>
            <a:xfrm>
              <a:off x="7669681" y="2091617"/>
              <a:ext cx="3408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>
                  <a:solidFill>
                    <a:schemeClr val="bg1"/>
                  </a:solidFill>
                  <a:latin typeface="Montserrat" pitchFamily="2" charset="-52"/>
                </a:rPr>
                <a:t>Новый контакт с клиентом</a:t>
              </a:r>
              <a:endParaRPr lang="ru-RU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CC24F02-4233-4757-9391-4114608A4C8E}"/>
              </a:ext>
            </a:extLst>
          </p:cNvPr>
          <p:cNvGrpSpPr/>
          <p:nvPr/>
        </p:nvGrpSpPr>
        <p:grpSpPr>
          <a:xfrm>
            <a:off x="6833632" y="2806139"/>
            <a:ext cx="4872593" cy="707886"/>
            <a:chOff x="6833632" y="2875281"/>
            <a:chExt cx="4872593" cy="707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8673A9-F557-4577-AD4D-9CEBB1849E22}"/>
                </a:ext>
              </a:extLst>
            </p:cNvPr>
            <p:cNvSpPr txBox="1"/>
            <p:nvPr/>
          </p:nvSpPr>
          <p:spPr>
            <a:xfrm>
              <a:off x="7001028" y="2875281"/>
              <a:ext cx="52030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Montserrat" pitchFamily="2" charset="-52"/>
                </a:rPr>
                <a:t>2</a:t>
              </a:r>
              <a:endParaRPr lang="ru-RU" sz="4000" b="1" dirty="0"/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C8FAC1CA-BFF9-4078-AD7C-480EDD90BA33}"/>
                </a:ext>
              </a:extLst>
            </p:cNvPr>
            <p:cNvGrpSpPr/>
            <p:nvPr/>
          </p:nvGrpSpPr>
          <p:grpSpPr>
            <a:xfrm>
              <a:off x="6833632" y="2940896"/>
              <a:ext cx="4872593" cy="488100"/>
              <a:chOff x="1584961" y="2826330"/>
              <a:chExt cx="4872593" cy="488100"/>
            </a:xfrm>
          </p:grpSpPr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BEEB40FA-D711-49C3-97EF-25B7DCAC85F7}"/>
                  </a:ext>
                </a:extLst>
              </p:cNvPr>
              <p:cNvGrpSpPr/>
              <p:nvPr/>
            </p:nvGrpSpPr>
            <p:grpSpPr>
              <a:xfrm>
                <a:off x="2232660" y="2826330"/>
                <a:ext cx="4224894" cy="488100"/>
                <a:chOff x="2232660" y="2826330"/>
                <a:chExt cx="4224894" cy="488100"/>
              </a:xfrm>
            </p:grpSpPr>
            <p:cxnSp>
              <p:nvCxnSpPr>
                <p:cNvPr id="29" name="Прямая соединительная линия 28">
                  <a:extLst>
                    <a:ext uri="{FF2B5EF4-FFF2-40B4-BE49-F238E27FC236}">
                      <a16:creationId xmlns:a16="http://schemas.microsoft.com/office/drawing/2014/main" id="{3E85098C-A5CB-4F32-9A11-5230943A0C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40061" y="3314430"/>
                  <a:ext cx="401749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>
                  <a:extLst>
                    <a:ext uri="{FF2B5EF4-FFF2-40B4-BE49-F238E27FC236}">
                      <a16:creationId xmlns:a16="http://schemas.microsoft.com/office/drawing/2014/main" id="{024F3633-D540-4DA1-A9C2-E99DAF6A6A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32660" y="2826330"/>
                  <a:ext cx="207401" cy="4881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CDBCEF2D-570E-4343-BB6A-C298074F4F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84961" y="2826330"/>
                <a:ext cx="647699" cy="69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72AEDE-AE0D-4723-A270-C9C06A81ED8E}"/>
                </a:ext>
              </a:extLst>
            </p:cNvPr>
            <p:cNvSpPr txBox="1"/>
            <p:nvPr/>
          </p:nvSpPr>
          <p:spPr>
            <a:xfrm>
              <a:off x="7686978" y="2991002"/>
              <a:ext cx="34083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itchFamily="2" charset="-52"/>
                </a:rPr>
                <a:t>Вызов интереса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52446A2-6764-4AFF-8FC7-01EF88658450}"/>
              </a:ext>
            </a:extLst>
          </p:cNvPr>
          <p:cNvGrpSpPr/>
          <p:nvPr/>
        </p:nvGrpSpPr>
        <p:grpSpPr>
          <a:xfrm>
            <a:off x="6833632" y="3898466"/>
            <a:ext cx="5358368" cy="800502"/>
            <a:chOff x="6833632" y="3708575"/>
            <a:chExt cx="5358368" cy="80050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BBA7F5-7C62-4B8E-B3E6-D923DCABF274}"/>
                </a:ext>
              </a:extLst>
            </p:cNvPr>
            <p:cNvSpPr txBox="1"/>
            <p:nvPr/>
          </p:nvSpPr>
          <p:spPr>
            <a:xfrm>
              <a:off x="7001028" y="3801191"/>
              <a:ext cx="52030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Montserrat" pitchFamily="2" charset="-52"/>
                </a:rPr>
                <a:t>3</a:t>
              </a:r>
              <a:endParaRPr lang="ru-RU" sz="4000" b="1" dirty="0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6B7BF0C5-7062-4B73-89AF-7F50C423A1C7}"/>
                </a:ext>
              </a:extLst>
            </p:cNvPr>
            <p:cNvGrpSpPr/>
            <p:nvPr/>
          </p:nvGrpSpPr>
          <p:grpSpPr>
            <a:xfrm>
              <a:off x="6833632" y="3866806"/>
              <a:ext cx="4872593" cy="488100"/>
              <a:chOff x="1584961" y="2826330"/>
              <a:chExt cx="4872593" cy="488100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CD395F65-A9ED-4E72-BC11-F549277C07A8}"/>
                  </a:ext>
                </a:extLst>
              </p:cNvPr>
              <p:cNvGrpSpPr/>
              <p:nvPr/>
            </p:nvGrpSpPr>
            <p:grpSpPr>
              <a:xfrm>
                <a:off x="2232660" y="2826330"/>
                <a:ext cx="4224894" cy="488100"/>
                <a:chOff x="2232660" y="2826330"/>
                <a:chExt cx="4224894" cy="488100"/>
              </a:xfrm>
            </p:grpSpPr>
            <p:cxnSp>
              <p:nvCxnSpPr>
                <p:cNvPr id="36" name="Прямая соединительная линия 35">
                  <a:extLst>
                    <a:ext uri="{FF2B5EF4-FFF2-40B4-BE49-F238E27FC236}">
                      <a16:creationId xmlns:a16="http://schemas.microsoft.com/office/drawing/2014/main" id="{D518EF40-ADC3-42E0-A6B3-169C323CD0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40061" y="3314430"/>
                  <a:ext cx="401749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143495DE-DA31-4CCD-B4A1-1202A29312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32660" y="2826330"/>
                  <a:ext cx="207401" cy="4881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E8A1B1D1-D18F-40C1-959F-417AA6ED11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84961" y="2826330"/>
                <a:ext cx="647699" cy="69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EF82A4-3BE5-4337-A7E8-93C26F494BCB}"/>
                </a:ext>
              </a:extLst>
            </p:cNvPr>
            <p:cNvSpPr txBox="1"/>
            <p:nvPr/>
          </p:nvSpPr>
          <p:spPr>
            <a:xfrm>
              <a:off x="7688731" y="3708575"/>
              <a:ext cx="45032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itchFamily="2" charset="-52"/>
                </a:rPr>
                <a:t>Офлайн и онлайн демонстрация</a:t>
              </a:r>
            </a:p>
            <a:p>
              <a:r>
                <a:rPr lang="ru-RU" dirty="0">
                  <a:solidFill>
                    <a:schemeClr val="bg1"/>
                  </a:solidFill>
                  <a:latin typeface="Montserrat" pitchFamily="2" charset="-52"/>
                </a:rPr>
                <a:t>с возможностью попробовать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EBC1C86A-92CB-4948-A728-5D1D609C281D}"/>
              </a:ext>
            </a:extLst>
          </p:cNvPr>
          <p:cNvGrpSpPr/>
          <p:nvPr/>
        </p:nvGrpSpPr>
        <p:grpSpPr>
          <a:xfrm>
            <a:off x="6833632" y="5083410"/>
            <a:ext cx="4872593" cy="707886"/>
            <a:chOff x="6833632" y="4830213"/>
            <a:chExt cx="4872593" cy="70788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6A2941-5573-42F4-83BE-E78A1B7E4C35}"/>
                </a:ext>
              </a:extLst>
            </p:cNvPr>
            <p:cNvSpPr txBox="1"/>
            <p:nvPr/>
          </p:nvSpPr>
          <p:spPr>
            <a:xfrm>
              <a:off x="7001028" y="4830213"/>
              <a:ext cx="52030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Montserrat" pitchFamily="2" charset="-52"/>
                </a:rPr>
                <a:t>4</a:t>
              </a:r>
              <a:endParaRPr lang="ru-RU" sz="4000" b="1" dirty="0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5F974F96-89DC-4BCE-9429-EE24B1441068}"/>
                </a:ext>
              </a:extLst>
            </p:cNvPr>
            <p:cNvGrpSpPr/>
            <p:nvPr/>
          </p:nvGrpSpPr>
          <p:grpSpPr>
            <a:xfrm>
              <a:off x="6833632" y="4895828"/>
              <a:ext cx="4872593" cy="488100"/>
              <a:chOff x="1584961" y="2826330"/>
              <a:chExt cx="4872593" cy="488100"/>
            </a:xfrm>
          </p:grpSpPr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68B57046-AF3F-45C2-A3E2-1B35D4726602}"/>
                  </a:ext>
                </a:extLst>
              </p:cNvPr>
              <p:cNvGrpSpPr/>
              <p:nvPr/>
            </p:nvGrpSpPr>
            <p:grpSpPr>
              <a:xfrm>
                <a:off x="2232660" y="2826330"/>
                <a:ext cx="4224894" cy="488100"/>
                <a:chOff x="2232660" y="2826330"/>
                <a:chExt cx="4224894" cy="488100"/>
              </a:xfrm>
            </p:grpSpPr>
            <p:cxnSp>
              <p:nvCxnSpPr>
                <p:cNvPr id="43" name="Прямая соединительная линия 42">
                  <a:extLst>
                    <a:ext uri="{FF2B5EF4-FFF2-40B4-BE49-F238E27FC236}">
                      <a16:creationId xmlns:a16="http://schemas.microsoft.com/office/drawing/2014/main" id="{BB41444E-96D5-4B06-BD3E-2E18BABA55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40061" y="3314430"/>
                  <a:ext cx="401749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Прямая соединительная линия 43">
                  <a:extLst>
                    <a:ext uri="{FF2B5EF4-FFF2-40B4-BE49-F238E27FC236}">
                      <a16:creationId xmlns:a16="http://schemas.microsoft.com/office/drawing/2014/main" id="{78174395-3EEB-4E24-AA1E-60B42CB54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32660" y="2826330"/>
                  <a:ext cx="207401" cy="4881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056F0B91-453E-4744-BA2D-0489370A44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84961" y="2826330"/>
                <a:ext cx="647699" cy="69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5BED102-ACE8-4A01-84D4-BA0C039E9F89}"/>
                </a:ext>
              </a:extLst>
            </p:cNvPr>
            <p:cNvSpPr txBox="1"/>
            <p:nvPr/>
          </p:nvSpPr>
          <p:spPr>
            <a:xfrm>
              <a:off x="7688732" y="5023961"/>
              <a:ext cx="32101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itchFamily="2" charset="-52"/>
                </a:rPr>
                <a:t>Показатели сервиса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658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0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8F4C1FC-C6F2-411E-8DFE-169C6BF4694A}"/>
              </a:ext>
            </a:extLst>
          </p:cNvPr>
          <p:cNvSpPr txBox="1">
            <a:spLocks/>
          </p:cNvSpPr>
          <p:nvPr/>
        </p:nvSpPr>
        <p:spPr>
          <a:xfrm>
            <a:off x="478820" y="193910"/>
            <a:ext cx="10032042" cy="967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ИЗ КЛАССИЧЕСКОЙ УК–В ЦИФРОВУЮ</a:t>
            </a:r>
          </a:p>
          <a:p>
            <a:pPr algn="l">
              <a:lnSpc>
                <a:spcPct val="100000"/>
              </a:lnSpc>
            </a:pPr>
            <a:r>
              <a:rPr lang="ru-RU" sz="2200" dirty="0">
                <a:solidFill>
                  <a:schemeClr val="bg1"/>
                </a:solidFill>
                <a:latin typeface="Montserrat Light" pitchFamily="2" charset="-52"/>
              </a:rPr>
              <a:t>С ПОМОЩЬЮ УМНОГО ДОМА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700BD3A-9219-4EDE-A828-20B3BD74F181}"/>
              </a:ext>
            </a:extLst>
          </p:cNvPr>
          <p:cNvSpPr txBox="1">
            <a:spLocks/>
          </p:cNvSpPr>
          <p:nvPr/>
        </p:nvSpPr>
        <p:spPr>
          <a:xfrm>
            <a:off x="524255" y="5309180"/>
            <a:ext cx="11696700" cy="1256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200" dirty="0">
                <a:solidFill>
                  <a:schemeClr val="bg1"/>
                </a:solidFill>
                <a:latin typeface="Montserrat" pitchFamily="2" charset="-52"/>
              </a:rPr>
              <a:t>Привычные управляющие компании чаще всего вызывают негатив среди покупателей. С помощью </a:t>
            </a:r>
            <a:r>
              <a:rPr lang="ru-RU" sz="2200" i="1" dirty="0" err="1">
                <a:solidFill>
                  <a:schemeClr val="bg1"/>
                </a:solidFill>
                <a:latin typeface="Montserrat" pitchFamily="2" charset="-52"/>
              </a:rPr>
              <a:t>цифровизации</a:t>
            </a:r>
            <a:r>
              <a:rPr lang="ru-RU" sz="2200" dirty="0">
                <a:solidFill>
                  <a:schemeClr val="bg1"/>
                </a:solidFill>
                <a:latin typeface="Montserrat" pitchFamily="2" charset="-52"/>
              </a:rPr>
              <a:t> можно сделать </a:t>
            </a:r>
            <a:r>
              <a:rPr lang="ru-RU" sz="2200" i="1" dirty="0">
                <a:solidFill>
                  <a:schemeClr val="bg1"/>
                </a:solidFill>
                <a:latin typeface="Montserrat" pitchFamily="2" charset="-52"/>
              </a:rPr>
              <a:t>сервисную компанию </a:t>
            </a:r>
            <a:r>
              <a:rPr lang="ru-RU" sz="2200" dirty="0">
                <a:solidFill>
                  <a:schemeClr val="bg1"/>
                </a:solidFill>
                <a:latin typeface="Montserrat" pitchFamily="2" charset="-52"/>
              </a:rPr>
              <a:t>и повысить лояльность покупателя к ЖК и застройщику.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622" y="653183"/>
            <a:ext cx="7883497" cy="5912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4" b="4466"/>
          <a:stretch/>
        </p:blipFill>
        <p:spPr>
          <a:xfrm flipH="1">
            <a:off x="611273" y="1464046"/>
            <a:ext cx="5505451" cy="37124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9D5313-A0C4-41DE-84F3-1B0F89628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r="1411"/>
          <a:stretch/>
        </p:blipFill>
        <p:spPr>
          <a:xfrm flipH="1">
            <a:off x="5835171" y="1464046"/>
            <a:ext cx="5505450" cy="3712474"/>
          </a:xfrm>
          <a:prstGeom prst="rect">
            <a:avLst/>
          </a:prstGeom>
        </p:spPr>
      </p:pic>
      <p:sp>
        <p:nvSpPr>
          <p:cNvPr id="13" name="Стрелка: шеврон 12">
            <a:extLst>
              <a:ext uri="{FF2B5EF4-FFF2-40B4-BE49-F238E27FC236}">
                <a16:creationId xmlns:a16="http://schemas.microsoft.com/office/drawing/2014/main" id="{37231457-D9FB-4F9F-86FB-440E610EFF8C}"/>
              </a:ext>
            </a:extLst>
          </p:cNvPr>
          <p:cNvSpPr/>
          <p:nvPr/>
        </p:nvSpPr>
        <p:spPr>
          <a:xfrm>
            <a:off x="4974570" y="1464046"/>
            <a:ext cx="1676400" cy="3712474"/>
          </a:xfrm>
          <a:prstGeom prst="chevron">
            <a:avLst/>
          </a:prstGeom>
          <a:solidFill>
            <a:srgbClr val="FF5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id="{980AF76A-9C2E-4394-AA58-5677AAFC4EFC}"/>
              </a:ext>
            </a:extLst>
          </p:cNvPr>
          <p:cNvSpPr/>
          <p:nvPr/>
        </p:nvSpPr>
        <p:spPr>
          <a:xfrm>
            <a:off x="4996971" y="1464046"/>
            <a:ext cx="1676400" cy="3712474"/>
          </a:xfrm>
          <a:prstGeom prst="chevron">
            <a:avLst/>
          </a:prstGeom>
          <a:solidFill>
            <a:srgbClr val="FF5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13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0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8F4C1FC-C6F2-411E-8DFE-169C6BF4694A}"/>
              </a:ext>
            </a:extLst>
          </p:cNvPr>
          <p:cNvSpPr txBox="1">
            <a:spLocks/>
          </p:cNvSpPr>
          <p:nvPr/>
        </p:nvSpPr>
        <p:spPr>
          <a:xfrm>
            <a:off x="478820" y="193910"/>
            <a:ext cx="10032042" cy="967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ИЗ КЛАССИЧЕСКОЙ УК – В ЦИФРОВУЮ</a:t>
            </a:r>
          </a:p>
          <a:p>
            <a:pPr algn="l">
              <a:lnSpc>
                <a:spcPct val="100000"/>
              </a:lnSpc>
            </a:pPr>
            <a:r>
              <a:rPr lang="ru-RU" sz="2200" dirty="0">
                <a:solidFill>
                  <a:schemeClr val="bg1"/>
                </a:solidFill>
                <a:latin typeface="Montserrat Light" pitchFamily="2" charset="-52"/>
              </a:rPr>
              <a:t>С ПОМОЩЬЮ УМНОГО ДОМА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622" y="653183"/>
            <a:ext cx="7883497" cy="5912623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376F812-97C6-4507-9C67-6AC6E3890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99086"/>
              </p:ext>
            </p:extLst>
          </p:nvPr>
        </p:nvGraphicFramePr>
        <p:xfrm>
          <a:off x="478820" y="1764552"/>
          <a:ext cx="11161485" cy="4229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3600">
                  <a:extLst>
                    <a:ext uri="{9D8B030D-6E8A-4147-A177-3AD203B41FA5}">
                      <a16:colId xmlns:a16="http://schemas.microsoft.com/office/drawing/2014/main" val="2906474649"/>
                    </a:ext>
                  </a:extLst>
                </a:gridCol>
                <a:gridCol w="3222171">
                  <a:extLst>
                    <a:ext uri="{9D8B030D-6E8A-4147-A177-3AD203B41FA5}">
                      <a16:colId xmlns:a16="http://schemas.microsoft.com/office/drawing/2014/main" val="569018925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val="2693517481"/>
                    </a:ext>
                  </a:extLst>
                </a:gridCol>
              </a:tblGrid>
              <a:tr h="704975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6A665A"/>
                        </a:solidFill>
                        <a:latin typeface="Montserrat" pitchFamily="2" charset="-52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" pitchFamily="2" charset="-52"/>
                        </a:rPr>
                        <a:t>Классическая УК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" pitchFamily="2" charset="-52"/>
                        </a:rPr>
                        <a:t>Цифровая УК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32940"/>
                  </a:ext>
                </a:extLst>
              </a:tr>
              <a:tr h="70497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" pitchFamily="2" charset="-52"/>
                        </a:rPr>
                        <a:t>Скорость перекрытия стояка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itchFamily="2" charset="-52"/>
                        </a:rPr>
                        <a:t>1-2 часа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itchFamily="2" charset="-52"/>
                        </a:rPr>
                        <a:t> 1 минута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74470"/>
                  </a:ext>
                </a:extLst>
              </a:tr>
              <a:tr h="70497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" pitchFamily="2" charset="-52"/>
                        </a:rPr>
                        <a:t>Среднее время закрытия заявок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itchFamily="2" charset="-52"/>
                        </a:rPr>
                        <a:t>Более 30 дней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itchFamily="2" charset="-52"/>
                        </a:rPr>
                        <a:t>10 дней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983166"/>
                  </a:ext>
                </a:extLst>
              </a:tr>
              <a:tr h="70497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" pitchFamily="2" charset="-52"/>
                        </a:rPr>
                        <a:t>Скорость оплаты квитанций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itchFamily="2" charset="-52"/>
                        </a:rPr>
                        <a:t>5 дней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itchFamily="2" charset="-52"/>
                        </a:rPr>
                        <a:t>2 часа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767740"/>
                  </a:ext>
                </a:extLst>
              </a:tr>
              <a:tr h="70497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" pitchFamily="2" charset="-52"/>
                        </a:rPr>
                        <a:t>NPS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itchFamily="2" charset="-52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-52"/>
                        </a:rPr>
                        <a:t>&gt;50 </a:t>
                      </a:r>
                      <a:r>
                        <a:rPr lang="ru-RU" dirty="0">
                          <a:latin typeface="Montserrat" pitchFamily="2" charset="-52"/>
                        </a:rPr>
                        <a:t>и постоянно растет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554396"/>
                  </a:ext>
                </a:extLst>
              </a:tr>
              <a:tr h="70497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" pitchFamily="2" charset="-52"/>
                        </a:rPr>
                        <a:t>CSI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itchFamily="2" charset="-52"/>
                        </a:rPr>
                        <a:t>4,2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-52"/>
                        </a:rPr>
                        <a:t>4,6 </a:t>
                      </a:r>
                      <a:r>
                        <a:rPr lang="ru-RU" dirty="0">
                          <a:latin typeface="Montserrat" pitchFamily="2" charset="-52"/>
                        </a:rPr>
                        <a:t>и постоянно растет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504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962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1" b="-152"/>
          <a:stretch/>
        </p:blipFill>
        <p:spPr bwMode="auto">
          <a:xfrm>
            <a:off x="0" y="0"/>
            <a:ext cx="12274580" cy="68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41290" y="11834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8F4C1FC-C6F2-411E-8DFE-169C6BF4694A}"/>
              </a:ext>
            </a:extLst>
          </p:cNvPr>
          <p:cNvSpPr txBox="1">
            <a:spLocks/>
          </p:cNvSpPr>
          <p:nvPr/>
        </p:nvSpPr>
        <p:spPr>
          <a:xfrm>
            <a:off x="505732" y="1497023"/>
            <a:ext cx="4908096" cy="38876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Montserrat Light" pitchFamily="2" charset="-52"/>
              </a:rPr>
              <a:t>Цифровизация УК </a:t>
            </a:r>
          </a:p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Montserrat Light" pitchFamily="2" charset="-52"/>
              </a:rPr>
              <a:t>и функционал Умного дома – инструмент, который застройщик может использовать</a:t>
            </a:r>
          </a:p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Montserrat Light" pitchFamily="2" charset="-52"/>
              </a:rPr>
              <a:t>на этапе эксплуатации, чтобы подвести жильца</a:t>
            </a:r>
          </a:p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Montserrat Light" pitchFamily="2" charset="-52"/>
              </a:rPr>
              <a:t>к повторной покупке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323D0F-5775-4BA5-9437-6B37731A4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5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A6E48-F4F4-4111-8E47-7975C6FCB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3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wasquare.com/wp-content/uploads/2023/12/Teknoloji-Nedir-Faydalari-ve-Zararlari-Nelerdi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7"/>
            <a:ext cx="12192000" cy="68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-25430" y="-23675"/>
            <a:ext cx="12217430" cy="6881675"/>
          </a:xfrm>
          <a:prstGeom prst="rect">
            <a:avLst/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289914F-9147-436F-AA2D-FD0EBD855429}"/>
              </a:ext>
            </a:extLst>
          </p:cNvPr>
          <p:cNvSpPr txBox="1">
            <a:spLocks/>
          </p:cNvSpPr>
          <p:nvPr/>
        </p:nvSpPr>
        <p:spPr>
          <a:xfrm>
            <a:off x="825485" y="27543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3200" dirty="0">
                <a:solidFill>
                  <a:schemeClr val="bg1"/>
                </a:solidFill>
                <a:latin typeface="Montserrat" pitchFamily="2" charset="-52"/>
              </a:rPr>
              <a:t>«ПИЛИТЬ» САМОСТОЯТЕЛЬНО ИЛИ ПОКУПАТЬ ГОТОВОЕ – ВОТ В ЧЕМ ВОПРОС. </a:t>
            </a:r>
            <a:endParaRPr lang="ru-RU" sz="3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38712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0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Montserra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5EFBE-9D0C-4132-B0C8-5C8F65AD1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"/>
          <a:stretch/>
        </p:blipFill>
        <p:spPr>
          <a:xfrm>
            <a:off x="845436" y="1546708"/>
            <a:ext cx="4478110" cy="4158856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5DC83129-9088-41D6-B4AB-BEA2A41D54DF}"/>
              </a:ext>
            </a:extLst>
          </p:cNvPr>
          <p:cNvSpPr txBox="1">
            <a:spLocks/>
          </p:cNvSpPr>
          <p:nvPr/>
        </p:nvSpPr>
        <p:spPr>
          <a:xfrm>
            <a:off x="525266" y="407847"/>
            <a:ext cx="10032042" cy="876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А СТОИТ ЛИ ЗАНОВО ИЗОБРЕТАТЬ ВЕЛОСИПЕД?</a:t>
            </a:r>
            <a:endParaRPr lang="ru-RU" sz="22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1D4929BB-E6CC-4823-8CCB-7952FFBD6BD8}"/>
              </a:ext>
            </a:extLst>
          </p:cNvPr>
          <p:cNvSpPr txBox="1">
            <a:spLocks/>
          </p:cNvSpPr>
          <p:nvPr/>
        </p:nvSpPr>
        <p:spPr>
          <a:xfrm>
            <a:off x="772012" y="5776811"/>
            <a:ext cx="4682163" cy="6731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 Light" pitchFamily="2" charset="-52"/>
              </a:rPr>
              <a:t>Собственная разработка в 2024 г.: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 Light" pitchFamily="2" charset="-52"/>
              </a:rPr>
              <a:t>30-60 млн., срок: 4-6 лет.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508132-D261-4D2D-9298-DF68C73D07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10135" r="17736"/>
          <a:stretch/>
        </p:blipFill>
        <p:spPr>
          <a:xfrm>
            <a:off x="6096000" y="1546708"/>
            <a:ext cx="5429225" cy="4140135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5130E3B-395B-4B60-89CE-4F88EDA6548A}"/>
              </a:ext>
            </a:extLst>
          </p:cNvPr>
          <p:cNvSpPr txBox="1">
            <a:spLocks/>
          </p:cNvSpPr>
          <p:nvPr/>
        </p:nvSpPr>
        <p:spPr>
          <a:xfrm>
            <a:off x="6096000" y="5776811"/>
            <a:ext cx="4305703" cy="6731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 Light" pitchFamily="2" charset="-52"/>
              </a:rPr>
              <a:t>Готовое решение в 2024 г.: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 Light" pitchFamily="2" charset="-52"/>
              </a:rPr>
              <a:t>5-6 млн., срок: 1 год.</a:t>
            </a:r>
          </a:p>
        </p:txBody>
      </p:sp>
    </p:spTree>
    <p:extLst>
      <p:ext uri="{BB962C8B-B14F-4D97-AF65-F5344CB8AC3E}">
        <p14:creationId xmlns:p14="http://schemas.microsoft.com/office/powerpoint/2010/main" val="3352224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0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-33528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8F4C1FC-C6F2-411E-8DFE-169C6BF4694A}"/>
              </a:ext>
            </a:extLst>
          </p:cNvPr>
          <p:cNvSpPr txBox="1">
            <a:spLocks/>
          </p:cNvSpPr>
          <p:nvPr/>
        </p:nvSpPr>
        <p:spPr>
          <a:xfrm>
            <a:off x="464737" y="150654"/>
            <a:ext cx="5074636" cy="644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ВЫБОР ЕСТЬ ВСЕГДА</a:t>
            </a:r>
            <a:endParaRPr lang="ru-RU" sz="22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15B0F4-C8EE-427A-A3BB-FD577DB172C4}"/>
              </a:ext>
            </a:extLst>
          </p:cNvPr>
          <p:cNvSpPr txBox="1"/>
          <p:nvPr/>
        </p:nvSpPr>
        <p:spPr>
          <a:xfrm>
            <a:off x="475488" y="1374821"/>
            <a:ext cx="6268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У застройщика есть несколько путей: </a:t>
            </a:r>
            <a:endParaRPr lang="ru-RU" sz="24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38DA6C2-1D73-48A7-BAA3-99B59DF8C053}"/>
              </a:ext>
            </a:extLst>
          </p:cNvPr>
          <p:cNvSpPr/>
          <p:nvPr/>
        </p:nvSpPr>
        <p:spPr>
          <a:xfrm>
            <a:off x="2334292" y="2592712"/>
            <a:ext cx="869156" cy="333375"/>
          </a:xfrm>
          <a:prstGeom prst="roundRect">
            <a:avLst/>
          </a:prstGeom>
          <a:solidFill>
            <a:srgbClr val="FF5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93CF1A-B2FD-48FB-A129-5E34AE44B5E4}"/>
              </a:ext>
            </a:extLst>
          </p:cNvPr>
          <p:cNvSpPr txBox="1"/>
          <p:nvPr/>
        </p:nvSpPr>
        <p:spPr>
          <a:xfrm>
            <a:off x="2279296" y="2168409"/>
            <a:ext cx="93728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Начать самостоятельную цифровизацию, потратив на это 5-6 лет.</a:t>
            </a: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  <a:p>
            <a:br>
              <a:rPr lang="ru-RU" sz="8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Риски: запоздалая цифровизация, отставание от рынка, нерациональный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расход денежных средств, типичные ошибки при внедрении.</a:t>
            </a:r>
            <a:br>
              <a:rPr lang="ru-RU" dirty="0">
                <a:solidFill>
                  <a:schemeClr val="bg1"/>
                </a:solidFill>
                <a:latin typeface="Montserrat" pitchFamily="2" charset="-52"/>
              </a:rPr>
            </a:br>
            <a:endParaRPr lang="ru-RU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A48B8C-BAD9-4191-91BF-B6EA260C210B}"/>
              </a:ext>
            </a:extLst>
          </p:cNvPr>
          <p:cNvSpPr txBox="1"/>
          <p:nvPr/>
        </p:nvSpPr>
        <p:spPr>
          <a:xfrm>
            <a:off x="1450223" y="1949947"/>
            <a:ext cx="5203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Montserrat" pitchFamily="2" charset="-52"/>
              </a:rPr>
              <a:t>1</a:t>
            </a:r>
            <a:endParaRPr lang="ru-RU" sz="6600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F6C1F7C-2C9B-4363-95AB-B835B67553DD}"/>
              </a:ext>
            </a:extLst>
          </p:cNvPr>
          <p:cNvSpPr/>
          <p:nvPr/>
        </p:nvSpPr>
        <p:spPr>
          <a:xfrm>
            <a:off x="2315242" y="4168824"/>
            <a:ext cx="869156" cy="333375"/>
          </a:xfrm>
          <a:prstGeom prst="roundRect">
            <a:avLst/>
          </a:prstGeom>
          <a:solidFill>
            <a:srgbClr val="FF5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BF1A19-8364-492F-9E04-1424E6CC79F6}"/>
              </a:ext>
            </a:extLst>
          </p:cNvPr>
          <p:cNvSpPr txBox="1"/>
          <p:nvPr/>
        </p:nvSpPr>
        <p:spPr>
          <a:xfrm>
            <a:off x="1416812" y="3603142"/>
            <a:ext cx="8534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Montserrat" pitchFamily="2" charset="-52"/>
              </a:rPr>
              <a:t>2</a:t>
            </a:r>
            <a:endParaRPr lang="ru-RU" sz="6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BFBCE7-3978-4617-8BA5-8A21B42A4629}"/>
              </a:ext>
            </a:extLst>
          </p:cNvPr>
          <p:cNvSpPr txBox="1"/>
          <p:nvPr/>
        </p:nvSpPr>
        <p:spPr>
          <a:xfrm>
            <a:off x="2245183" y="3479939"/>
            <a:ext cx="93728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Montserrat" pitchFamily="2" charset="-52"/>
              </a:rPr>
              <a:t>Цифровизировать</a:t>
            </a:r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 процессы внутри компании самостоятельно, но отдать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внедрение умного дома и цифровизацию УК подрядчику.</a:t>
            </a: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  <a:p>
            <a:br>
              <a:rPr lang="ru-RU" sz="8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Риски: неравномерная цифровизация, нерациональный расход денежных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средств, возможность ошибок при цифровизации внутри..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DC80421-5107-4DC1-97B2-8713F6987D6B}"/>
              </a:ext>
            </a:extLst>
          </p:cNvPr>
          <p:cNvSpPr/>
          <p:nvPr/>
        </p:nvSpPr>
        <p:spPr>
          <a:xfrm>
            <a:off x="2315242" y="5767762"/>
            <a:ext cx="888206" cy="333375"/>
          </a:xfrm>
          <a:prstGeom prst="roundRect">
            <a:avLst/>
          </a:prstGeom>
          <a:solidFill>
            <a:srgbClr val="FF5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41B971-D771-45D2-9D3B-11DDC6ADED16}"/>
              </a:ext>
            </a:extLst>
          </p:cNvPr>
          <p:cNvSpPr txBox="1"/>
          <p:nvPr/>
        </p:nvSpPr>
        <p:spPr>
          <a:xfrm>
            <a:off x="1438960" y="4925422"/>
            <a:ext cx="6536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Montserrat" pitchFamily="2" charset="-52"/>
              </a:rPr>
              <a:t>3</a:t>
            </a:r>
            <a:endParaRPr lang="ru-RU" sz="6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0AD0DA-96BA-4CFA-9C49-44533D4BC035}"/>
              </a:ext>
            </a:extLst>
          </p:cNvPr>
          <p:cNvSpPr txBox="1"/>
          <p:nvPr/>
        </p:nvSpPr>
        <p:spPr>
          <a:xfrm>
            <a:off x="2245182" y="5344694"/>
            <a:ext cx="93728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Полностью отдать цифровизацию в руки подрядчика.</a:t>
            </a: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  <a:p>
            <a:br>
              <a:rPr lang="ru-RU" sz="8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Риски:  некомпетентная команда разработки.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6CCF27EB-B613-4C95-9F99-C1909D5B4CE2}"/>
              </a:ext>
            </a:extLst>
          </p:cNvPr>
          <p:cNvGrpSpPr/>
          <p:nvPr/>
        </p:nvGrpSpPr>
        <p:grpSpPr>
          <a:xfrm>
            <a:off x="1402080" y="2872050"/>
            <a:ext cx="10140316" cy="390738"/>
            <a:chOff x="1584960" y="2826330"/>
            <a:chExt cx="10140316" cy="390738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D6BD746A-50F3-49BD-BAAF-DDB6962D73C7}"/>
                </a:ext>
              </a:extLst>
            </p:cNvPr>
            <p:cNvGrpSpPr/>
            <p:nvPr/>
          </p:nvGrpSpPr>
          <p:grpSpPr>
            <a:xfrm>
              <a:off x="2232660" y="2826330"/>
              <a:ext cx="9492616" cy="390738"/>
              <a:chOff x="2232660" y="2826330"/>
              <a:chExt cx="9492616" cy="390738"/>
            </a:xfrm>
          </p:grpSpPr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D5305357-0CEE-4656-95C0-638EBD1F28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7600" y="3215372"/>
                <a:ext cx="93376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>
                <a:extLst>
                  <a:ext uri="{FF2B5EF4-FFF2-40B4-BE49-F238E27FC236}">
                    <a16:creationId xmlns:a16="http://schemas.microsoft.com/office/drawing/2014/main" id="{E322CED1-B11E-48D4-A421-E4C5BEBF03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32660" y="2826330"/>
                <a:ext cx="154940" cy="39073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EF22F5F6-3FC0-436E-9FBD-0EF11F7CF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4960" y="2827020"/>
              <a:ext cx="6477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B5A910E-071A-42D7-A907-0542AF20C3B8}"/>
              </a:ext>
            </a:extLst>
          </p:cNvPr>
          <p:cNvGrpSpPr/>
          <p:nvPr/>
        </p:nvGrpSpPr>
        <p:grpSpPr>
          <a:xfrm>
            <a:off x="1402080" y="4516469"/>
            <a:ext cx="10140316" cy="390738"/>
            <a:chOff x="1584960" y="2826330"/>
            <a:chExt cx="10140316" cy="390738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DE54E5B8-D7F8-488D-B653-8E51861B63E3}"/>
                </a:ext>
              </a:extLst>
            </p:cNvPr>
            <p:cNvGrpSpPr/>
            <p:nvPr/>
          </p:nvGrpSpPr>
          <p:grpSpPr>
            <a:xfrm>
              <a:off x="2232660" y="2826330"/>
              <a:ext cx="9492616" cy="390738"/>
              <a:chOff x="2232660" y="2826330"/>
              <a:chExt cx="9492616" cy="390738"/>
            </a:xfrm>
          </p:grpSpPr>
          <p:cxnSp>
            <p:nvCxnSpPr>
              <p:cNvPr id="68" name="Прямая соединительная линия 67">
                <a:extLst>
                  <a:ext uri="{FF2B5EF4-FFF2-40B4-BE49-F238E27FC236}">
                    <a16:creationId xmlns:a16="http://schemas.microsoft.com/office/drawing/2014/main" id="{4983B5A7-40F2-4897-99F3-31193E7D3D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7600" y="3215372"/>
                <a:ext cx="93376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:a16="http://schemas.microsoft.com/office/drawing/2014/main" id="{EE7A353A-56D7-479C-837F-AA08A0134D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32660" y="2826330"/>
                <a:ext cx="154940" cy="39073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455C3659-2672-4F72-A68B-6EBEEEA5D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4960" y="2827020"/>
              <a:ext cx="6477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5E98742F-4C50-4AE5-BD70-E2612A03E0FA}"/>
              </a:ext>
            </a:extLst>
          </p:cNvPr>
          <p:cNvGrpSpPr/>
          <p:nvPr/>
        </p:nvGrpSpPr>
        <p:grpSpPr>
          <a:xfrm>
            <a:off x="1402080" y="5833140"/>
            <a:ext cx="10140316" cy="390738"/>
            <a:chOff x="1584960" y="2826330"/>
            <a:chExt cx="10140316" cy="390738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A01A9A2B-E11C-4915-89AC-F27EC4C8590A}"/>
                </a:ext>
              </a:extLst>
            </p:cNvPr>
            <p:cNvGrpSpPr/>
            <p:nvPr/>
          </p:nvGrpSpPr>
          <p:grpSpPr>
            <a:xfrm>
              <a:off x="2232660" y="2826330"/>
              <a:ext cx="9492616" cy="390738"/>
              <a:chOff x="2232660" y="2826330"/>
              <a:chExt cx="9492616" cy="390738"/>
            </a:xfrm>
          </p:grpSpPr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id="{53CCBA30-013C-4E1B-A5AF-9D7A28E98C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7600" y="3215372"/>
                <a:ext cx="93376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>
                <a:extLst>
                  <a:ext uri="{FF2B5EF4-FFF2-40B4-BE49-F238E27FC236}">
                    <a16:creationId xmlns:a16="http://schemas.microsoft.com/office/drawing/2014/main" id="{3B6C2C36-BB2D-4BBA-B570-9362CBF2C4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32660" y="2826330"/>
                <a:ext cx="154940" cy="39073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882ED99F-38C9-473F-8641-9F927E6548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4960" y="2827020"/>
              <a:ext cx="6477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753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0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-33528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8F4C1FC-C6F2-411E-8DFE-169C6BF4694A}"/>
              </a:ext>
            </a:extLst>
          </p:cNvPr>
          <p:cNvSpPr txBox="1">
            <a:spLocks/>
          </p:cNvSpPr>
          <p:nvPr/>
        </p:nvSpPr>
        <p:spPr>
          <a:xfrm>
            <a:off x="464736" y="150654"/>
            <a:ext cx="7206063" cy="644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КАК ВЫБРАТЬ ПОДРЯДЧИКА?</a:t>
            </a:r>
            <a:endParaRPr lang="ru-RU" sz="22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01C9C72-EA69-431C-9F61-5706DE04E8EB}"/>
              </a:ext>
            </a:extLst>
          </p:cNvPr>
          <p:cNvSpPr/>
          <p:nvPr/>
        </p:nvSpPr>
        <p:spPr>
          <a:xfrm>
            <a:off x="501986" y="2959100"/>
            <a:ext cx="2286000" cy="22860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3EA5340-D570-4C1B-91EE-F495468A045D}"/>
              </a:ext>
            </a:extLst>
          </p:cNvPr>
          <p:cNvSpPr/>
          <p:nvPr/>
        </p:nvSpPr>
        <p:spPr>
          <a:xfrm>
            <a:off x="3352864" y="2959100"/>
            <a:ext cx="2286000" cy="22860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9C45BB0-8001-482B-AF8D-55D4616890A8}"/>
              </a:ext>
            </a:extLst>
          </p:cNvPr>
          <p:cNvSpPr/>
          <p:nvPr/>
        </p:nvSpPr>
        <p:spPr>
          <a:xfrm>
            <a:off x="6203742" y="2959100"/>
            <a:ext cx="2286000" cy="22860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FEBF80B-B658-4E6C-A3A8-3B27B9BA698F}"/>
              </a:ext>
            </a:extLst>
          </p:cNvPr>
          <p:cNvSpPr/>
          <p:nvPr/>
        </p:nvSpPr>
        <p:spPr>
          <a:xfrm>
            <a:off x="9054621" y="2959100"/>
            <a:ext cx="2286000" cy="22860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74ED81-92F1-40B8-BCA8-87EC9DC40DF5}"/>
              </a:ext>
            </a:extLst>
          </p:cNvPr>
          <p:cNvSpPr txBox="1"/>
          <p:nvPr/>
        </p:nvSpPr>
        <p:spPr>
          <a:xfrm>
            <a:off x="591225" y="1593041"/>
            <a:ext cx="5203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800" dirty="0">
                <a:solidFill>
                  <a:schemeClr val="bg1"/>
                </a:solidFill>
                <a:latin typeface="Montserrat" pitchFamily="2" charset="-52"/>
              </a:rPr>
              <a:t>1</a:t>
            </a:r>
            <a:endParaRPr lang="ru-RU" sz="13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7E32D3-D233-4C3E-A6A5-2F43415AC98D}"/>
              </a:ext>
            </a:extLst>
          </p:cNvPr>
          <p:cNvSpPr txBox="1"/>
          <p:nvPr/>
        </p:nvSpPr>
        <p:spPr>
          <a:xfrm>
            <a:off x="3236599" y="1728381"/>
            <a:ext cx="5203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800" dirty="0">
                <a:solidFill>
                  <a:schemeClr val="bg1"/>
                </a:solidFill>
                <a:latin typeface="Montserrat" pitchFamily="2" charset="-52"/>
              </a:rPr>
              <a:t>2</a:t>
            </a:r>
            <a:endParaRPr lang="ru-RU" sz="13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AA6B2A-1D7F-45C2-A863-6A941F1D9374}"/>
              </a:ext>
            </a:extLst>
          </p:cNvPr>
          <p:cNvSpPr txBox="1"/>
          <p:nvPr/>
        </p:nvSpPr>
        <p:spPr>
          <a:xfrm>
            <a:off x="6059853" y="1728381"/>
            <a:ext cx="5203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800" dirty="0">
                <a:solidFill>
                  <a:schemeClr val="bg1"/>
                </a:solidFill>
                <a:latin typeface="Montserrat" pitchFamily="2" charset="-52"/>
              </a:rPr>
              <a:t>3</a:t>
            </a:r>
            <a:endParaRPr lang="ru-RU" sz="13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A04453-3C25-4999-8DB9-0FA5481F594F}"/>
              </a:ext>
            </a:extLst>
          </p:cNvPr>
          <p:cNvSpPr txBox="1"/>
          <p:nvPr/>
        </p:nvSpPr>
        <p:spPr>
          <a:xfrm>
            <a:off x="8791191" y="1728381"/>
            <a:ext cx="5203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800" dirty="0">
                <a:solidFill>
                  <a:schemeClr val="bg1"/>
                </a:solidFill>
                <a:latin typeface="Montserrat" pitchFamily="2" charset="-52"/>
              </a:rPr>
              <a:t>4</a:t>
            </a:r>
            <a:endParaRPr lang="ru-RU" sz="13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D12705-693A-4875-9306-C58179C32168}"/>
              </a:ext>
            </a:extLst>
          </p:cNvPr>
          <p:cNvSpPr txBox="1"/>
          <p:nvPr/>
        </p:nvSpPr>
        <p:spPr>
          <a:xfrm>
            <a:off x="742208" y="3654255"/>
            <a:ext cx="2189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Ознакомиться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с кейсами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подрядчика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3091E4-2BF9-4C91-9FAC-F5B4970DCE9F}"/>
              </a:ext>
            </a:extLst>
          </p:cNvPr>
          <p:cNvSpPr txBox="1"/>
          <p:nvPr/>
        </p:nvSpPr>
        <p:spPr>
          <a:xfrm>
            <a:off x="3816762" y="3811042"/>
            <a:ext cx="1762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Учитывать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опыт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3BF401-B603-453C-B25E-E2EE36C9EB94}"/>
              </a:ext>
            </a:extLst>
          </p:cNvPr>
          <p:cNvSpPr txBox="1"/>
          <p:nvPr/>
        </p:nvSpPr>
        <p:spPr>
          <a:xfrm>
            <a:off x="6717341" y="3655805"/>
            <a:ext cx="21463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Учитывать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отзывы жильцов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6ABF34-E22B-4880-B5D0-3B7AACCB5C3F}"/>
              </a:ext>
            </a:extLst>
          </p:cNvPr>
          <p:cNvSpPr txBox="1"/>
          <p:nvPr/>
        </p:nvSpPr>
        <p:spPr>
          <a:xfrm>
            <a:off x="9377333" y="3640435"/>
            <a:ext cx="1914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Учитывать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особенности</a:t>
            </a:r>
          </a:p>
          <a:p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ниши</a:t>
            </a:r>
          </a:p>
        </p:txBody>
      </p:sp>
    </p:spTree>
    <p:extLst>
      <p:ext uri="{BB962C8B-B14F-4D97-AF65-F5344CB8AC3E}">
        <p14:creationId xmlns:p14="http://schemas.microsoft.com/office/powerpoint/2010/main" val="542755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2" b="2"/>
          <a:stretch/>
        </p:blipFill>
        <p:spPr>
          <a:xfrm>
            <a:off x="3937000" y="0"/>
            <a:ext cx="8255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3937000" y="-9853"/>
            <a:ext cx="8261554" cy="6858000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59CFB7D1-33CE-46B7-82C6-B10C09443668}"/>
              </a:ext>
            </a:extLst>
          </p:cNvPr>
          <p:cNvSpPr txBox="1">
            <a:spLocks/>
          </p:cNvSpPr>
          <p:nvPr/>
        </p:nvSpPr>
        <p:spPr>
          <a:xfrm>
            <a:off x="4368603" y="381845"/>
            <a:ext cx="7829951" cy="1089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Montserrat Light" pitchFamily="2" charset="-52"/>
              </a:rPr>
              <a:t>Мы делаем бизнес эффективнее, жизнь комфортнее, а людей счастливее!</a:t>
            </a:r>
            <a:endParaRPr lang="ru-RU" sz="20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E41D5FF-56C4-490C-8ECC-F1CB364CE47A}"/>
              </a:ext>
            </a:extLst>
          </p:cNvPr>
          <p:cNvGrpSpPr/>
          <p:nvPr/>
        </p:nvGrpSpPr>
        <p:grpSpPr>
          <a:xfrm>
            <a:off x="339943" y="4364141"/>
            <a:ext cx="3489749" cy="1200329"/>
            <a:chOff x="7812325" y="3799917"/>
            <a:chExt cx="3168928" cy="12003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A01396-7CB4-4BA0-B81B-B704C46A3DE6}"/>
                </a:ext>
              </a:extLst>
            </p:cNvPr>
            <p:cNvSpPr txBox="1"/>
            <p:nvPr/>
          </p:nvSpPr>
          <p:spPr>
            <a:xfrm>
              <a:off x="7812325" y="3799917"/>
              <a:ext cx="292196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Montserrat" pitchFamily="2" charset="-52"/>
                </a:rPr>
                <a:t>Phileo</a:t>
              </a:r>
              <a:r>
                <a:rPr lang="ru-RU" sz="3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-52"/>
                </a:rPr>
                <a:t> + 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-52"/>
                </a:rPr>
                <a:t>soft</a:t>
              </a:r>
              <a:r>
                <a:rPr lang="ru-RU" sz="3600" dirty="0">
                  <a:solidFill>
                    <a:schemeClr val="bg2">
                      <a:lumMod val="50000"/>
                    </a:schemeClr>
                  </a:solidFill>
                  <a:latin typeface="Montserrat" pitchFamily="2" charset="-52"/>
                </a:rPr>
                <a:t>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01E6D2-FA22-4635-9E33-AFF3DEBF0FA7}"/>
                </a:ext>
              </a:extLst>
            </p:cNvPr>
            <p:cNvSpPr txBox="1"/>
            <p:nvPr/>
          </p:nvSpPr>
          <p:spPr>
            <a:xfrm>
              <a:off x="7828498" y="4397104"/>
              <a:ext cx="136680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100" i="1" dirty="0">
                  <a:solidFill>
                    <a:schemeClr val="bg2">
                      <a:lumMod val="50000"/>
                    </a:schemeClr>
                  </a:solidFill>
                  <a:latin typeface="Montserrat" pitchFamily="2" charset="-52"/>
                </a:rPr>
                <a:t>Люблю </a:t>
              </a:r>
              <a:r>
                <a:rPr lang="ru-RU" sz="800" i="1" dirty="0">
                  <a:solidFill>
                    <a:schemeClr val="bg2">
                      <a:lumMod val="50000"/>
                    </a:schemeClr>
                  </a:solidFill>
                  <a:latin typeface="Montserrat" pitchFamily="2" charset="-52"/>
                </a:rPr>
                <a:t>(греч.)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5056AA-A4A4-4796-9AF2-20B4FBD94078}"/>
                </a:ext>
              </a:extLst>
            </p:cNvPr>
            <p:cNvSpPr txBox="1"/>
            <p:nvPr/>
          </p:nvSpPr>
          <p:spPr>
            <a:xfrm>
              <a:off x="9503713" y="4397104"/>
              <a:ext cx="1477540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100" i="1" dirty="0">
                  <a:solidFill>
                    <a:schemeClr val="bg2">
                      <a:lumMod val="50000"/>
                    </a:schemeClr>
                  </a:solidFill>
                  <a:latin typeface="Montserrat" pitchFamily="2" charset="-52"/>
                </a:rPr>
                <a:t>Программное обеспечение</a:t>
              </a:r>
            </a:p>
            <a:p>
              <a:r>
                <a:rPr lang="ru-RU" sz="800" i="1" dirty="0">
                  <a:solidFill>
                    <a:schemeClr val="bg2">
                      <a:lumMod val="50000"/>
                    </a:schemeClr>
                  </a:solidFill>
                  <a:latin typeface="Montserrat" pitchFamily="2" charset="-52"/>
                </a:rPr>
                <a:t>(англ.)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F6522F-D16C-42E3-A731-CA63D73B5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2" y="555235"/>
            <a:ext cx="2214562" cy="915926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E4EEAA4-4DF2-4716-B22B-5C4362AE12CE}"/>
              </a:ext>
            </a:extLst>
          </p:cNvPr>
          <p:cNvGrpSpPr/>
          <p:nvPr/>
        </p:nvGrpSpPr>
        <p:grpSpPr>
          <a:xfrm>
            <a:off x="4382801" y="2666071"/>
            <a:ext cx="2296150" cy="762929"/>
            <a:chOff x="349759" y="1550260"/>
            <a:chExt cx="2296150" cy="762929"/>
          </a:xfrm>
        </p:grpSpPr>
        <p:sp>
          <p:nvSpPr>
            <p:cNvPr id="54" name="Заголовок 1">
              <a:extLst>
                <a:ext uri="{FF2B5EF4-FFF2-40B4-BE49-F238E27FC236}">
                  <a16:creationId xmlns:a16="http://schemas.microsoft.com/office/drawing/2014/main" id="{73960F5F-7681-4848-8E25-A2A550C00FBD}"/>
                </a:ext>
              </a:extLst>
            </p:cNvPr>
            <p:cNvSpPr txBox="1">
              <a:spLocks/>
            </p:cNvSpPr>
            <p:nvPr/>
          </p:nvSpPr>
          <p:spPr>
            <a:xfrm>
              <a:off x="893906" y="1550260"/>
              <a:ext cx="1752003" cy="68611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лет работы на рынке</a:t>
              </a:r>
            </a:p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ИТ–продуктов</a:t>
              </a:r>
              <a:endParaRPr lang="ru-RU" sz="11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  <p:sp>
          <p:nvSpPr>
            <p:cNvPr id="55" name="Заголовок 1">
              <a:extLst>
                <a:ext uri="{FF2B5EF4-FFF2-40B4-BE49-F238E27FC236}">
                  <a16:creationId xmlns:a16="http://schemas.microsoft.com/office/drawing/2014/main" id="{E7015A6D-ED1B-4AB9-83B1-75522C82AC7B}"/>
                </a:ext>
              </a:extLst>
            </p:cNvPr>
            <p:cNvSpPr txBox="1">
              <a:spLocks/>
            </p:cNvSpPr>
            <p:nvPr/>
          </p:nvSpPr>
          <p:spPr>
            <a:xfrm>
              <a:off x="349759" y="1627717"/>
              <a:ext cx="444500" cy="6854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5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6</a:t>
              </a:r>
              <a:endParaRPr lang="ru-RU" sz="44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0FF0CF26-ED76-4D85-B8BD-08703F496581}"/>
              </a:ext>
            </a:extLst>
          </p:cNvPr>
          <p:cNvGrpSpPr/>
          <p:nvPr/>
        </p:nvGrpSpPr>
        <p:grpSpPr>
          <a:xfrm>
            <a:off x="6750229" y="2689807"/>
            <a:ext cx="2038376" cy="715457"/>
            <a:chOff x="661517" y="2280205"/>
            <a:chExt cx="2038376" cy="715457"/>
          </a:xfrm>
        </p:grpSpPr>
        <p:sp>
          <p:nvSpPr>
            <p:cNvPr id="57" name="Заголовок 1">
              <a:extLst>
                <a:ext uri="{FF2B5EF4-FFF2-40B4-BE49-F238E27FC236}">
                  <a16:creationId xmlns:a16="http://schemas.microsoft.com/office/drawing/2014/main" id="{B0DBD154-92FC-4D82-9869-F4B6B84A7E35}"/>
                </a:ext>
              </a:extLst>
            </p:cNvPr>
            <p:cNvSpPr txBox="1">
              <a:spLocks/>
            </p:cNvSpPr>
            <p:nvPr/>
          </p:nvSpPr>
          <p:spPr>
            <a:xfrm>
              <a:off x="1194942" y="2280205"/>
              <a:ext cx="1504951" cy="49545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регионов присутствия</a:t>
              </a:r>
              <a:endParaRPr lang="ru-RU" sz="11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  <p:sp>
          <p:nvSpPr>
            <p:cNvPr id="58" name="Заголовок 1">
              <a:extLst>
                <a:ext uri="{FF2B5EF4-FFF2-40B4-BE49-F238E27FC236}">
                  <a16:creationId xmlns:a16="http://schemas.microsoft.com/office/drawing/2014/main" id="{352A4D9C-A72D-4212-B319-DFA5D0F581D5}"/>
                </a:ext>
              </a:extLst>
            </p:cNvPr>
            <p:cNvSpPr txBox="1">
              <a:spLocks/>
            </p:cNvSpPr>
            <p:nvPr/>
          </p:nvSpPr>
          <p:spPr>
            <a:xfrm>
              <a:off x="661517" y="2310190"/>
              <a:ext cx="444500" cy="6854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5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9</a:t>
              </a:r>
              <a:endParaRPr lang="ru-RU" sz="44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D6F668A2-921F-4E28-B36B-8285A8186904}"/>
              </a:ext>
            </a:extLst>
          </p:cNvPr>
          <p:cNvGrpSpPr/>
          <p:nvPr/>
        </p:nvGrpSpPr>
        <p:grpSpPr>
          <a:xfrm>
            <a:off x="8859883" y="2494937"/>
            <a:ext cx="3089608" cy="1024225"/>
            <a:chOff x="661517" y="2497585"/>
            <a:chExt cx="3089608" cy="1317504"/>
          </a:xfrm>
        </p:grpSpPr>
        <p:sp>
          <p:nvSpPr>
            <p:cNvPr id="60" name="Заголовок 1">
              <a:extLst>
                <a:ext uri="{FF2B5EF4-FFF2-40B4-BE49-F238E27FC236}">
                  <a16:creationId xmlns:a16="http://schemas.microsoft.com/office/drawing/2014/main" id="{346DCB23-02F5-4B7C-AC59-4158DB1F69F7}"/>
                </a:ext>
              </a:extLst>
            </p:cNvPr>
            <p:cNvSpPr txBox="1">
              <a:spLocks/>
            </p:cNvSpPr>
            <p:nvPr/>
          </p:nvSpPr>
          <p:spPr>
            <a:xfrm>
              <a:off x="1212267" y="2951967"/>
              <a:ext cx="2538858" cy="8631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дипломов присвоения класса умного дома на базе приложения «Мажордом» </a:t>
              </a:r>
              <a:endParaRPr lang="ru-RU" sz="11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  <p:sp>
          <p:nvSpPr>
            <p:cNvPr id="61" name="Заголовок 1">
              <a:extLst>
                <a:ext uri="{FF2B5EF4-FFF2-40B4-BE49-F238E27FC236}">
                  <a16:creationId xmlns:a16="http://schemas.microsoft.com/office/drawing/2014/main" id="{CC505672-6F3F-45EB-93E9-7F22D12F5827}"/>
                </a:ext>
              </a:extLst>
            </p:cNvPr>
            <p:cNvSpPr txBox="1">
              <a:spLocks/>
            </p:cNvSpPr>
            <p:nvPr/>
          </p:nvSpPr>
          <p:spPr>
            <a:xfrm>
              <a:off x="661517" y="2497585"/>
              <a:ext cx="444500" cy="119414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5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7</a:t>
              </a:r>
              <a:endParaRPr lang="ru-RU" sz="44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09F83EBF-4F8B-4E10-B423-931DA4EB91AE}"/>
              </a:ext>
            </a:extLst>
          </p:cNvPr>
          <p:cNvGrpSpPr/>
          <p:nvPr/>
        </p:nvGrpSpPr>
        <p:grpSpPr>
          <a:xfrm>
            <a:off x="4512979" y="4326526"/>
            <a:ext cx="4011896" cy="741538"/>
            <a:chOff x="390277" y="3997860"/>
            <a:chExt cx="2579937" cy="818382"/>
          </a:xfrm>
        </p:grpSpPr>
        <p:sp>
          <p:nvSpPr>
            <p:cNvPr id="63" name="Заголовок 1">
              <a:extLst>
                <a:ext uri="{FF2B5EF4-FFF2-40B4-BE49-F238E27FC236}">
                  <a16:creationId xmlns:a16="http://schemas.microsoft.com/office/drawing/2014/main" id="{91E4374A-093B-4BAD-B012-A793A70A0885}"/>
                </a:ext>
              </a:extLst>
            </p:cNvPr>
            <p:cNvSpPr txBox="1">
              <a:spLocks/>
            </p:cNvSpPr>
            <p:nvPr/>
          </p:nvSpPr>
          <p:spPr>
            <a:xfrm>
              <a:off x="1605599" y="3997860"/>
              <a:ext cx="1364615" cy="61056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домов сделали умными</a:t>
              </a:r>
              <a:endParaRPr lang="ru-RU" sz="11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  <p:sp>
          <p:nvSpPr>
            <p:cNvPr id="64" name="Заголовок 1">
              <a:extLst>
                <a:ext uri="{FF2B5EF4-FFF2-40B4-BE49-F238E27FC236}">
                  <a16:creationId xmlns:a16="http://schemas.microsoft.com/office/drawing/2014/main" id="{509FFEDF-EA95-414B-A79C-3EF3DA892237}"/>
                </a:ext>
              </a:extLst>
            </p:cNvPr>
            <p:cNvSpPr txBox="1">
              <a:spLocks/>
            </p:cNvSpPr>
            <p:nvPr/>
          </p:nvSpPr>
          <p:spPr>
            <a:xfrm>
              <a:off x="390277" y="4130770"/>
              <a:ext cx="1287507" cy="6854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5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&gt; </a:t>
              </a:r>
              <a:r>
                <a:rPr lang="ru-RU" sz="5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100</a:t>
              </a:r>
              <a:endParaRPr lang="ru-RU" sz="44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F5643E93-F576-4484-8F6E-BBA1B7271C0F}"/>
              </a:ext>
            </a:extLst>
          </p:cNvPr>
          <p:cNvGrpSpPr/>
          <p:nvPr/>
        </p:nvGrpSpPr>
        <p:grpSpPr>
          <a:xfrm>
            <a:off x="8590914" y="4372840"/>
            <a:ext cx="3095562" cy="970989"/>
            <a:chOff x="9588" y="5497613"/>
            <a:chExt cx="3095562" cy="970989"/>
          </a:xfrm>
        </p:grpSpPr>
        <p:sp>
          <p:nvSpPr>
            <p:cNvPr id="69" name="Заголовок 1">
              <a:extLst>
                <a:ext uri="{FF2B5EF4-FFF2-40B4-BE49-F238E27FC236}">
                  <a16:creationId xmlns:a16="http://schemas.microsoft.com/office/drawing/2014/main" id="{41CB9782-EDD5-4982-B8ED-1E10D68A4032}"/>
                </a:ext>
              </a:extLst>
            </p:cNvPr>
            <p:cNvSpPr txBox="1">
              <a:spLocks/>
            </p:cNvSpPr>
            <p:nvPr/>
          </p:nvSpPr>
          <p:spPr>
            <a:xfrm>
              <a:off x="431966" y="5858037"/>
              <a:ext cx="2638259" cy="61056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человек пользуются решениями «</a:t>
              </a:r>
              <a:r>
                <a:rPr lang="ru-RU" sz="1400" dirty="0" err="1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Философт</a:t>
              </a:r>
              <a:r>
                <a:rPr lang="ru-RU" sz="1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» </a:t>
              </a:r>
              <a:endParaRPr lang="ru-RU" sz="11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  <p:sp>
          <p:nvSpPr>
            <p:cNvPr id="70" name="Заголовок 1">
              <a:extLst>
                <a:ext uri="{FF2B5EF4-FFF2-40B4-BE49-F238E27FC236}">
                  <a16:creationId xmlns:a16="http://schemas.microsoft.com/office/drawing/2014/main" id="{AEF579D1-5862-4005-9DF4-ED2B34D01BF0}"/>
                </a:ext>
              </a:extLst>
            </p:cNvPr>
            <p:cNvSpPr txBox="1">
              <a:spLocks/>
            </p:cNvSpPr>
            <p:nvPr/>
          </p:nvSpPr>
          <p:spPr>
            <a:xfrm>
              <a:off x="9588" y="5497613"/>
              <a:ext cx="3095562" cy="6854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5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&gt;</a:t>
              </a:r>
              <a:r>
                <a:rPr lang="ru-RU" sz="5400" dirty="0">
                  <a:solidFill>
                    <a:schemeClr val="bg2">
                      <a:lumMod val="90000"/>
                    </a:schemeClr>
                  </a:solidFill>
                  <a:latin typeface="Montserrat" pitchFamily="2" charset="-52"/>
                </a:rPr>
                <a:t>20 000</a:t>
              </a:r>
              <a:endParaRPr lang="ru-RU" sz="4400" dirty="0">
                <a:solidFill>
                  <a:schemeClr val="bg2">
                    <a:lumMod val="90000"/>
                  </a:schemeClr>
                </a:solidFill>
                <a:latin typeface="Montserrat" pitchFamily="2" charset="-52"/>
              </a:endParaRPr>
            </a:p>
          </p:txBody>
        </p:sp>
      </p:grpSp>
      <p:sp>
        <p:nvSpPr>
          <p:cNvPr id="71" name="Заголовок 1">
            <a:extLst>
              <a:ext uri="{FF2B5EF4-FFF2-40B4-BE49-F238E27FC236}">
                <a16:creationId xmlns:a16="http://schemas.microsoft.com/office/drawing/2014/main" id="{8BBB6CCC-E7B5-463A-95AF-18D814C61CC4}"/>
              </a:ext>
            </a:extLst>
          </p:cNvPr>
          <p:cNvSpPr txBox="1">
            <a:spLocks/>
          </p:cNvSpPr>
          <p:nvPr/>
        </p:nvSpPr>
        <p:spPr>
          <a:xfrm>
            <a:off x="260351" y="5576833"/>
            <a:ext cx="3610610" cy="1089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Это значит, что мы любим создавать софт. А то, что делается с любовью–делается хорошо!</a:t>
            </a:r>
            <a:br>
              <a:rPr lang="ru-RU" sz="1200" dirty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</a:br>
            <a:endParaRPr lang="ru-RU" sz="1050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7810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-1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-6554" y="-1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0D83A6-6345-4996-A4A9-217B1A174F1D}"/>
              </a:ext>
            </a:extLst>
          </p:cNvPr>
          <p:cNvSpPr txBox="1">
            <a:spLocks/>
          </p:cNvSpPr>
          <p:nvPr/>
        </p:nvSpPr>
        <p:spPr>
          <a:xfrm>
            <a:off x="5715001" y="1574800"/>
            <a:ext cx="6288314" cy="39996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Иван Власов</a:t>
            </a:r>
            <a:b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  <a:t>директор «</a:t>
            </a:r>
            <a:r>
              <a:rPr lang="ru-RU" sz="2400" dirty="0" err="1">
                <a:solidFill>
                  <a:schemeClr val="bg1"/>
                </a:solidFill>
                <a:latin typeface="Montserrat Light" pitchFamily="2" charset="-52"/>
              </a:rPr>
              <a:t>Философт</a:t>
            </a:r>
            <a: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  <a:t>»</a:t>
            </a:r>
          </a:p>
          <a:p>
            <a:pPr algn="l">
              <a:lnSpc>
                <a:spcPct val="100000"/>
              </a:lnSpc>
            </a:pPr>
            <a:endParaRPr lang="ru-RU" sz="2400" dirty="0">
              <a:solidFill>
                <a:schemeClr val="bg1"/>
              </a:solidFill>
              <a:latin typeface="Montserrat Light" pitchFamily="2" charset="-52"/>
            </a:endParaRPr>
          </a:p>
          <a:p>
            <a:pPr algn="l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  <a:t>Более 15 лет в ИТ-сфере.</a:t>
            </a:r>
            <a:b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  <a:t>С 2017 года – директор «</a:t>
            </a:r>
            <a:r>
              <a:rPr lang="ru-RU" sz="2400" dirty="0" err="1">
                <a:solidFill>
                  <a:schemeClr val="bg1"/>
                </a:solidFill>
                <a:latin typeface="Montserrat Light" pitchFamily="2" charset="-52"/>
              </a:rPr>
              <a:t>Философт</a:t>
            </a:r>
            <a: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  <a:t>».</a:t>
            </a:r>
          </a:p>
          <a:p>
            <a:pPr algn="l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  <a:t>За это время под его руководством создано  9 ИТ-продуктов, в том числе система управления умными МКД «Мажордом».  </a:t>
            </a:r>
            <a:br>
              <a:rPr lang="ru-RU" sz="2400" dirty="0">
                <a:solidFill>
                  <a:schemeClr val="bg1"/>
                </a:solidFill>
                <a:latin typeface="Montserrat Light" pitchFamily="2" charset="-52"/>
              </a:rPr>
            </a:br>
            <a:endParaRPr lang="ru-RU" sz="18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4ABBC9-5826-4CD7-8754-AD6DFA2398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" y="-1"/>
            <a:ext cx="4540046" cy="68106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6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-1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0D83A6-6345-4996-A4A9-217B1A174F1D}"/>
              </a:ext>
            </a:extLst>
          </p:cNvPr>
          <p:cNvSpPr txBox="1">
            <a:spLocks/>
          </p:cNvSpPr>
          <p:nvPr/>
        </p:nvSpPr>
        <p:spPr>
          <a:xfrm>
            <a:off x="457200" y="298267"/>
            <a:ext cx="7095744" cy="1002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РЫНОК ПАДАЕТ, ЧТО ДЕЛАТЬ?</a:t>
            </a:r>
            <a:b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</a:br>
            <a:endParaRPr lang="ru-RU" sz="32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B3AB3B4-AB44-4F01-A9A7-4DC3FEEC37A9}"/>
              </a:ext>
            </a:extLst>
          </p:cNvPr>
          <p:cNvSpPr txBox="1">
            <a:spLocks/>
          </p:cNvSpPr>
          <p:nvPr/>
        </p:nvSpPr>
        <p:spPr>
          <a:xfrm>
            <a:off x="4005072" y="1374074"/>
            <a:ext cx="4389120" cy="1002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Montserrat Light" pitchFamily="2" charset="-52"/>
              </a:rPr>
              <a:t>Количество сделок (Москва и МО)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BDB780A-85DC-4F1F-8F71-1520F5EDB3D6}"/>
              </a:ext>
            </a:extLst>
          </p:cNvPr>
          <p:cNvSpPr txBox="1">
            <a:spLocks/>
          </p:cNvSpPr>
          <p:nvPr/>
        </p:nvSpPr>
        <p:spPr>
          <a:xfrm>
            <a:off x="4360531" y="5705983"/>
            <a:ext cx="1345323" cy="550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Декабрь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2023г.</a:t>
            </a:r>
            <a:endParaRPr lang="ru-RU" sz="9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0D69D1B-078E-468C-BB97-E055C79F1E66}"/>
              </a:ext>
            </a:extLst>
          </p:cNvPr>
          <p:cNvSpPr txBox="1">
            <a:spLocks/>
          </p:cNvSpPr>
          <p:nvPr/>
        </p:nvSpPr>
        <p:spPr>
          <a:xfrm>
            <a:off x="6613528" y="5705983"/>
            <a:ext cx="1345323" cy="550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Январь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2024г.</a:t>
            </a:r>
            <a:endParaRPr lang="ru-RU" sz="9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94A50A7-3D14-4A22-B582-6E78D80D513A}"/>
              </a:ext>
            </a:extLst>
          </p:cNvPr>
          <p:cNvCxnSpPr>
            <a:cxnSpLocks/>
          </p:cNvCxnSpPr>
          <p:nvPr/>
        </p:nvCxnSpPr>
        <p:spPr>
          <a:xfrm flipV="1">
            <a:off x="3346704" y="2876671"/>
            <a:ext cx="0" cy="28293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AE3AB41-98C9-4CB6-B716-D71BF992C5A7}"/>
              </a:ext>
            </a:extLst>
          </p:cNvPr>
          <p:cNvCxnSpPr>
            <a:cxnSpLocks/>
          </p:cNvCxnSpPr>
          <p:nvPr/>
        </p:nvCxnSpPr>
        <p:spPr>
          <a:xfrm>
            <a:off x="3182112" y="5555863"/>
            <a:ext cx="52120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7EF5603-8A66-45DC-ABA8-5357DA5B7A48}"/>
              </a:ext>
            </a:extLst>
          </p:cNvPr>
          <p:cNvSpPr txBox="1">
            <a:spLocks/>
          </p:cNvSpPr>
          <p:nvPr/>
        </p:nvSpPr>
        <p:spPr>
          <a:xfrm rot="16200000">
            <a:off x="1533502" y="3921723"/>
            <a:ext cx="2934015" cy="3851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Количество сделок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69A5AAE8-400B-455E-94DD-8C1C6B2837BD}"/>
              </a:ext>
            </a:extLst>
          </p:cNvPr>
          <p:cNvCxnSpPr>
            <a:cxnSpLocks/>
          </p:cNvCxnSpPr>
          <p:nvPr/>
        </p:nvCxnSpPr>
        <p:spPr>
          <a:xfrm flipV="1">
            <a:off x="4918898" y="2876671"/>
            <a:ext cx="0" cy="2679192"/>
          </a:xfrm>
          <a:prstGeom prst="line">
            <a:avLst/>
          </a:prstGeom>
          <a:ln w="12700">
            <a:solidFill>
              <a:srgbClr val="FFFF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DFDB32F-553E-410B-90D2-A4744BB3DFB0}"/>
              </a:ext>
            </a:extLst>
          </p:cNvPr>
          <p:cNvCxnSpPr>
            <a:cxnSpLocks/>
          </p:cNvCxnSpPr>
          <p:nvPr/>
        </p:nvCxnSpPr>
        <p:spPr>
          <a:xfrm flipV="1">
            <a:off x="7080507" y="2876671"/>
            <a:ext cx="0" cy="2679192"/>
          </a:xfrm>
          <a:prstGeom prst="line">
            <a:avLst/>
          </a:prstGeom>
          <a:ln w="12700">
            <a:solidFill>
              <a:srgbClr val="FFFF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>
            <a:extLst>
              <a:ext uri="{FF2B5EF4-FFF2-40B4-BE49-F238E27FC236}">
                <a16:creationId xmlns:a16="http://schemas.microsoft.com/office/drawing/2014/main" id="{484B4BB7-9965-47E9-B8AA-3103428C4C5C}"/>
              </a:ext>
            </a:extLst>
          </p:cNvPr>
          <p:cNvSpPr/>
          <p:nvPr/>
        </p:nvSpPr>
        <p:spPr>
          <a:xfrm>
            <a:off x="6971557" y="5435604"/>
            <a:ext cx="217900" cy="2179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5CBA39C-F6A0-4AC9-9460-32E0E945A53A}"/>
              </a:ext>
            </a:extLst>
          </p:cNvPr>
          <p:cNvSpPr/>
          <p:nvPr/>
        </p:nvSpPr>
        <p:spPr>
          <a:xfrm>
            <a:off x="4809948" y="5435604"/>
            <a:ext cx="217900" cy="2179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83855CCE-96FF-4FB9-9055-6E07930971E6}"/>
              </a:ext>
            </a:extLst>
          </p:cNvPr>
          <p:cNvCxnSpPr/>
          <p:nvPr/>
        </p:nvCxnSpPr>
        <p:spPr>
          <a:xfrm>
            <a:off x="4216074" y="3417940"/>
            <a:ext cx="3742777" cy="1596654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>
            <a:extLst>
              <a:ext uri="{FF2B5EF4-FFF2-40B4-BE49-F238E27FC236}">
                <a16:creationId xmlns:a16="http://schemas.microsoft.com/office/drawing/2014/main" id="{4936722D-9A08-47AF-B683-12D6C377A837}"/>
              </a:ext>
            </a:extLst>
          </p:cNvPr>
          <p:cNvSpPr/>
          <p:nvPr/>
        </p:nvSpPr>
        <p:spPr>
          <a:xfrm>
            <a:off x="6571543" y="4114318"/>
            <a:ext cx="1017929" cy="101792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DD1EA749-0154-4132-95A8-FA6A53BD5A23}"/>
              </a:ext>
            </a:extLst>
          </p:cNvPr>
          <p:cNvSpPr txBox="1">
            <a:spLocks/>
          </p:cNvSpPr>
          <p:nvPr/>
        </p:nvSpPr>
        <p:spPr>
          <a:xfrm>
            <a:off x="6609905" y="4459289"/>
            <a:ext cx="1017929" cy="38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rgbClr val="0070C0"/>
                </a:solidFill>
                <a:latin typeface="Montserrat" pitchFamily="2" charset="-52"/>
              </a:rPr>
              <a:t>3900</a:t>
            </a:r>
            <a:endParaRPr lang="ru-RU" sz="1100" b="1" dirty="0">
              <a:solidFill>
                <a:srgbClr val="0070C0"/>
              </a:solidFill>
              <a:latin typeface="Montserrat" pitchFamily="2" charset="-52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F6F501FC-F9E1-4B5E-A494-A7B39BA68C44}"/>
              </a:ext>
            </a:extLst>
          </p:cNvPr>
          <p:cNvSpPr/>
          <p:nvPr/>
        </p:nvSpPr>
        <p:spPr>
          <a:xfrm>
            <a:off x="4409934" y="3273081"/>
            <a:ext cx="1017929" cy="1017929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E65AF518-3359-4640-81D3-D51CA248AC9D}"/>
              </a:ext>
            </a:extLst>
          </p:cNvPr>
          <p:cNvSpPr txBox="1">
            <a:spLocks/>
          </p:cNvSpPr>
          <p:nvPr/>
        </p:nvSpPr>
        <p:spPr>
          <a:xfrm>
            <a:off x="4468916" y="3618217"/>
            <a:ext cx="1017929" cy="38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rgbClr val="0070C0"/>
                </a:solidFill>
                <a:latin typeface="Montserrat" pitchFamily="2" charset="-52"/>
              </a:rPr>
              <a:t>7358</a:t>
            </a:r>
            <a:endParaRPr lang="ru-RU" sz="1100" b="1" dirty="0">
              <a:solidFill>
                <a:srgbClr val="0070C0"/>
              </a:solidFill>
              <a:latin typeface="Montserrat" pitchFamily="2" charset="-52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A5B28A5E-DD07-40AE-9AF4-397136A97607}"/>
              </a:ext>
            </a:extLst>
          </p:cNvPr>
          <p:cNvSpPr/>
          <p:nvPr/>
        </p:nvSpPr>
        <p:spPr>
          <a:xfrm>
            <a:off x="8576575" y="4713899"/>
            <a:ext cx="1662886" cy="16628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C02F5D2E-7626-424A-BE4A-885EFA9B617A}"/>
              </a:ext>
            </a:extLst>
          </p:cNvPr>
          <p:cNvSpPr txBox="1">
            <a:spLocks/>
          </p:cNvSpPr>
          <p:nvPr/>
        </p:nvSpPr>
        <p:spPr>
          <a:xfrm>
            <a:off x="8756990" y="5452850"/>
            <a:ext cx="1346379" cy="38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0070C0"/>
                </a:solidFill>
                <a:latin typeface="Montserrat" pitchFamily="2" charset="-52"/>
              </a:rPr>
              <a:t>-53%</a:t>
            </a:r>
            <a:endParaRPr lang="ru-RU" sz="1600" b="1" dirty="0">
              <a:solidFill>
                <a:srgbClr val="0070C0"/>
              </a:solidFill>
              <a:latin typeface="Montserrat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FE1F39-385B-40F3-9520-765EBE52989D}"/>
              </a:ext>
            </a:extLst>
          </p:cNvPr>
          <p:cNvSpPr txBox="1"/>
          <p:nvPr/>
        </p:nvSpPr>
        <p:spPr>
          <a:xfrm>
            <a:off x="512975" y="6454339"/>
            <a:ext cx="3142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По результатам анализа от "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-52"/>
              </a:rPr>
              <a:t>Dataflat</a:t>
            </a:r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17510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-1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0D83A6-6345-4996-A4A9-217B1A174F1D}"/>
              </a:ext>
            </a:extLst>
          </p:cNvPr>
          <p:cNvSpPr txBox="1">
            <a:spLocks/>
          </p:cNvSpPr>
          <p:nvPr/>
        </p:nvSpPr>
        <p:spPr>
          <a:xfrm>
            <a:off x="457200" y="298267"/>
            <a:ext cx="7095744" cy="1002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ПОКУПКИ ЧЕРЕЗ</a:t>
            </a:r>
            <a:r>
              <a:rPr lang="en-US" sz="3200" dirty="0">
                <a:solidFill>
                  <a:schemeClr val="bg1"/>
                </a:solidFill>
                <a:latin typeface="Montserrat Light" pitchFamily="2" charset="-52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ИПОТЕЧНЫЕ СРЕДСТВА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B3AB3B4-AB44-4F01-A9A7-4DC3FEEC37A9}"/>
              </a:ext>
            </a:extLst>
          </p:cNvPr>
          <p:cNvSpPr txBox="1">
            <a:spLocks/>
          </p:cNvSpPr>
          <p:nvPr/>
        </p:nvSpPr>
        <p:spPr>
          <a:xfrm>
            <a:off x="6784340" y="1414216"/>
            <a:ext cx="4389120" cy="1002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Montserrat Light" pitchFamily="2" charset="-52"/>
              </a:rPr>
              <a:t>Количество сделок (Москва и МО)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818601D-0C32-4FC0-A0C6-9D1D818C58D4}"/>
              </a:ext>
            </a:extLst>
          </p:cNvPr>
          <p:cNvGrpSpPr/>
          <p:nvPr/>
        </p:nvGrpSpPr>
        <p:grpSpPr>
          <a:xfrm>
            <a:off x="5779715" y="2647310"/>
            <a:ext cx="5497377" cy="3608825"/>
            <a:chOff x="2896815" y="2647310"/>
            <a:chExt cx="5497377" cy="3608825"/>
          </a:xfrm>
        </p:grpSpPr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6BDB780A-85DC-4F1F-8F71-1520F5EDB3D6}"/>
                </a:ext>
              </a:extLst>
            </p:cNvPr>
            <p:cNvSpPr txBox="1">
              <a:spLocks/>
            </p:cNvSpPr>
            <p:nvPr/>
          </p:nvSpPr>
          <p:spPr>
            <a:xfrm>
              <a:off x="4360531" y="5705983"/>
              <a:ext cx="1345323" cy="5501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Декабрь</a:t>
              </a:r>
            </a:p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2023г.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12" name="Заголовок 1">
              <a:extLst>
                <a:ext uri="{FF2B5EF4-FFF2-40B4-BE49-F238E27FC236}">
                  <a16:creationId xmlns:a16="http://schemas.microsoft.com/office/drawing/2014/main" id="{70D69D1B-078E-468C-BB97-E055C79F1E66}"/>
                </a:ext>
              </a:extLst>
            </p:cNvPr>
            <p:cNvSpPr txBox="1">
              <a:spLocks/>
            </p:cNvSpPr>
            <p:nvPr/>
          </p:nvSpPr>
          <p:spPr>
            <a:xfrm>
              <a:off x="6613528" y="5705983"/>
              <a:ext cx="1345323" cy="5501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Январь</a:t>
              </a:r>
            </a:p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2024г.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94A50A7-3D14-4A22-B582-6E78D80D5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704" y="2876671"/>
              <a:ext cx="0" cy="28293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AE3AB41-98C9-4CB6-B716-D71BF992C5A7}"/>
                </a:ext>
              </a:extLst>
            </p:cNvPr>
            <p:cNvCxnSpPr>
              <a:cxnSpLocks/>
            </p:cNvCxnSpPr>
            <p:nvPr/>
          </p:nvCxnSpPr>
          <p:spPr>
            <a:xfrm>
              <a:off x="3182112" y="5555863"/>
              <a:ext cx="521208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Заголовок 1">
              <a:extLst>
                <a:ext uri="{FF2B5EF4-FFF2-40B4-BE49-F238E27FC236}">
                  <a16:creationId xmlns:a16="http://schemas.microsoft.com/office/drawing/2014/main" id="{57EF5603-8A66-45DC-ABA8-5357DA5B7A4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622402" y="3921723"/>
              <a:ext cx="2934015" cy="38518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количество сделок</a:t>
              </a:r>
            </a:p>
            <a:p>
              <a:pPr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через ипотеку</a:t>
              </a:r>
            </a:p>
          </p:txBody>
        </p: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69A5AAE8-400B-455E-94DD-8C1C6B2837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8898" y="2876671"/>
              <a:ext cx="0" cy="2679192"/>
            </a:xfrm>
            <a:prstGeom prst="line">
              <a:avLst/>
            </a:prstGeom>
            <a:ln w="12700">
              <a:solidFill>
                <a:srgbClr val="FFFF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FDFDB32F-553E-410B-90D2-A4744BB3DF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0507" y="2876671"/>
              <a:ext cx="0" cy="2679192"/>
            </a:xfrm>
            <a:prstGeom prst="line">
              <a:avLst/>
            </a:prstGeom>
            <a:ln w="12700">
              <a:solidFill>
                <a:srgbClr val="FFFF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484B4BB7-9965-47E9-B8AA-3103428C4C5C}"/>
                </a:ext>
              </a:extLst>
            </p:cNvPr>
            <p:cNvSpPr/>
            <p:nvPr/>
          </p:nvSpPr>
          <p:spPr>
            <a:xfrm>
              <a:off x="6971557" y="5435604"/>
              <a:ext cx="217900" cy="217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55CBA39C-F6A0-4AC9-9460-32E0E945A53A}"/>
                </a:ext>
              </a:extLst>
            </p:cNvPr>
            <p:cNvSpPr/>
            <p:nvPr/>
          </p:nvSpPr>
          <p:spPr>
            <a:xfrm>
              <a:off x="4809948" y="5435604"/>
              <a:ext cx="217900" cy="217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83855CCE-96FF-4FB9-9055-6E07930971E6}"/>
                </a:ext>
              </a:extLst>
            </p:cNvPr>
            <p:cNvCxnSpPr>
              <a:cxnSpLocks/>
            </p:cNvCxnSpPr>
            <p:nvPr/>
          </p:nvCxnSpPr>
          <p:spPr>
            <a:xfrm>
              <a:off x="4152900" y="3548293"/>
              <a:ext cx="3886200" cy="931763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4936722D-9A08-47AF-B683-12D6C377A837}"/>
                </a:ext>
              </a:extLst>
            </p:cNvPr>
            <p:cNvSpPr/>
            <p:nvPr/>
          </p:nvSpPr>
          <p:spPr>
            <a:xfrm>
              <a:off x="6571543" y="3707303"/>
              <a:ext cx="1017929" cy="101792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Заголовок 1">
              <a:extLst>
                <a:ext uri="{FF2B5EF4-FFF2-40B4-BE49-F238E27FC236}">
                  <a16:creationId xmlns:a16="http://schemas.microsoft.com/office/drawing/2014/main" id="{DD1EA749-0154-4132-95A8-FA6A53BD5A23}"/>
                </a:ext>
              </a:extLst>
            </p:cNvPr>
            <p:cNvSpPr txBox="1">
              <a:spLocks/>
            </p:cNvSpPr>
            <p:nvPr/>
          </p:nvSpPr>
          <p:spPr>
            <a:xfrm>
              <a:off x="6674623" y="4073041"/>
              <a:ext cx="1017929" cy="38394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2400" b="1" dirty="0">
                  <a:solidFill>
                    <a:srgbClr val="0070C0"/>
                  </a:solidFill>
                  <a:latin typeface="Montserrat" pitchFamily="2" charset="-52"/>
                </a:rPr>
                <a:t>79%</a:t>
              </a:r>
              <a:endParaRPr lang="ru-RU" sz="1100" b="1" dirty="0">
                <a:solidFill>
                  <a:srgbClr val="0070C0"/>
                </a:solidFill>
                <a:latin typeface="Montserrat" pitchFamily="2" charset="-52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F6F501FC-F9E1-4B5E-A494-A7B39BA68C44}"/>
                </a:ext>
              </a:extLst>
            </p:cNvPr>
            <p:cNvSpPr/>
            <p:nvPr/>
          </p:nvSpPr>
          <p:spPr>
            <a:xfrm>
              <a:off x="4409934" y="3273081"/>
              <a:ext cx="1017929" cy="101792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Заголовок 1">
              <a:extLst>
                <a:ext uri="{FF2B5EF4-FFF2-40B4-BE49-F238E27FC236}">
                  <a16:creationId xmlns:a16="http://schemas.microsoft.com/office/drawing/2014/main" id="{E65AF518-3359-4640-81D3-D51CA248AC9D}"/>
                </a:ext>
              </a:extLst>
            </p:cNvPr>
            <p:cNvSpPr txBox="1">
              <a:spLocks/>
            </p:cNvSpPr>
            <p:nvPr/>
          </p:nvSpPr>
          <p:spPr>
            <a:xfrm>
              <a:off x="4496566" y="3640344"/>
              <a:ext cx="1017929" cy="38394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2400" b="1" dirty="0">
                  <a:solidFill>
                    <a:srgbClr val="0070C0"/>
                  </a:solidFill>
                  <a:latin typeface="Montserrat" pitchFamily="2" charset="-52"/>
                </a:rPr>
                <a:t>86%</a:t>
              </a:r>
              <a:endParaRPr lang="ru-RU" sz="1100" b="1" dirty="0">
                <a:solidFill>
                  <a:srgbClr val="0070C0"/>
                </a:solidFill>
                <a:latin typeface="Montserrat" pitchFamily="2" charset="-52"/>
              </a:endParaRPr>
            </a:p>
          </p:txBody>
        </p:sp>
      </p:grp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5700BD3A-9219-4EDE-A828-20B3BD74F181}"/>
              </a:ext>
            </a:extLst>
          </p:cNvPr>
          <p:cNvSpPr txBox="1">
            <a:spLocks/>
          </p:cNvSpPr>
          <p:nvPr/>
        </p:nvSpPr>
        <p:spPr>
          <a:xfrm>
            <a:off x="512975" y="2678958"/>
            <a:ext cx="4966209" cy="2397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В связи с ужесточением условий выдачи ипотеки</a:t>
            </a:r>
          </a:p>
          <a:p>
            <a:pPr algn="l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на льготных условиях</a:t>
            </a:r>
          </a:p>
          <a:p>
            <a:pPr algn="l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и новыми правилами игры для застройщиков люди стали меньше покупать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D82DF6-F20B-4EFD-BD49-3D4D69F681CC}"/>
              </a:ext>
            </a:extLst>
          </p:cNvPr>
          <p:cNvSpPr txBox="1"/>
          <p:nvPr/>
        </p:nvSpPr>
        <p:spPr>
          <a:xfrm>
            <a:off x="512975" y="6454339"/>
            <a:ext cx="3142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По результатам анализа от "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-52"/>
              </a:rPr>
              <a:t>Dataflat</a:t>
            </a:r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648969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-1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0D83A6-6345-4996-A4A9-217B1A174F1D}"/>
              </a:ext>
            </a:extLst>
          </p:cNvPr>
          <p:cNvSpPr txBox="1">
            <a:spLocks/>
          </p:cNvSpPr>
          <p:nvPr/>
        </p:nvSpPr>
        <p:spPr>
          <a:xfrm>
            <a:off x="457200" y="-401405"/>
            <a:ext cx="8741392" cy="1887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КАК ПРИВЛЕЧЬ ПОКУПАТЕЛЯ</a:t>
            </a:r>
            <a:b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Montserrat Light" pitchFamily="2" charset="-52"/>
              </a:rPr>
              <a:t>К НОВОСТРОЙКАМ В ТЕКУЩИХ УСЛОВИЯХ?</a:t>
            </a:r>
            <a:br>
              <a:rPr lang="ru-RU" sz="22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Montserrat Light" pitchFamily="2" charset="-52"/>
              </a:rPr>
              <a:t>НА ЧТО СДЕЛАТЬ СТАВКУ?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5700BD3A-9219-4EDE-A828-20B3BD74F181}"/>
              </a:ext>
            </a:extLst>
          </p:cNvPr>
          <p:cNvSpPr txBox="1">
            <a:spLocks/>
          </p:cNvSpPr>
          <p:nvPr/>
        </p:nvSpPr>
        <p:spPr>
          <a:xfrm>
            <a:off x="7143211" y="1486151"/>
            <a:ext cx="4966209" cy="4824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Montserrat" pitchFamily="2" charset="-52"/>
              </a:rPr>
              <a:t>Умный дом</a:t>
            </a:r>
            <a:br>
              <a:rPr lang="ru-RU" sz="2400" dirty="0">
                <a:solidFill>
                  <a:schemeClr val="bg1"/>
                </a:solidFill>
                <a:latin typeface="Montserrat" pitchFamily="2" charset="-52"/>
              </a:rPr>
            </a:br>
            <a:br>
              <a:rPr lang="ru-RU" sz="24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Он дополняет атрибуты</a:t>
            </a:r>
          </a:p>
          <a:p>
            <a:pPr algn="l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и закрывает потребности покупателей элитного/премиального жилья: </a:t>
            </a:r>
            <a:br>
              <a:rPr lang="ru-RU" sz="2400" dirty="0">
                <a:solidFill>
                  <a:schemeClr val="bg1"/>
                </a:solidFill>
                <a:latin typeface="Montserrat" pitchFamily="2" charset="-52"/>
              </a:rPr>
            </a:br>
            <a:br>
              <a:rPr lang="ru-RU" sz="24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безопасность и приватность; высокий уровень сервиса; комфорт в доме и квартире на стадии эксплуатации.</a:t>
            </a:r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660C2C0D-7486-4694-B79F-1DA3F34A4C44}"/>
              </a:ext>
            </a:extLst>
          </p:cNvPr>
          <p:cNvSpPr/>
          <p:nvPr/>
        </p:nvSpPr>
        <p:spPr>
          <a:xfrm>
            <a:off x="538775" y="3428999"/>
            <a:ext cx="2338706" cy="2016126"/>
          </a:xfrm>
          <a:prstGeom prst="triangle">
            <a:avLst/>
          </a:prstGeom>
          <a:solidFill>
            <a:schemeClr val="bg1"/>
          </a:solidFill>
          <a:ln w="101600" cap="rnd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бедренный треугольник 39">
            <a:extLst>
              <a:ext uri="{FF2B5EF4-FFF2-40B4-BE49-F238E27FC236}">
                <a16:creationId xmlns:a16="http://schemas.microsoft.com/office/drawing/2014/main" id="{E2E7D1F7-E731-4BEC-96B9-E09AA094A3E2}"/>
              </a:ext>
            </a:extLst>
          </p:cNvPr>
          <p:cNvSpPr/>
          <p:nvPr/>
        </p:nvSpPr>
        <p:spPr>
          <a:xfrm>
            <a:off x="3116231" y="2526518"/>
            <a:ext cx="3385584" cy="2918607"/>
          </a:xfrm>
          <a:prstGeom prst="triangle">
            <a:avLst/>
          </a:prstGeom>
          <a:solidFill>
            <a:schemeClr val="bg1"/>
          </a:solidFill>
          <a:ln w="101600" cap="rnd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33BC3756-7C59-4C18-849F-AF5B7916F1D8}"/>
              </a:ext>
            </a:extLst>
          </p:cNvPr>
          <p:cNvSpPr txBox="1">
            <a:spLocks/>
          </p:cNvSpPr>
          <p:nvPr/>
        </p:nvSpPr>
        <p:spPr>
          <a:xfrm>
            <a:off x="588035" y="4360956"/>
            <a:ext cx="2208840" cy="923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070C0"/>
                </a:solidFill>
                <a:latin typeface="Montserrat" pitchFamily="2" charset="-52"/>
              </a:rPr>
              <a:t>ЦЕНА</a:t>
            </a:r>
            <a:br>
              <a:rPr lang="ru-RU" sz="2000" b="1" dirty="0">
                <a:solidFill>
                  <a:srgbClr val="0070C0"/>
                </a:solidFill>
                <a:latin typeface="Montserrat" pitchFamily="2" charset="-52"/>
              </a:rPr>
            </a:br>
            <a:r>
              <a:rPr lang="ru-RU" sz="2000" b="1" dirty="0">
                <a:solidFill>
                  <a:srgbClr val="0070C0"/>
                </a:solidFill>
                <a:latin typeface="Montserrat" pitchFamily="2" charset="-52"/>
              </a:rPr>
              <a:t>ВТОРИЧКИ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8C04FBF3-78B4-4A10-91FD-1D2AD8140D86}"/>
              </a:ext>
            </a:extLst>
          </p:cNvPr>
          <p:cNvSpPr txBox="1">
            <a:spLocks/>
          </p:cNvSpPr>
          <p:nvPr/>
        </p:nvSpPr>
        <p:spPr>
          <a:xfrm>
            <a:off x="3642397" y="4397542"/>
            <a:ext cx="2370997" cy="923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070C0"/>
                </a:solidFill>
                <a:latin typeface="Montserrat" pitchFamily="2" charset="-52"/>
              </a:rPr>
              <a:t>ЦЕНА</a:t>
            </a:r>
            <a:br>
              <a:rPr lang="ru-RU" sz="2000" b="1" dirty="0">
                <a:solidFill>
                  <a:srgbClr val="0070C0"/>
                </a:solidFill>
                <a:latin typeface="Montserrat" pitchFamily="2" charset="-52"/>
              </a:rPr>
            </a:br>
            <a:r>
              <a:rPr lang="ru-RU" sz="2000" b="1" dirty="0">
                <a:solidFill>
                  <a:srgbClr val="0070C0"/>
                </a:solidFill>
                <a:latin typeface="Montserrat" pitchFamily="2" charset="-52"/>
              </a:rPr>
              <a:t>НОВОСТРОЙКИ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ACBA94F5-456D-4F87-8D63-F7EB626DE7C7}"/>
              </a:ext>
            </a:extLst>
          </p:cNvPr>
          <p:cNvSpPr txBox="1">
            <a:spLocks/>
          </p:cNvSpPr>
          <p:nvPr/>
        </p:nvSpPr>
        <p:spPr>
          <a:xfrm>
            <a:off x="4022120" y="3550920"/>
            <a:ext cx="1634173" cy="11294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rgbClr val="C00000"/>
                </a:solidFill>
                <a:latin typeface="Montserrat" pitchFamily="2" charset="-52"/>
              </a:rPr>
            </a:br>
            <a:r>
              <a:rPr lang="ru-RU" sz="4800" b="1" dirty="0">
                <a:solidFill>
                  <a:srgbClr val="C00000"/>
                </a:solidFill>
                <a:latin typeface="Montserrat" pitchFamily="2" charset="-52"/>
              </a:rPr>
              <a:t>44%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65475F19-0EBB-4EE8-8C67-AC3034386EB0}"/>
              </a:ext>
            </a:extLst>
          </p:cNvPr>
          <p:cNvSpPr txBox="1">
            <a:spLocks/>
          </p:cNvSpPr>
          <p:nvPr/>
        </p:nvSpPr>
        <p:spPr>
          <a:xfrm>
            <a:off x="4406156" y="3539613"/>
            <a:ext cx="805734" cy="682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rgbClr val="C00000"/>
                </a:solidFill>
                <a:latin typeface="Montserrat" pitchFamily="2" charset="-52"/>
              </a:rPr>
              <a:t>+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4E7FBFA-A9DD-4933-A7FE-67C519947177}"/>
              </a:ext>
            </a:extLst>
          </p:cNvPr>
          <p:cNvSpPr/>
          <p:nvPr/>
        </p:nvSpPr>
        <p:spPr>
          <a:xfrm>
            <a:off x="6985916" y="4914994"/>
            <a:ext cx="122909" cy="132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DCA978E9-22E2-4A2A-873E-0D921E1E8FD3}"/>
              </a:ext>
            </a:extLst>
          </p:cNvPr>
          <p:cNvSpPr/>
          <p:nvPr/>
        </p:nvSpPr>
        <p:spPr>
          <a:xfrm>
            <a:off x="6985916" y="5284620"/>
            <a:ext cx="122909" cy="132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3074230B-7494-410E-9637-6241EA6E01DE}"/>
              </a:ext>
            </a:extLst>
          </p:cNvPr>
          <p:cNvSpPr/>
          <p:nvPr/>
        </p:nvSpPr>
        <p:spPr>
          <a:xfrm>
            <a:off x="6985916" y="5654246"/>
            <a:ext cx="122909" cy="132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9B6F1-D212-4474-9A9A-9799830FEE95}"/>
              </a:ext>
            </a:extLst>
          </p:cNvPr>
          <p:cNvSpPr txBox="1"/>
          <p:nvPr/>
        </p:nvSpPr>
        <p:spPr>
          <a:xfrm>
            <a:off x="512975" y="6454339"/>
            <a:ext cx="3142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По результатам анализа от "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-52"/>
              </a:rPr>
              <a:t>Dataflat</a:t>
            </a:r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127800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-1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0D83A6-6345-4996-A4A9-217B1A174F1D}"/>
              </a:ext>
            </a:extLst>
          </p:cNvPr>
          <p:cNvSpPr txBox="1">
            <a:spLocks/>
          </p:cNvSpPr>
          <p:nvPr/>
        </p:nvSpPr>
        <p:spPr>
          <a:xfrm>
            <a:off x="457202" y="549236"/>
            <a:ext cx="4893106" cy="5416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РОСТ </a:t>
            </a:r>
            <a:r>
              <a:rPr lang="en-US" sz="1800" dirty="0">
                <a:solidFill>
                  <a:schemeClr val="bg1"/>
                </a:solidFill>
                <a:latin typeface="Montserrat Light" pitchFamily="2" charset="-52"/>
              </a:rPr>
              <a:t>$</a:t>
            </a: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 УМНЫХ ДОМОВ</a:t>
            </a:r>
            <a:endParaRPr lang="ru-RU" sz="14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72" name="Заголовок 1">
            <a:extLst>
              <a:ext uri="{FF2B5EF4-FFF2-40B4-BE49-F238E27FC236}">
                <a16:creationId xmlns:a16="http://schemas.microsoft.com/office/drawing/2014/main" id="{9E50D99D-557E-480C-8339-803C7C226EE5}"/>
              </a:ext>
            </a:extLst>
          </p:cNvPr>
          <p:cNvSpPr txBox="1">
            <a:spLocks/>
          </p:cNvSpPr>
          <p:nvPr/>
        </p:nvSpPr>
        <p:spPr>
          <a:xfrm rot="16200000">
            <a:off x="7957825" y="879620"/>
            <a:ext cx="1786885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" pitchFamily="2" charset="-52"/>
              </a:rPr>
              <a:t>195,2 </a:t>
            </a:r>
            <a:r>
              <a:rPr lang="ru-RU" sz="1200" dirty="0">
                <a:solidFill>
                  <a:schemeClr val="bg1"/>
                </a:solidFill>
                <a:latin typeface="Montserrat" pitchFamily="2" charset="-52"/>
              </a:rPr>
              <a:t>(11,2%)</a:t>
            </a:r>
            <a:endParaRPr lang="ru-RU" sz="1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863800E-8B44-417F-B9D2-0D8A6A672E4D}"/>
              </a:ext>
            </a:extLst>
          </p:cNvPr>
          <p:cNvSpPr txBox="1"/>
          <p:nvPr/>
        </p:nvSpPr>
        <p:spPr>
          <a:xfrm>
            <a:off x="512975" y="6454339"/>
            <a:ext cx="3142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По результатам анализа от «</a:t>
            </a:r>
            <a:r>
              <a:rPr lang="en-US" sz="1000" dirty="0">
                <a:solidFill>
                  <a:schemeClr val="bg1"/>
                </a:solidFill>
                <a:latin typeface="Montserrat" pitchFamily="2" charset="-52"/>
              </a:rPr>
              <a:t>Statista</a:t>
            </a:r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"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83A0C37-1D4C-4C0C-AC92-78F1234EE501}"/>
              </a:ext>
            </a:extLst>
          </p:cNvPr>
          <p:cNvGrpSpPr/>
          <p:nvPr/>
        </p:nvGrpSpPr>
        <p:grpSpPr>
          <a:xfrm>
            <a:off x="2182505" y="660311"/>
            <a:ext cx="7826991" cy="5830947"/>
            <a:chOff x="1371601" y="660311"/>
            <a:chExt cx="7826991" cy="5830947"/>
          </a:xfrm>
        </p:grpSpPr>
        <p:sp>
          <p:nvSpPr>
            <p:cNvPr id="26" name="Заголовок 1">
              <a:extLst>
                <a:ext uri="{FF2B5EF4-FFF2-40B4-BE49-F238E27FC236}">
                  <a16:creationId xmlns:a16="http://schemas.microsoft.com/office/drawing/2014/main" id="{2488B7A1-0BDA-4394-A9AF-814B59DAC3AD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2545520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2017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40D0E869-33A5-440B-BE08-25E326829D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5041" y="1750725"/>
              <a:ext cx="0" cy="372189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A47483BC-1D24-4014-970F-515B54B44FBF}"/>
                </a:ext>
              </a:extLst>
            </p:cNvPr>
            <p:cNvCxnSpPr>
              <a:cxnSpLocks/>
            </p:cNvCxnSpPr>
            <p:nvPr/>
          </p:nvCxnSpPr>
          <p:spPr>
            <a:xfrm>
              <a:off x="1887147" y="5301248"/>
              <a:ext cx="731144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Заголовок 1">
              <a:extLst>
                <a:ext uri="{FF2B5EF4-FFF2-40B4-BE49-F238E27FC236}">
                  <a16:creationId xmlns:a16="http://schemas.microsoft.com/office/drawing/2014/main" id="{5CB19C65-56BA-428D-A581-CE22EDBBADF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1697" y="3358626"/>
              <a:ext cx="3349389" cy="62958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количество</a:t>
              </a:r>
            </a:p>
          </p:txBody>
        </p:sp>
        <p:sp>
          <p:nvSpPr>
            <p:cNvPr id="32" name="Заголовок 1">
              <a:extLst>
                <a:ext uri="{FF2B5EF4-FFF2-40B4-BE49-F238E27FC236}">
                  <a16:creationId xmlns:a16="http://schemas.microsoft.com/office/drawing/2014/main" id="{B3DF7A85-5D8F-4BDA-BFBE-93E08FD9654D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3092260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2018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33" name="Заголовок 1">
              <a:extLst>
                <a:ext uri="{FF2B5EF4-FFF2-40B4-BE49-F238E27FC236}">
                  <a16:creationId xmlns:a16="http://schemas.microsoft.com/office/drawing/2014/main" id="{C5960C99-BFB8-4104-9838-C68546D5FCE0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3690377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2019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34" name="Заголовок 1">
              <a:extLst>
                <a:ext uri="{FF2B5EF4-FFF2-40B4-BE49-F238E27FC236}">
                  <a16:creationId xmlns:a16="http://schemas.microsoft.com/office/drawing/2014/main" id="{AD9308ED-5DC5-4B0E-AB2D-985F66EA34C6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4153062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2020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39" name="Заголовок 1">
              <a:extLst>
                <a:ext uri="{FF2B5EF4-FFF2-40B4-BE49-F238E27FC236}">
                  <a16:creationId xmlns:a16="http://schemas.microsoft.com/office/drawing/2014/main" id="{5691081E-62E1-4302-87C3-F6DC0931162D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4699804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2021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43" name="Заголовок 1">
              <a:extLst>
                <a:ext uri="{FF2B5EF4-FFF2-40B4-BE49-F238E27FC236}">
                  <a16:creationId xmlns:a16="http://schemas.microsoft.com/office/drawing/2014/main" id="{554CE738-D6FD-4EEE-B4CD-9B8C6E8BDA41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5311878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2022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C19D166-1E79-4751-8009-33438243D99B}"/>
                </a:ext>
              </a:extLst>
            </p:cNvPr>
            <p:cNvGrpSpPr/>
            <p:nvPr/>
          </p:nvGrpSpPr>
          <p:grpSpPr>
            <a:xfrm>
              <a:off x="2908384" y="2072269"/>
              <a:ext cx="5379113" cy="3202238"/>
              <a:chOff x="1803400" y="2676525"/>
              <a:chExt cx="4712024" cy="2805113"/>
            </a:xfrm>
            <a:solidFill>
              <a:srgbClr val="0070C0"/>
            </a:solidFill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411DF25-1C35-469B-AD16-7DE628B6A8EE}"/>
                  </a:ext>
                </a:extLst>
              </p:cNvPr>
              <p:cNvSpPr/>
              <p:nvPr/>
            </p:nvSpPr>
            <p:spPr>
              <a:xfrm>
                <a:off x="1803400" y="5029201"/>
                <a:ext cx="266700" cy="45243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064117A8-EA8C-4DA9-8012-B13F705D195B}"/>
                  </a:ext>
                </a:extLst>
              </p:cNvPr>
              <p:cNvSpPr/>
              <p:nvPr/>
            </p:nvSpPr>
            <p:spPr>
              <a:xfrm>
                <a:off x="2298700" y="4861334"/>
                <a:ext cx="266700" cy="62030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C6AC0181-EEC3-4338-B49D-324826C003AD}"/>
                  </a:ext>
                </a:extLst>
              </p:cNvPr>
              <p:cNvSpPr/>
              <p:nvPr/>
            </p:nvSpPr>
            <p:spPr>
              <a:xfrm>
                <a:off x="2794000" y="4730862"/>
                <a:ext cx="266700" cy="75077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D3AB7996-0C5A-489F-8CE1-5AA3B4AD011B}"/>
                  </a:ext>
                </a:extLst>
              </p:cNvPr>
              <p:cNvSpPr/>
              <p:nvPr/>
            </p:nvSpPr>
            <p:spPr>
              <a:xfrm>
                <a:off x="3232150" y="4494178"/>
                <a:ext cx="266700" cy="98745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34585796-F235-485A-B576-D69A51537820}"/>
                  </a:ext>
                </a:extLst>
              </p:cNvPr>
              <p:cNvSpPr/>
              <p:nvPr/>
            </p:nvSpPr>
            <p:spPr>
              <a:xfrm>
                <a:off x="3727450" y="4270442"/>
                <a:ext cx="266700" cy="121119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E1C8F137-5F00-48EA-8D28-ED8CEA8346CC}"/>
                  </a:ext>
                </a:extLst>
              </p:cNvPr>
              <p:cNvSpPr/>
              <p:nvPr/>
            </p:nvSpPr>
            <p:spPr>
              <a:xfrm>
                <a:off x="4222750" y="4066162"/>
                <a:ext cx="266700" cy="141547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6FDAE95F-FA6B-46FA-8DF3-1D7F5D90B5A8}"/>
                  </a:ext>
                </a:extLst>
              </p:cNvPr>
              <p:cNvSpPr/>
              <p:nvPr/>
            </p:nvSpPr>
            <p:spPr>
              <a:xfrm>
                <a:off x="4741017" y="3698000"/>
                <a:ext cx="266700" cy="178363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C45C4823-2C98-4C71-8D07-C2825DAA6B9B}"/>
                  </a:ext>
                </a:extLst>
              </p:cNvPr>
              <p:cNvSpPr/>
              <p:nvPr/>
            </p:nvSpPr>
            <p:spPr>
              <a:xfrm>
                <a:off x="5248639" y="3304953"/>
                <a:ext cx="266700" cy="217668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C96E995-69F1-4C94-BEC3-2CD5992AF3AC}"/>
                  </a:ext>
                </a:extLst>
              </p:cNvPr>
              <p:cNvSpPr/>
              <p:nvPr/>
            </p:nvSpPr>
            <p:spPr>
              <a:xfrm>
                <a:off x="5744687" y="3001641"/>
                <a:ext cx="266700" cy="247999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E50A1E5E-DCC6-4603-8EDA-B7366616AE65}"/>
                  </a:ext>
                </a:extLst>
              </p:cNvPr>
              <p:cNvSpPr/>
              <p:nvPr/>
            </p:nvSpPr>
            <p:spPr>
              <a:xfrm>
                <a:off x="6248724" y="2676525"/>
                <a:ext cx="266700" cy="28051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6" name="Заголовок 1">
              <a:extLst>
                <a:ext uri="{FF2B5EF4-FFF2-40B4-BE49-F238E27FC236}">
                  <a16:creationId xmlns:a16="http://schemas.microsoft.com/office/drawing/2014/main" id="{740709C4-BAE3-42D1-A8D4-E9B39ABE493F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5903517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2023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51" name="Заголовок 1">
              <a:extLst>
                <a:ext uri="{FF2B5EF4-FFF2-40B4-BE49-F238E27FC236}">
                  <a16:creationId xmlns:a16="http://schemas.microsoft.com/office/drawing/2014/main" id="{4D26B3CB-D9FB-464C-86C0-CE22D2D9CD4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597427" y="4099211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39,8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52" name="Заголовок 1">
              <a:extLst>
                <a:ext uri="{FF2B5EF4-FFF2-40B4-BE49-F238E27FC236}">
                  <a16:creationId xmlns:a16="http://schemas.microsoft.com/office/drawing/2014/main" id="{D762F67B-4AAF-4EE0-9AF2-705C4BCA009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38618" y="3485769"/>
              <a:ext cx="1613653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53,4 </a:t>
              </a:r>
              <a:r>
                <a:rPr lang="ru-RU" sz="1200" dirty="0">
                  <a:solidFill>
                    <a:schemeClr val="bg1"/>
                  </a:solidFill>
                  <a:latin typeface="Montserrat" pitchFamily="2" charset="-52"/>
                </a:rPr>
                <a:t>(34.2%)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53" name="Заголовок 1">
              <a:extLst>
                <a:ext uri="{FF2B5EF4-FFF2-40B4-BE49-F238E27FC236}">
                  <a16:creationId xmlns:a16="http://schemas.microsoft.com/office/drawing/2014/main" id="{50BA0F6B-1296-4606-87D2-BA27582AA26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309734" y="3330496"/>
              <a:ext cx="1613653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67,6 </a:t>
              </a:r>
              <a:r>
                <a:rPr lang="ru-RU" sz="1200" dirty="0">
                  <a:solidFill>
                    <a:schemeClr val="bg1"/>
                  </a:solidFill>
                  <a:latin typeface="Montserrat" pitchFamily="2" charset="-52"/>
                </a:rPr>
                <a:t>(26,6%)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54" name="Заголовок 1">
              <a:extLst>
                <a:ext uri="{FF2B5EF4-FFF2-40B4-BE49-F238E27FC236}">
                  <a16:creationId xmlns:a16="http://schemas.microsoft.com/office/drawing/2014/main" id="{692F61A8-F128-4FE5-9340-9D3AF8D59A4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932387" y="3173424"/>
              <a:ext cx="138266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78,8 </a:t>
              </a:r>
              <a:r>
                <a:rPr lang="ru-RU" sz="1200" dirty="0">
                  <a:solidFill>
                    <a:schemeClr val="bg1"/>
                  </a:solidFill>
                  <a:latin typeface="Montserrat" pitchFamily="2" charset="-52"/>
                </a:rPr>
                <a:t>(16,6%)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59" name="Заголовок 1">
              <a:extLst>
                <a:ext uri="{FF2B5EF4-FFF2-40B4-BE49-F238E27FC236}">
                  <a16:creationId xmlns:a16="http://schemas.microsoft.com/office/drawing/2014/main" id="{A78C6800-B374-4EAD-A0A1-EA7D26A8068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455367" y="2898948"/>
              <a:ext cx="1443060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104,4 </a:t>
              </a:r>
              <a:r>
                <a:rPr lang="ru-RU" sz="1100" dirty="0">
                  <a:solidFill>
                    <a:schemeClr val="bg1"/>
                  </a:solidFill>
                  <a:latin typeface="Montserrat" pitchFamily="2" charset="-52"/>
                </a:rPr>
                <a:t>(32,5%)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62" name="Заголовок 1">
              <a:extLst>
                <a:ext uri="{FF2B5EF4-FFF2-40B4-BE49-F238E27FC236}">
                  <a16:creationId xmlns:a16="http://schemas.microsoft.com/office/drawing/2014/main" id="{0A6E7015-6B7A-42D4-B98C-A117E52DBD7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048364" y="2668988"/>
              <a:ext cx="1443061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115,7 </a:t>
              </a:r>
              <a:r>
                <a:rPr lang="ru-RU" sz="1100" dirty="0">
                  <a:solidFill>
                    <a:schemeClr val="bg1"/>
                  </a:solidFill>
                  <a:latin typeface="Montserrat" pitchFamily="2" charset="-52"/>
                </a:rPr>
                <a:t>(10,8%)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63" name="Заголовок 1">
              <a:extLst>
                <a:ext uri="{FF2B5EF4-FFF2-40B4-BE49-F238E27FC236}">
                  <a16:creationId xmlns:a16="http://schemas.microsoft.com/office/drawing/2014/main" id="{50F48403-E5DF-4624-8C89-F61EE878D6B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16188" y="2090802"/>
              <a:ext cx="1786885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136,2 </a:t>
              </a:r>
              <a:r>
                <a:rPr lang="ru-RU" sz="1200" dirty="0">
                  <a:solidFill>
                    <a:schemeClr val="bg1"/>
                  </a:solidFill>
                  <a:latin typeface="Montserrat" pitchFamily="2" charset="-52"/>
                </a:rPr>
                <a:t>(17,7%)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67" name="Заголовок 1">
              <a:extLst>
                <a:ext uri="{FF2B5EF4-FFF2-40B4-BE49-F238E27FC236}">
                  <a16:creationId xmlns:a16="http://schemas.microsoft.com/office/drawing/2014/main" id="{8662C096-04BA-47BA-BCED-5EEC55D500CE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6444364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2024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68" name="Заголовок 1">
              <a:extLst>
                <a:ext uri="{FF2B5EF4-FFF2-40B4-BE49-F238E27FC236}">
                  <a16:creationId xmlns:a16="http://schemas.microsoft.com/office/drawing/2014/main" id="{181E5475-A2AF-4AC6-8F60-7E731D38D1C2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6976913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2025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69" name="Заголовок 1">
              <a:extLst>
                <a:ext uri="{FF2B5EF4-FFF2-40B4-BE49-F238E27FC236}">
                  <a16:creationId xmlns:a16="http://schemas.microsoft.com/office/drawing/2014/main" id="{46D27C21-AEFF-4044-AC28-D31C396C6694}"/>
                </a:ext>
              </a:extLst>
            </p:cNvPr>
            <p:cNvSpPr txBox="1">
              <a:spLocks/>
            </p:cNvSpPr>
            <p:nvPr/>
          </p:nvSpPr>
          <p:spPr>
            <a:xfrm rot="17764746">
              <a:off x="7586109" y="5365587"/>
              <a:ext cx="806826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</a:rPr>
                <a:t>2026</a:t>
              </a:r>
              <a:endParaRPr lang="ru-RU" sz="9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70" name="Заголовок 1">
              <a:extLst>
                <a:ext uri="{FF2B5EF4-FFF2-40B4-BE49-F238E27FC236}">
                  <a16:creationId xmlns:a16="http://schemas.microsoft.com/office/drawing/2014/main" id="{B58A9988-6C61-4D56-A54E-A7F4D64CF7A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999531" y="1623770"/>
              <a:ext cx="1786885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155,8 </a:t>
              </a:r>
              <a:r>
                <a:rPr lang="ru-RU" sz="1200" dirty="0">
                  <a:solidFill>
                    <a:schemeClr val="bg1"/>
                  </a:solidFill>
                  <a:latin typeface="Montserrat" pitchFamily="2" charset="-52"/>
                </a:rPr>
                <a:t>(14,4%)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71" name="Заголовок 1">
              <a:extLst>
                <a:ext uri="{FF2B5EF4-FFF2-40B4-BE49-F238E27FC236}">
                  <a16:creationId xmlns:a16="http://schemas.microsoft.com/office/drawing/2014/main" id="{A6880DC0-8C4E-4C7B-BB05-B826631BB52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591725" y="1287758"/>
              <a:ext cx="1786885" cy="53199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Montserrat" pitchFamily="2" charset="-52"/>
                </a:rPr>
                <a:t>175,5 </a:t>
              </a:r>
              <a:r>
                <a:rPr lang="ru-RU" sz="1200" dirty="0">
                  <a:solidFill>
                    <a:schemeClr val="bg1"/>
                  </a:solidFill>
                  <a:latin typeface="Montserrat" pitchFamily="2" charset="-52"/>
                </a:rPr>
                <a:t>(12,6%)</a:t>
              </a:r>
              <a:endParaRPr lang="ru-RU" sz="1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74" name="Заголовок 1">
              <a:extLst>
                <a:ext uri="{FF2B5EF4-FFF2-40B4-BE49-F238E27FC236}">
                  <a16:creationId xmlns:a16="http://schemas.microsoft.com/office/drawing/2014/main" id="{9F0C26D8-652C-4D39-B802-2ADF35ED4120}"/>
                </a:ext>
              </a:extLst>
            </p:cNvPr>
            <p:cNvSpPr txBox="1">
              <a:spLocks/>
            </p:cNvSpPr>
            <p:nvPr/>
          </p:nvSpPr>
          <p:spPr>
            <a:xfrm>
              <a:off x="6431518" y="5861677"/>
              <a:ext cx="2071047" cy="62958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400" i="1" dirty="0">
                  <a:solidFill>
                    <a:srgbClr val="CFD5EA"/>
                  </a:solidFill>
                  <a:latin typeface="Montserrat" pitchFamily="2" charset="-52"/>
                </a:rPr>
                <a:t>прогноз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136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-1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0D83A6-6345-4996-A4A9-217B1A174F1D}"/>
              </a:ext>
            </a:extLst>
          </p:cNvPr>
          <p:cNvSpPr txBox="1">
            <a:spLocks/>
          </p:cNvSpPr>
          <p:nvPr/>
        </p:nvSpPr>
        <p:spPr>
          <a:xfrm>
            <a:off x="573001" y="220069"/>
            <a:ext cx="5486400" cy="1131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СТАТИСТИКА ВНЕДРЕНИЯ В ЧАСТНЫЕ ХОЗЯЙСТВА, млн</a:t>
            </a:r>
            <a:endParaRPr lang="ru-RU" sz="14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5BD3F05C-90CA-43E2-8039-E7BDDB03E983}"/>
              </a:ext>
            </a:extLst>
          </p:cNvPr>
          <p:cNvSpPr txBox="1">
            <a:spLocks/>
          </p:cNvSpPr>
          <p:nvPr/>
        </p:nvSpPr>
        <p:spPr>
          <a:xfrm rot="17764746">
            <a:off x="1231374" y="5365587"/>
            <a:ext cx="806826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2017</a:t>
            </a:r>
            <a:endParaRPr lang="ru-RU" sz="9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FC7EA8D5-9C4F-4ADA-B74F-2DBED793AF4C}"/>
              </a:ext>
            </a:extLst>
          </p:cNvPr>
          <p:cNvCxnSpPr>
            <a:cxnSpLocks/>
          </p:cNvCxnSpPr>
          <p:nvPr/>
        </p:nvCxnSpPr>
        <p:spPr>
          <a:xfrm flipV="1">
            <a:off x="760895" y="2583543"/>
            <a:ext cx="0" cy="288907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FD5A4657-4620-4E5D-84DF-0592D146D54A}"/>
              </a:ext>
            </a:extLst>
          </p:cNvPr>
          <p:cNvCxnSpPr>
            <a:cxnSpLocks/>
          </p:cNvCxnSpPr>
          <p:nvPr/>
        </p:nvCxnSpPr>
        <p:spPr>
          <a:xfrm>
            <a:off x="573001" y="5301248"/>
            <a:ext cx="46425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A2D64182-2F48-4ED9-87E3-0866ADDFB9B0}"/>
              </a:ext>
            </a:extLst>
          </p:cNvPr>
          <p:cNvSpPr txBox="1">
            <a:spLocks/>
          </p:cNvSpPr>
          <p:nvPr/>
        </p:nvSpPr>
        <p:spPr>
          <a:xfrm rot="16200000">
            <a:off x="-579696" y="3627605"/>
            <a:ext cx="1957209" cy="629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количество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9E954349-5733-475B-9F73-DD7C814FBC5C}"/>
              </a:ext>
            </a:extLst>
          </p:cNvPr>
          <p:cNvSpPr txBox="1">
            <a:spLocks/>
          </p:cNvSpPr>
          <p:nvPr/>
        </p:nvSpPr>
        <p:spPr>
          <a:xfrm rot="17764746">
            <a:off x="1778114" y="5365587"/>
            <a:ext cx="806826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2018</a:t>
            </a:r>
            <a:endParaRPr lang="ru-RU" sz="9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1D772723-7BEF-42D3-B868-E91FAACDAB76}"/>
              </a:ext>
            </a:extLst>
          </p:cNvPr>
          <p:cNvSpPr txBox="1">
            <a:spLocks/>
          </p:cNvSpPr>
          <p:nvPr/>
        </p:nvSpPr>
        <p:spPr>
          <a:xfrm rot="17764746">
            <a:off x="2376231" y="5365587"/>
            <a:ext cx="806826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2019</a:t>
            </a:r>
            <a:endParaRPr lang="ru-RU" sz="9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2E3C404C-03A4-4726-896A-6F80F6BDD31C}"/>
              </a:ext>
            </a:extLst>
          </p:cNvPr>
          <p:cNvSpPr txBox="1">
            <a:spLocks/>
          </p:cNvSpPr>
          <p:nvPr/>
        </p:nvSpPr>
        <p:spPr>
          <a:xfrm rot="17764746">
            <a:off x="2838916" y="5365587"/>
            <a:ext cx="806826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2020</a:t>
            </a:r>
            <a:endParaRPr lang="ru-RU" sz="9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499F4CC6-7A49-46C1-AC80-E8877E119BFF}"/>
              </a:ext>
            </a:extLst>
          </p:cNvPr>
          <p:cNvSpPr txBox="1">
            <a:spLocks/>
          </p:cNvSpPr>
          <p:nvPr/>
        </p:nvSpPr>
        <p:spPr>
          <a:xfrm rot="17764746">
            <a:off x="3385658" y="5365587"/>
            <a:ext cx="806826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2021</a:t>
            </a:r>
            <a:endParaRPr lang="ru-RU" sz="9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D8BC757D-6FAB-404A-8536-B9288135D090}"/>
              </a:ext>
            </a:extLst>
          </p:cNvPr>
          <p:cNvSpPr txBox="1">
            <a:spLocks/>
          </p:cNvSpPr>
          <p:nvPr/>
        </p:nvSpPr>
        <p:spPr>
          <a:xfrm rot="17764746">
            <a:off x="3997732" y="5365587"/>
            <a:ext cx="806826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2022</a:t>
            </a:r>
            <a:endParaRPr lang="ru-RU" sz="9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F4ACEE-C751-4F6E-9FC4-CE82EA56515A}"/>
              </a:ext>
            </a:extLst>
          </p:cNvPr>
          <p:cNvSpPr/>
          <p:nvPr/>
        </p:nvSpPr>
        <p:spPr>
          <a:xfrm>
            <a:off x="1594238" y="4411472"/>
            <a:ext cx="304457" cy="86303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7CB306D5-2253-457E-91DB-044EC7C7AE7F}"/>
              </a:ext>
            </a:extLst>
          </p:cNvPr>
          <p:cNvSpPr/>
          <p:nvPr/>
        </p:nvSpPr>
        <p:spPr>
          <a:xfrm>
            <a:off x="2159658" y="4091260"/>
            <a:ext cx="304457" cy="118324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323F6D91-F081-4B81-8A20-77F503447F0E}"/>
              </a:ext>
            </a:extLst>
          </p:cNvPr>
          <p:cNvSpPr/>
          <p:nvPr/>
        </p:nvSpPr>
        <p:spPr>
          <a:xfrm>
            <a:off x="2725079" y="3842382"/>
            <a:ext cx="304457" cy="143212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940C088C-93C7-41BA-828C-C805CDB9AD25}"/>
              </a:ext>
            </a:extLst>
          </p:cNvPr>
          <p:cNvSpPr/>
          <p:nvPr/>
        </p:nvSpPr>
        <p:spPr>
          <a:xfrm>
            <a:off x="3225258" y="3390902"/>
            <a:ext cx="304457" cy="18836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08230606-3398-48A4-BF12-AD1C0C2335D9}"/>
              </a:ext>
            </a:extLst>
          </p:cNvPr>
          <p:cNvSpPr/>
          <p:nvPr/>
        </p:nvSpPr>
        <p:spPr>
          <a:xfrm>
            <a:off x="3790679" y="2964119"/>
            <a:ext cx="304457" cy="23103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EDB53674-F77F-4AB2-84D5-6DF4A6E0A32E}"/>
              </a:ext>
            </a:extLst>
          </p:cNvPr>
          <p:cNvSpPr/>
          <p:nvPr/>
        </p:nvSpPr>
        <p:spPr>
          <a:xfrm>
            <a:off x="4356099" y="2574449"/>
            <a:ext cx="304457" cy="27000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Заголовок 1">
            <a:extLst>
              <a:ext uri="{FF2B5EF4-FFF2-40B4-BE49-F238E27FC236}">
                <a16:creationId xmlns:a16="http://schemas.microsoft.com/office/drawing/2014/main" id="{28D1151E-65BA-4D64-A7DC-DA61DB3BF543}"/>
              </a:ext>
            </a:extLst>
          </p:cNvPr>
          <p:cNvSpPr txBox="1">
            <a:spLocks/>
          </p:cNvSpPr>
          <p:nvPr/>
        </p:nvSpPr>
        <p:spPr>
          <a:xfrm rot="16200000">
            <a:off x="1275663" y="3732974"/>
            <a:ext cx="806826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" pitchFamily="2" charset="-52"/>
              </a:rPr>
              <a:t>164</a:t>
            </a:r>
            <a:endParaRPr lang="ru-RU" sz="1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995DE2AE-B43E-4A2B-B7ED-9DDCA1A7AA6D}"/>
              </a:ext>
            </a:extLst>
          </p:cNvPr>
          <p:cNvSpPr txBox="1">
            <a:spLocks/>
          </p:cNvSpPr>
          <p:nvPr/>
        </p:nvSpPr>
        <p:spPr>
          <a:xfrm rot="16200000">
            <a:off x="1424473" y="3018437"/>
            <a:ext cx="1613653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" pitchFamily="2" charset="-52"/>
              </a:rPr>
              <a:t>200 </a:t>
            </a:r>
            <a:r>
              <a:rPr lang="ru-RU" sz="1200" dirty="0">
                <a:solidFill>
                  <a:schemeClr val="bg1"/>
                </a:solidFill>
                <a:latin typeface="Montserrat" pitchFamily="2" charset="-52"/>
              </a:rPr>
              <a:t>(22%)</a:t>
            </a:r>
            <a:endParaRPr lang="ru-RU" sz="1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8" name="Заголовок 1">
            <a:extLst>
              <a:ext uri="{FF2B5EF4-FFF2-40B4-BE49-F238E27FC236}">
                <a16:creationId xmlns:a16="http://schemas.microsoft.com/office/drawing/2014/main" id="{07BE750E-06EE-4EA2-9E92-AF6FEF94D97A}"/>
              </a:ext>
            </a:extLst>
          </p:cNvPr>
          <p:cNvSpPr txBox="1">
            <a:spLocks/>
          </p:cNvSpPr>
          <p:nvPr/>
        </p:nvSpPr>
        <p:spPr>
          <a:xfrm rot="16200000">
            <a:off x="1995589" y="2775569"/>
            <a:ext cx="1613653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" pitchFamily="2" charset="-52"/>
              </a:rPr>
              <a:t>225 </a:t>
            </a:r>
            <a:r>
              <a:rPr lang="ru-RU" sz="1200" dirty="0">
                <a:solidFill>
                  <a:schemeClr val="bg1"/>
                </a:solidFill>
                <a:latin typeface="Montserrat" pitchFamily="2" charset="-52"/>
              </a:rPr>
              <a:t>(12,5%)</a:t>
            </a:r>
            <a:endParaRPr lang="ru-RU" sz="1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DE54A296-97EB-4D86-BED7-FB3BA1AB6BFD}"/>
              </a:ext>
            </a:extLst>
          </p:cNvPr>
          <p:cNvSpPr txBox="1">
            <a:spLocks/>
          </p:cNvSpPr>
          <p:nvPr/>
        </p:nvSpPr>
        <p:spPr>
          <a:xfrm rot="16200000">
            <a:off x="2618243" y="2420201"/>
            <a:ext cx="1382666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" pitchFamily="2" charset="-52"/>
              </a:rPr>
              <a:t>250 </a:t>
            </a:r>
            <a:r>
              <a:rPr lang="ru-RU" sz="1200" dirty="0">
                <a:solidFill>
                  <a:schemeClr val="bg1"/>
                </a:solidFill>
                <a:latin typeface="Montserrat" pitchFamily="2" charset="-52"/>
              </a:rPr>
              <a:t>(11,1%)</a:t>
            </a:r>
            <a:endParaRPr lang="ru-RU" sz="1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BBEB46C7-9AA9-4003-AE58-AD755752BDDE}"/>
              </a:ext>
            </a:extLst>
          </p:cNvPr>
          <p:cNvSpPr txBox="1">
            <a:spLocks/>
          </p:cNvSpPr>
          <p:nvPr/>
        </p:nvSpPr>
        <p:spPr>
          <a:xfrm rot="16200000">
            <a:off x="3141223" y="1968873"/>
            <a:ext cx="1443060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" pitchFamily="2" charset="-52"/>
              </a:rPr>
              <a:t>308 </a:t>
            </a:r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(23%)</a:t>
            </a:r>
            <a:endParaRPr lang="ru-RU" sz="1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81" name="Заголовок 1">
            <a:extLst>
              <a:ext uri="{FF2B5EF4-FFF2-40B4-BE49-F238E27FC236}">
                <a16:creationId xmlns:a16="http://schemas.microsoft.com/office/drawing/2014/main" id="{C8973FB3-6B5C-4602-97E0-379820497EC1}"/>
              </a:ext>
            </a:extLst>
          </p:cNvPr>
          <p:cNvSpPr txBox="1">
            <a:spLocks/>
          </p:cNvSpPr>
          <p:nvPr/>
        </p:nvSpPr>
        <p:spPr>
          <a:xfrm rot="16200000">
            <a:off x="3734219" y="1571378"/>
            <a:ext cx="1443061" cy="5319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" pitchFamily="2" charset="-52"/>
              </a:rPr>
              <a:t>345 </a:t>
            </a:r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(12%)</a:t>
            </a:r>
            <a:endParaRPr lang="ru-RU" sz="1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27301D-4EA3-4FAF-B566-C0AC3EAB1347}"/>
              </a:ext>
            </a:extLst>
          </p:cNvPr>
          <p:cNvSpPr txBox="1"/>
          <p:nvPr/>
        </p:nvSpPr>
        <p:spPr>
          <a:xfrm>
            <a:off x="512974" y="6454339"/>
            <a:ext cx="38431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По результатам анализа от «</a:t>
            </a:r>
            <a:r>
              <a:rPr lang="en-US" sz="1000" dirty="0">
                <a:solidFill>
                  <a:schemeClr val="bg1"/>
                </a:solidFill>
                <a:latin typeface="Montserrat" pitchFamily="2" charset="-52"/>
              </a:rPr>
              <a:t>Strategy Analytics</a:t>
            </a:r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»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939DF0FC-F4E1-4E8E-8C82-7CEF4957F759}"/>
              </a:ext>
            </a:extLst>
          </p:cNvPr>
          <p:cNvSpPr txBox="1">
            <a:spLocks/>
          </p:cNvSpPr>
          <p:nvPr/>
        </p:nvSpPr>
        <p:spPr>
          <a:xfrm>
            <a:off x="6828847" y="834081"/>
            <a:ext cx="435985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ДЕЛЕНИЕ РЫНКА УМНОГО ДОМА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ПО СЕГМЕНТАМ</a:t>
            </a:r>
            <a:endParaRPr lang="ru-RU" sz="14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E15D1805-3507-40CB-B10A-91A13EBD9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354873"/>
              </p:ext>
            </p:extLst>
          </p:nvPr>
        </p:nvGraphicFramePr>
        <p:xfrm>
          <a:off x="6419958" y="1956300"/>
          <a:ext cx="5451696" cy="409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1185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-1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0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id="{AA11D029-E671-4394-8593-1D1ECBE9B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6828197"/>
              </p:ext>
            </p:extLst>
          </p:nvPr>
        </p:nvGraphicFramePr>
        <p:xfrm>
          <a:off x="92508" y="2237564"/>
          <a:ext cx="5451696" cy="409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EAEE38F9-BB04-4942-AC76-ADD5C898022A}"/>
              </a:ext>
            </a:extLst>
          </p:cNvPr>
          <p:cNvSpPr txBox="1">
            <a:spLocks/>
          </p:cNvSpPr>
          <p:nvPr/>
        </p:nvSpPr>
        <p:spPr>
          <a:xfrm>
            <a:off x="431800" y="299308"/>
            <a:ext cx="6089746" cy="16175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ХОТЕЛИ БЫ ВЫ УСТАНОВИТЬ ПЕРСОНАЛЬНУЮ КАМЕРУ ВИДЕОНАБЛЮДЕНИЯ НА ДВЕРЬ,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ИЛИ НА НЕСКОЛЬКО КВАРТИР СОВМЕСТНО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С СОСЕДЯМИ?</a:t>
            </a:r>
            <a:endParaRPr lang="ru-RU" sz="14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A2CD795B-A29C-49C9-809B-2F98984E8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161930"/>
              </p:ext>
            </p:extLst>
          </p:nvPr>
        </p:nvGraphicFramePr>
        <p:xfrm>
          <a:off x="6252279" y="2098560"/>
          <a:ext cx="5451696" cy="409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6309A34-0014-4473-80EB-5AB4DAF3C536}"/>
              </a:ext>
            </a:extLst>
          </p:cNvPr>
          <p:cNvSpPr txBox="1">
            <a:spLocks/>
          </p:cNvSpPr>
          <p:nvPr/>
        </p:nvSpPr>
        <p:spPr>
          <a:xfrm>
            <a:off x="6685353" y="447838"/>
            <a:ext cx="5342840" cy="9704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  <a:latin typeface="Montserrat Light" pitchFamily="2" charset="-52"/>
              </a:rPr>
              <a:t>ХОТЕЛИ БЫ ВЫ УСТАНОВИТЬ УМНЫЙ ДОМ?</a:t>
            </a:r>
            <a:endParaRPr lang="ru-RU" sz="1400" dirty="0">
              <a:solidFill>
                <a:schemeClr val="bg1"/>
              </a:solidFill>
              <a:latin typeface="Montserrat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24795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0CCB-99FE-4352-AA8B-59D947DB1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-6554" y="0"/>
            <a:ext cx="1219855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18F409-DA33-4ADA-A3F8-532C8E9A21DF}"/>
              </a:ext>
            </a:extLst>
          </p:cNvPr>
          <p:cNvSpPr/>
          <p:nvPr/>
        </p:nvSpPr>
        <p:spPr>
          <a:xfrm>
            <a:off x="-6554" y="0"/>
            <a:ext cx="12198554" cy="6881675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Montserra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1054F6-1444-40FF-8037-07F2D582B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3"/>
          <a:stretch/>
        </p:blipFill>
        <p:spPr>
          <a:xfrm>
            <a:off x="10571822" y="298267"/>
            <a:ext cx="1537598" cy="348843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8F4C1FC-C6F2-411E-8DFE-169C6BF4694A}"/>
              </a:ext>
            </a:extLst>
          </p:cNvPr>
          <p:cNvSpPr txBox="1">
            <a:spLocks/>
          </p:cNvSpPr>
          <p:nvPr/>
        </p:nvSpPr>
        <p:spPr>
          <a:xfrm>
            <a:off x="539780" y="298266"/>
            <a:ext cx="10032042" cy="876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Montserrat Light" pitchFamily="2" charset="-52"/>
              </a:rPr>
              <a:t>ЭТАПЫ ЦИФРОВИЗАЦИИ ЗАСТРОЙЩИКА, </a:t>
            </a:r>
            <a:r>
              <a:rPr lang="ru-RU" sz="2200" dirty="0">
                <a:solidFill>
                  <a:schemeClr val="bg1"/>
                </a:solidFill>
                <a:latin typeface="Montserrat Light" pitchFamily="2" charset="-52"/>
              </a:rPr>
              <a:t>КОТОРЫЕ ПОМОГУТ ПРОДАВАТЬ БОЛЬШЕ И ДОРОЖЕ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BB00D53-E531-4217-B781-5E8F2ECE1B1F}"/>
              </a:ext>
            </a:extLst>
          </p:cNvPr>
          <p:cNvGrpSpPr/>
          <p:nvPr/>
        </p:nvGrpSpPr>
        <p:grpSpPr>
          <a:xfrm>
            <a:off x="6609751" y="2069798"/>
            <a:ext cx="2332827" cy="3349554"/>
            <a:chOff x="7415011" y="2069798"/>
            <a:chExt cx="2332827" cy="3349554"/>
          </a:xfrm>
        </p:grpSpPr>
        <p:sp>
          <p:nvSpPr>
            <p:cNvPr id="31" name="Заголовок 1">
              <a:extLst>
                <a:ext uri="{FF2B5EF4-FFF2-40B4-BE49-F238E27FC236}">
                  <a16:creationId xmlns:a16="http://schemas.microsoft.com/office/drawing/2014/main" id="{ADF9E388-E7A6-4C73-83CF-FA6004D6C01D}"/>
                </a:ext>
              </a:extLst>
            </p:cNvPr>
            <p:cNvSpPr txBox="1">
              <a:spLocks/>
            </p:cNvSpPr>
            <p:nvPr/>
          </p:nvSpPr>
          <p:spPr>
            <a:xfrm>
              <a:off x="7525610" y="4543198"/>
              <a:ext cx="2222228" cy="87615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Продажи</a:t>
              </a:r>
              <a:br>
                <a:rPr lang="en-US" sz="2000" b="1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и маркетинг</a:t>
              </a:r>
              <a:endParaRPr lang="ru-RU" sz="2000" i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39F826B-F65D-41A0-9EEC-ABF71892A692}"/>
                </a:ext>
              </a:extLst>
            </p:cNvPr>
            <p:cNvCxnSpPr/>
            <p:nvPr/>
          </p:nvCxnSpPr>
          <p:spPr>
            <a:xfrm>
              <a:off x="8293552" y="3871024"/>
              <a:ext cx="0" cy="857250"/>
            </a:xfrm>
            <a:prstGeom prst="line">
              <a:avLst/>
            </a:prstGeom>
            <a:ln w="19050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311B0B0C-0111-4CE8-A701-3DA9B6A44DA1}"/>
                </a:ext>
              </a:extLst>
            </p:cNvPr>
            <p:cNvSpPr/>
            <p:nvPr/>
          </p:nvSpPr>
          <p:spPr>
            <a:xfrm>
              <a:off x="7415011" y="2069798"/>
              <a:ext cx="1662886" cy="1662886"/>
            </a:xfrm>
            <a:prstGeom prst="ellipse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Заголовок 1">
              <a:extLst>
                <a:ext uri="{FF2B5EF4-FFF2-40B4-BE49-F238E27FC236}">
                  <a16:creationId xmlns:a16="http://schemas.microsoft.com/office/drawing/2014/main" id="{A7BF2EE0-D277-4FEF-A9D2-32CFDB5BAD36}"/>
                </a:ext>
              </a:extLst>
            </p:cNvPr>
            <p:cNvSpPr txBox="1">
              <a:spLocks/>
            </p:cNvSpPr>
            <p:nvPr/>
          </p:nvSpPr>
          <p:spPr>
            <a:xfrm>
              <a:off x="7763105" y="2233205"/>
              <a:ext cx="985093" cy="165702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Montserrat" pitchFamily="2" charset="-52"/>
                </a:rPr>
                <a:t>3</a:t>
              </a:r>
              <a:endParaRPr lang="ru-RU" sz="1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DC9D453-B013-4492-BE4C-FB09D0EE1D65}"/>
              </a:ext>
            </a:extLst>
          </p:cNvPr>
          <p:cNvGrpSpPr/>
          <p:nvPr/>
        </p:nvGrpSpPr>
        <p:grpSpPr>
          <a:xfrm>
            <a:off x="3246067" y="2069798"/>
            <a:ext cx="2660491" cy="3349554"/>
            <a:chOff x="3617060" y="2069798"/>
            <a:chExt cx="2660491" cy="3349554"/>
          </a:xfrm>
        </p:grpSpPr>
        <p:sp>
          <p:nvSpPr>
            <p:cNvPr id="27" name="Заголовок 1">
              <a:extLst>
                <a:ext uri="{FF2B5EF4-FFF2-40B4-BE49-F238E27FC236}">
                  <a16:creationId xmlns:a16="http://schemas.microsoft.com/office/drawing/2014/main" id="{5700BD3A-9219-4EDE-A828-20B3BD74F181}"/>
                </a:ext>
              </a:extLst>
            </p:cNvPr>
            <p:cNvSpPr txBox="1">
              <a:spLocks/>
            </p:cNvSpPr>
            <p:nvPr/>
          </p:nvSpPr>
          <p:spPr>
            <a:xfrm>
              <a:off x="3617060" y="4543198"/>
              <a:ext cx="2660491" cy="87615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Проектирование</a:t>
              </a:r>
              <a:br>
                <a:rPr lang="en-US" sz="2000" b="1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и строительство</a:t>
              </a:r>
              <a:endParaRPr lang="ru-RU" sz="2000" i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CD9B838B-8075-418E-B30B-439B3FE0B79B}"/>
                </a:ext>
              </a:extLst>
            </p:cNvPr>
            <p:cNvCxnSpPr/>
            <p:nvPr/>
          </p:nvCxnSpPr>
          <p:spPr>
            <a:xfrm>
              <a:off x="4940752" y="3871024"/>
              <a:ext cx="0" cy="857250"/>
            </a:xfrm>
            <a:prstGeom prst="line">
              <a:avLst/>
            </a:prstGeom>
            <a:ln w="19050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C58660E-4376-488F-9EB9-08D99A33CBD1}"/>
                </a:ext>
              </a:extLst>
            </p:cNvPr>
            <p:cNvSpPr/>
            <p:nvPr/>
          </p:nvSpPr>
          <p:spPr>
            <a:xfrm>
              <a:off x="4075726" y="2069798"/>
              <a:ext cx="1662886" cy="1662886"/>
            </a:xfrm>
            <a:prstGeom prst="ellipse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Заголовок 1">
              <a:extLst>
                <a:ext uri="{FF2B5EF4-FFF2-40B4-BE49-F238E27FC236}">
                  <a16:creationId xmlns:a16="http://schemas.microsoft.com/office/drawing/2014/main" id="{068166A4-CB17-4F2A-851A-98A35BF47A9E}"/>
                </a:ext>
              </a:extLst>
            </p:cNvPr>
            <p:cNvSpPr txBox="1">
              <a:spLocks/>
            </p:cNvSpPr>
            <p:nvPr/>
          </p:nvSpPr>
          <p:spPr>
            <a:xfrm>
              <a:off x="4387402" y="2165688"/>
              <a:ext cx="1083872" cy="165702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Montserrat" pitchFamily="2" charset="-52"/>
                </a:rPr>
                <a:t>2</a:t>
              </a:r>
              <a:endParaRPr lang="ru-RU" sz="1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B199063-2C15-4A1F-80AB-931E46290D84}"/>
              </a:ext>
            </a:extLst>
          </p:cNvPr>
          <p:cNvGrpSpPr/>
          <p:nvPr/>
        </p:nvGrpSpPr>
        <p:grpSpPr>
          <a:xfrm>
            <a:off x="9573200" y="2069798"/>
            <a:ext cx="2222228" cy="4273254"/>
            <a:chOff x="10240384" y="2069798"/>
            <a:chExt cx="2222228" cy="4273254"/>
          </a:xfrm>
        </p:grpSpPr>
        <p:sp>
          <p:nvSpPr>
            <p:cNvPr id="18" name="Заголовок 1">
              <a:extLst>
                <a:ext uri="{FF2B5EF4-FFF2-40B4-BE49-F238E27FC236}">
                  <a16:creationId xmlns:a16="http://schemas.microsoft.com/office/drawing/2014/main" id="{74968EC2-5311-4C07-AA4F-54BA4A80D948}"/>
                </a:ext>
              </a:extLst>
            </p:cNvPr>
            <p:cNvSpPr txBox="1">
              <a:spLocks/>
            </p:cNvSpPr>
            <p:nvPr/>
          </p:nvSpPr>
          <p:spPr>
            <a:xfrm>
              <a:off x="10240384" y="4800452"/>
              <a:ext cx="2222228" cy="15426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Эксплуатация: </a:t>
              </a:r>
              <a:r>
                <a:rPr lang="ru-RU" sz="2000" i="1" dirty="0">
                  <a:solidFill>
                    <a:schemeClr val="bg1"/>
                  </a:solidFill>
                  <a:latin typeface="Montserrat" pitchFamily="2" charset="-52"/>
                </a:rPr>
                <a:t>цифровая сервисная компания</a:t>
              </a:r>
            </a:p>
            <a:p>
              <a:pPr algn="l">
                <a:lnSpc>
                  <a:spcPct val="100000"/>
                </a:lnSpc>
              </a:pPr>
              <a:r>
                <a:rPr lang="ru-RU" sz="2000" i="1" dirty="0">
                  <a:solidFill>
                    <a:schemeClr val="bg1"/>
                  </a:solidFill>
                  <a:latin typeface="Montserrat" pitchFamily="2" charset="-52"/>
                </a:rPr>
                <a:t>и умный дом</a:t>
              </a: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52451E6C-11EC-4CDD-A005-0C8E02ECE413}"/>
                </a:ext>
              </a:extLst>
            </p:cNvPr>
            <p:cNvCxnSpPr/>
            <p:nvPr/>
          </p:nvCxnSpPr>
          <p:spPr>
            <a:xfrm>
              <a:off x="11262573" y="3871024"/>
              <a:ext cx="0" cy="857250"/>
            </a:xfrm>
            <a:prstGeom prst="line">
              <a:avLst/>
            </a:prstGeom>
            <a:ln w="19050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54D61C05-FCF9-4887-AF38-9D09FACAFFA4}"/>
                </a:ext>
              </a:extLst>
            </p:cNvPr>
            <p:cNvSpPr/>
            <p:nvPr/>
          </p:nvSpPr>
          <p:spPr>
            <a:xfrm>
              <a:off x="10384032" y="2069798"/>
              <a:ext cx="1662886" cy="1662886"/>
            </a:xfrm>
            <a:prstGeom prst="ellipse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Заголовок 1">
              <a:extLst>
                <a:ext uri="{FF2B5EF4-FFF2-40B4-BE49-F238E27FC236}">
                  <a16:creationId xmlns:a16="http://schemas.microsoft.com/office/drawing/2014/main" id="{09D3703F-F416-45D0-A828-7E93EFDAFD10}"/>
                </a:ext>
              </a:extLst>
            </p:cNvPr>
            <p:cNvSpPr txBox="1">
              <a:spLocks/>
            </p:cNvSpPr>
            <p:nvPr/>
          </p:nvSpPr>
          <p:spPr>
            <a:xfrm>
              <a:off x="10554036" y="2233205"/>
              <a:ext cx="985093" cy="165702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2000" b="1" dirty="0">
                  <a:solidFill>
                    <a:schemeClr val="bg1"/>
                  </a:solidFill>
                  <a:latin typeface="Montserrat" pitchFamily="2" charset="-52"/>
                </a:rPr>
                <a:t>4</a:t>
              </a:r>
              <a:endParaRPr lang="ru-RU" sz="1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7CB258-BC06-4338-850D-9DA14D065065}"/>
              </a:ext>
            </a:extLst>
          </p:cNvPr>
          <p:cNvGrpSpPr/>
          <p:nvPr/>
        </p:nvGrpSpPr>
        <p:grpSpPr>
          <a:xfrm>
            <a:off x="583274" y="2069798"/>
            <a:ext cx="2104740" cy="3349554"/>
            <a:chOff x="583274" y="2069798"/>
            <a:chExt cx="2104740" cy="3349554"/>
          </a:xfrm>
        </p:grpSpPr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21437234-E743-45BB-AC83-BDD03312A414}"/>
                </a:ext>
              </a:extLst>
            </p:cNvPr>
            <p:cNvCxnSpPr/>
            <p:nvPr/>
          </p:nvCxnSpPr>
          <p:spPr>
            <a:xfrm>
              <a:off x="1500110" y="3871024"/>
              <a:ext cx="0" cy="857250"/>
            </a:xfrm>
            <a:prstGeom prst="line">
              <a:avLst/>
            </a:prstGeom>
            <a:ln w="19050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213C8A0E-701E-43A1-8B72-B5D413CF9374}"/>
                </a:ext>
              </a:extLst>
            </p:cNvPr>
            <p:cNvSpPr/>
            <p:nvPr/>
          </p:nvSpPr>
          <p:spPr>
            <a:xfrm>
              <a:off x="668667" y="2069798"/>
              <a:ext cx="1662886" cy="1662886"/>
            </a:xfrm>
            <a:prstGeom prst="ellipse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Заголовок 1">
              <a:extLst>
                <a:ext uri="{FF2B5EF4-FFF2-40B4-BE49-F238E27FC236}">
                  <a16:creationId xmlns:a16="http://schemas.microsoft.com/office/drawing/2014/main" id="{4651F212-B82B-45EC-AE7F-965BF55FCE3B}"/>
                </a:ext>
              </a:extLst>
            </p:cNvPr>
            <p:cNvSpPr txBox="1">
              <a:spLocks/>
            </p:cNvSpPr>
            <p:nvPr/>
          </p:nvSpPr>
          <p:spPr>
            <a:xfrm>
              <a:off x="1122234" y="2275025"/>
              <a:ext cx="705155" cy="161654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Montserrat" pitchFamily="2" charset="-52"/>
                </a:rPr>
                <a:t>1</a:t>
              </a:r>
              <a:endParaRPr lang="ru-RU" sz="1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22" name="Заголовок 1">
              <a:extLst>
                <a:ext uri="{FF2B5EF4-FFF2-40B4-BE49-F238E27FC236}">
                  <a16:creationId xmlns:a16="http://schemas.microsoft.com/office/drawing/2014/main" id="{B1540E15-0D2F-4777-8741-4AD5DFCAF07A}"/>
                </a:ext>
              </a:extLst>
            </p:cNvPr>
            <p:cNvSpPr txBox="1">
              <a:spLocks/>
            </p:cNvSpPr>
            <p:nvPr/>
          </p:nvSpPr>
          <p:spPr>
            <a:xfrm>
              <a:off x="583274" y="4543198"/>
              <a:ext cx="2104740" cy="87615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Аналитика</a:t>
              </a:r>
              <a:b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и обучение</a:t>
              </a:r>
              <a:endParaRPr lang="ru-RU" sz="2000" i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138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806</Words>
  <Application>Microsoft Office PowerPoint</Application>
  <PresentationFormat>Широкоэкранный</PresentationFormat>
  <Paragraphs>197</Paragraphs>
  <Slides>19</Slides>
  <Notes>2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Montserrat</vt:lpstr>
      <vt:lpstr>Calibri Light</vt:lpstr>
      <vt:lpstr>Calibri</vt:lpstr>
      <vt:lpstr>Arial</vt:lpstr>
      <vt:lpstr>Montserrat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о спикере  Иван Власов, директор «Философт». Регалии: более 15 лет в ИТ-сфере, с 2017 года является директором «Философт», за это время под его руководством создано  ИТ-продуктов, в том числе система управления умными МКД «Мажордом».    Фото Ивана взять отсюда: https://drive.google.com/drive/folders/10nbzIMcI9a-zZS-PNe3OVPU1RPa_W5bZ №1 или №3.</dc:title>
  <dc:creator>Анастасия Мирошникова</dc:creator>
  <cp:lastModifiedBy>Анастасия Мирошникова</cp:lastModifiedBy>
  <cp:revision>32</cp:revision>
  <dcterms:created xsi:type="dcterms:W3CDTF">2024-02-20T07:04:14Z</dcterms:created>
  <dcterms:modified xsi:type="dcterms:W3CDTF">2024-02-27T07:27:56Z</dcterms:modified>
</cp:coreProperties>
</file>