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71" r:id="rId2"/>
    <p:sldId id="276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82" r:id="rId1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3634" userDrawn="1">
          <p15:clr>
            <a:srgbClr val="A4A3A4"/>
          </p15:clr>
        </p15:guide>
        <p15:guide id="2" pos="7446" userDrawn="1">
          <p15:clr>
            <a:srgbClr val="A4A3A4"/>
          </p15:clr>
        </p15:guide>
        <p15:guide id="3" orient="horz" pos="845" userDrawn="1">
          <p15:clr>
            <a:srgbClr val="A4A3A4"/>
          </p15:clr>
        </p15:guide>
        <p15:guide id="4" pos="3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D6CC"/>
          </a:solidFill>
        </a:fill>
      </a:tcStyle>
    </a:wholeTbl>
    <a:band2H>
      <a:tcTxStyle/>
      <a:tcStyle>
        <a:tcBdr/>
        <a:fill>
          <a:solidFill>
            <a:srgbClr val="FCEC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alpha val="2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8"/>
  </p:normalViewPr>
  <p:slideViewPr>
    <p:cSldViewPr snapToGrid="0" snapToObjects="1">
      <p:cViewPr varScale="1">
        <p:scale>
          <a:sx n="143" d="100"/>
          <a:sy n="143" d="100"/>
        </p:scale>
        <p:origin x="126" y="378"/>
      </p:cViewPr>
      <p:guideLst>
        <p:guide orient="horz" pos="3634"/>
        <p:guide pos="7446"/>
        <p:guide orient="horz" pos="845"/>
        <p:guide pos="313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63878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993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53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257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0886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697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254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28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323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86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2.sv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hyperlink" Target="http://www.nostroy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Рисунок 4" descr="Рисунок 4"/>
          <p:cNvPicPr>
            <a:picLocks noChangeAspect="1"/>
          </p:cNvPicPr>
          <p:nvPr/>
        </p:nvPicPr>
        <p:blipFill>
          <a:blip r:embed="rId2"/>
          <a:srcRect l="524" b="17185"/>
          <a:stretch>
            <a:fillRect/>
          </a:stretch>
        </p:blipFill>
        <p:spPr>
          <a:xfrm>
            <a:off x="-11577" y="955164"/>
            <a:ext cx="7014279" cy="3977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Picture 25" descr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611" y="4918447"/>
            <a:ext cx="2943771" cy="118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575" y="611126"/>
            <a:ext cx="11277397" cy="4321499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TextBox 26"/>
          <p:cNvSpPr txBox="1"/>
          <p:nvPr/>
        </p:nvSpPr>
        <p:spPr>
          <a:xfrm>
            <a:off x="6240569" y="831967"/>
            <a:ext cx="53396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400" b="1">
                <a:solidFill>
                  <a:srgbClr val="3E4E95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Реестр предложений по улучшению бизнес-климата в строительстве</a:t>
            </a:r>
            <a:endParaRPr dirty="0"/>
          </a:p>
        </p:txBody>
      </p:sp>
      <p:sp>
        <p:nvSpPr>
          <p:cNvPr id="7" name="TextBox 22"/>
          <p:cNvSpPr txBox="1"/>
          <p:nvPr/>
        </p:nvSpPr>
        <p:spPr>
          <a:xfrm>
            <a:off x="644534" y="4963203"/>
            <a:ext cx="5635600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 smtClean="0"/>
              <a:t>Карпов Валерий Александрович</a:t>
            </a:r>
            <a:endParaRPr dirty="0"/>
          </a:p>
          <a:p>
            <a:pPr>
              <a:defRPr sz="1400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Заместитель Исполнительного директора - директор Департамента информационных технологий и анализа данных</a:t>
            </a:r>
            <a:endParaRPr dirty="0" smtClean="0"/>
          </a:p>
          <a:p>
            <a:pPr>
              <a:defRPr sz="14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 smtClean="0"/>
              <a:t>12</a:t>
            </a:r>
            <a:r>
              <a:rPr dirty="0" smtClean="0"/>
              <a:t> </a:t>
            </a:r>
            <a:r>
              <a:rPr lang="ru-RU" dirty="0" smtClean="0"/>
              <a:t>марта</a:t>
            </a:r>
            <a:r>
              <a:rPr dirty="0" smtClean="0"/>
              <a:t> </a:t>
            </a:r>
            <a:r>
              <a:rPr dirty="0"/>
              <a:t>20</a:t>
            </a:r>
            <a:r>
              <a:rPr lang="en-US" dirty="0" smtClean="0"/>
              <a:t>2</a:t>
            </a:r>
            <a:r>
              <a:rPr lang="ru-RU" dirty="0" smtClean="0"/>
              <a:t>1</a:t>
            </a:r>
            <a:r>
              <a:rPr dirty="0" smtClean="0"/>
              <a:t> </a:t>
            </a:r>
            <a:r>
              <a:rPr dirty="0"/>
              <a:t>года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Picture 16" descr="Picture 16"/>
          <p:cNvPicPr>
            <a:picLocks noChangeAspect="1"/>
          </p:cNvPicPr>
          <p:nvPr/>
        </p:nvPicPr>
        <p:blipFill>
          <a:blip r:embed="rId3"/>
          <a:srcRect t="28148"/>
          <a:stretch>
            <a:fillRect/>
          </a:stretch>
        </p:blipFill>
        <p:spPr>
          <a:xfrm>
            <a:off x="1541097" y="0"/>
            <a:ext cx="9708383" cy="4927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569" y="4918447"/>
            <a:ext cx="2924334" cy="11884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D69999-AD88-4AFB-9665-4CD7112F753D}"/>
              </a:ext>
            </a:extLst>
          </p:cNvPr>
          <p:cNvGrpSpPr/>
          <p:nvPr/>
        </p:nvGrpSpPr>
        <p:grpSpPr>
          <a:xfrm>
            <a:off x="780925" y="2871381"/>
            <a:ext cx="8590071" cy="646331"/>
            <a:chOff x="780925" y="2871381"/>
            <a:chExt cx="8590071" cy="646331"/>
          </a:xfrm>
        </p:grpSpPr>
        <p:sp>
          <p:nvSpPr>
            <p:cNvPr id="557" name="TextBox 14"/>
            <p:cNvSpPr txBox="1"/>
            <p:nvPr/>
          </p:nvSpPr>
          <p:spPr>
            <a:xfrm>
              <a:off x="1219660" y="2871381"/>
              <a:ext cx="8151336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dirty="0" err="1"/>
                <a:t>раб</a:t>
              </a:r>
              <a:r>
                <a:rPr dirty="0"/>
                <a:t>. </a:t>
              </a:r>
              <a:r>
                <a:rPr dirty="0" err="1"/>
                <a:t>тел</a:t>
              </a:r>
              <a:r>
                <a:rPr dirty="0"/>
                <a:t>.: +7(495</a:t>
              </a:r>
              <a:r>
                <a:rPr dirty="0" smtClean="0"/>
                <a:t>)</a:t>
              </a:r>
              <a:r>
                <a:rPr lang="en-US" dirty="0"/>
                <a:t> 987-31-50</a:t>
              </a:r>
              <a:r>
                <a:rPr dirty="0" smtClean="0"/>
                <a:t> </a:t>
              </a:r>
              <a:r>
                <a:rPr dirty="0" err="1"/>
                <a:t>доб</a:t>
              </a:r>
              <a:r>
                <a:rPr dirty="0"/>
                <a:t>. </a:t>
              </a:r>
              <a:r>
                <a:rPr dirty="0" smtClean="0"/>
                <a:t>1</a:t>
              </a:r>
              <a:r>
                <a:rPr lang="en-US" dirty="0" smtClean="0"/>
                <a:t>88</a:t>
              </a:r>
              <a:r>
                <a:rPr dirty="0" smtClean="0"/>
                <a:t>;</a:t>
              </a:r>
              <a:endParaRPr dirty="0"/>
            </a:p>
            <a:p>
              <a:pPr>
                <a:defRPr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dirty="0" err="1"/>
                <a:t>моб</a:t>
              </a:r>
              <a:r>
                <a:rPr dirty="0"/>
                <a:t>. </a:t>
              </a:r>
              <a:r>
                <a:rPr dirty="0" err="1"/>
                <a:t>тел</a:t>
              </a:r>
              <a:r>
                <a:rPr dirty="0"/>
                <a:t>.: +</a:t>
              </a:r>
              <a:r>
                <a:rPr dirty="0" smtClean="0"/>
                <a:t>7(</a:t>
              </a:r>
              <a:r>
                <a:rPr lang="en-US" dirty="0" smtClean="0"/>
                <a:t>962</a:t>
              </a:r>
              <a:r>
                <a:rPr dirty="0" smtClean="0"/>
                <a:t>)</a:t>
              </a:r>
              <a:r>
                <a:rPr lang="en-US" dirty="0" smtClean="0"/>
                <a:t> 942-75-29</a:t>
              </a:r>
              <a:endParaRPr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F791657-8233-40C9-94C1-61BECD716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0925" y="2941573"/>
              <a:ext cx="271690" cy="27169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BA49AF8-3EB0-4103-AE18-128FC78E8ED5}"/>
              </a:ext>
            </a:extLst>
          </p:cNvPr>
          <p:cNvGrpSpPr/>
          <p:nvPr/>
        </p:nvGrpSpPr>
        <p:grpSpPr>
          <a:xfrm>
            <a:off x="795920" y="986842"/>
            <a:ext cx="8767580" cy="646331"/>
            <a:chOff x="795920" y="986842"/>
            <a:chExt cx="8767580" cy="646331"/>
          </a:xfrm>
        </p:grpSpPr>
        <p:sp>
          <p:nvSpPr>
            <p:cNvPr id="553" name="TextBox 10"/>
            <p:cNvSpPr txBox="1"/>
            <p:nvPr/>
          </p:nvSpPr>
          <p:spPr>
            <a:xfrm>
              <a:off x="1219661" y="986842"/>
              <a:ext cx="8343839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lang="ru-RU" dirty="0"/>
                <a:t>123242</a:t>
              </a:r>
              <a:r>
                <a:rPr dirty="0" smtClean="0"/>
                <a:t>, </a:t>
              </a:r>
              <a:r>
                <a:rPr dirty="0"/>
                <a:t>г</a:t>
              </a:r>
              <a:r>
                <a:rPr dirty="0" smtClean="0"/>
                <a:t>.</a:t>
              </a:r>
              <a:r>
                <a:rPr lang="ru-RU" dirty="0"/>
                <a:t> Москва</a:t>
              </a:r>
              <a:r>
                <a:rPr dirty="0" smtClean="0"/>
                <a:t>, </a:t>
              </a:r>
              <a:endParaRPr dirty="0"/>
            </a:p>
            <a:p>
              <a:pPr>
                <a:defRPr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lang="ru-RU" dirty="0" smtClean="0"/>
                <a:t>ул</a:t>
              </a:r>
              <a:r>
                <a:rPr lang="ru-RU" dirty="0"/>
                <a:t>. Малая Грузинская, д. 3</a:t>
              </a:r>
              <a:endParaRPr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DF5FEAD-B42B-44F8-B956-FB281386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5920" y="1041251"/>
              <a:ext cx="247651" cy="29718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C7D06-E5B2-456B-868F-E170D8C45598}"/>
              </a:ext>
            </a:extLst>
          </p:cNvPr>
          <p:cNvGrpSpPr/>
          <p:nvPr/>
        </p:nvGrpSpPr>
        <p:grpSpPr>
          <a:xfrm>
            <a:off x="770268" y="1913258"/>
            <a:ext cx="8295927" cy="650241"/>
            <a:chOff x="770268" y="1913258"/>
            <a:chExt cx="8295927" cy="650241"/>
          </a:xfrm>
        </p:grpSpPr>
        <p:sp>
          <p:nvSpPr>
            <p:cNvPr id="555" name="TextBox 12"/>
            <p:cNvSpPr txBox="1"/>
            <p:nvPr/>
          </p:nvSpPr>
          <p:spPr>
            <a:xfrm>
              <a:off x="1219662" y="1913258"/>
              <a:ext cx="7846533" cy="650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lang="en-US" dirty="0" smtClean="0"/>
                <a:t>v.karpov</a:t>
              </a:r>
              <a:r>
                <a:rPr dirty="0" smtClean="0"/>
                <a:t>@nostroy.ru</a:t>
              </a:r>
              <a:endParaRPr dirty="0"/>
            </a:p>
            <a:p>
              <a:pPr>
                <a:defRPr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u="sng" dirty="0" smtClean="0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9"/>
                </a:rPr>
                <a:t>www.nostroy.ru</a:t>
              </a:r>
              <a:endParaRPr dirty="0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11F5D9B-B24E-471B-9F50-12432959F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0268" y="1956555"/>
              <a:ext cx="297181" cy="297181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8" descr="Picture 28"/>
          <p:cNvPicPr>
            <a:picLocks noChangeAspect="1"/>
          </p:cNvPicPr>
          <p:nvPr/>
        </p:nvPicPr>
        <p:blipFill>
          <a:blip r:embed="rId3">
            <a:alphaModFix amt="50000"/>
          </a:blip>
          <a:srcRect l="12125" t="45392" r="42567"/>
          <a:stretch>
            <a:fillRect/>
          </a:stretch>
        </p:blipFill>
        <p:spPr>
          <a:xfrm>
            <a:off x="0" y="0"/>
            <a:ext cx="12192000" cy="5840146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TextBox 20"/>
          <p:cNvSpPr txBox="1"/>
          <p:nvPr/>
        </p:nvSpPr>
        <p:spPr>
          <a:xfrm>
            <a:off x="652558" y="338064"/>
            <a:ext cx="1123668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rgbClr val="485AA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ru-RU" sz="2200" b="1" dirty="0" smtClean="0">
                <a:sym typeface="Verdana"/>
              </a:rPr>
              <a:t>Экспертная группа </a:t>
            </a:r>
            <a:r>
              <a:rPr lang="ru-RU" sz="2200" b="1" dirty="0">
                <a:sym typeface="Verdana"/>
              </a:rPr>
              <a:t>плана мероприятий «Трансформация делового климата» по направлению Градостроительная деятельность</a:t>
            </a:r>
            <a:endParaRPr sz="2200" dirty="0"/>
          </a:p>
        </p:txBody>
      </p:sp>
      <p:sp>
        <p:nvSpPr>
          <p:cNvPr id="395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595224" y="6366787"/>
            <a:ext cx="266662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9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  <p:grpSp>
        <p:nvGrpSpPr>
          <p:cNvPr id="400" name="Group 28"/>
          <p:cNvGrpSpPr/>
          <p:nvPr/>
        </p:nvGrpSpPr>
        <p:grpSpPr>
          <a:xfrm>
            <a:off x="926380" y="6016930"/>
            <a:ext cx="10962864" cy="578679"/>
            <a:chOff x="0" y="0"/>
            <a:chExt cx="10962863" cy="578677"/>
          </a:xfrm>
        </p:grpSpPr>
        <p:pic>
          <p:nvPicPr>
            <p:cNvPr id="396" name="Picture 29" descr="Picture 29"/>
            <p:cNvPicPr>
              <a:picLocks noChangeAspect="1"/>
            </p:cNvPicPr>
            <p:nvPr/>
          </p:nvPicPr>
          <p:blipFill>
            <a:blip r:embed="rId4"/>
            <a:srcRect t="66112"/>
            <a:stretch>
              <a:fillRect/>
            </a:stretch>
          </p:blipFill>
          <p:spPr>
            <a:xfrm>
              <a:off x="0" y="343441"/>
              <a:ext cx="5110709" cy="201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99" name="Group 30"/>
            <p:cNvGrpSpPr/>
            <p:nvPr/>
          </p:nvGrpSpPr>
          <p:grpSpPr>
            <a:xfrm>
              <a:off x="2512235" y="0"/>
              <a:ext cx="8450628" cy="578677"/>
              <a:chOff x="0" y="0"/>
              <a:chExt cx="8450626" cy="578677"/>
            </a:xfrm>
          </p:grpSpPr>
          <p:sp>
            <p:nvSpPr>
              <p:cNvPr id="397" name="TextBox 31"/>
              <p:cNvSpPr txBox="1"/>
              <p:nvPr/>
            </p:nvSpPr>
            <p:spPr>
              <a:xfrm>
                <a:off x="0" y="301681"/>
                <a:ext cx="5884556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1200">
                    <a:solidFill>
                      <a:srgbClr val="3E4E95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lang="ru-RU" dirty="0"/>
                  <a:t>Реестр предложений по улучшению бизнес-климата в строительстве</a:t>
                </a:r>
                <a:endParaRPr dirty="0"/>
              </a:p>
            </p:txBody>
          </p:sp>
          <p:pic>
            <p:nvPicPr>
              <p:cNvPr id="398" name="Picture 34" descr="Picture 3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5866" y="0"/>
                <a:ext cx="1204760" cy="5383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2" name="TextBox 46"/>
          <p:cNvSpPr txBox="1"/>
          <p:nvPr/>
        </p:nvSpPr>
        <p:spPr>
          <a:xfrm>
            <a:off x="1909119" y="5320538"/>
            <a:ext cx="985647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r"/>
            <a:r>
              <a:rPr lang="ru-RU" sz="2000" dirty="0"/>
              <a:t>Экспертная группа одобрила и направила </a:t>
            </a:r>
            <a:r>
              <a:rPr lang="ru-RU" sz="2000" dirty="0" smtClean="0"/>
              <a:t>              предложений</a:t>
            </a:r>
            <a:endParaRPr sz="2000" dirty="0"/>
          </a:p>
        </p:txBody>
      </p:sp>
      <p:sp>
        <p:nvSpPr>
          <p:cNvPr id="33" name="TextBox 46"/>
          <p:cNvSpPr txBox="1"/>
          <p:nvPr/>
        </p:nvSpPr>
        <p:spPr>
          <a:xfrm>
            <a:off x="8453956" y="5078967"/>
            <a:ext cx="122952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ru-RU" sz="4000" dirty="0">
                <a:solidFill>
                  <a:srgbClr val="C00000"/>
                </a:solidFill>
              </a:rPr>
              <a:t>209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7" name="TextBox 46"/>
          <p:cNvSpPr txBox="1"/>
          <p:nvPr/>
        </p:nvSpPr>
        <p:spPr>
          <a:xfrm>
            <a:off x="728555" y="1539213"/>
            <a:ext cx="885175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ru-RU" sz="1800" dirty="0" smtClean="0"/>
              <a:t>Задача по инициированию </a:t>
            </a:r>
            <a:r>
              <a:rPr lang="ru-RU" sz="1800" dirty="0"/>
              <a:t>новых </a:t>
            </a:r>
            <a:r>
              <a:rPr lang="ru-RU" sz="1800" dirty="0" smtClean="0"/>
              <a:t>предложений:</a:t>
            </a:r>
            <a:endParaRPr sz="1800" dirty="0"/>
          </a:p>
        </p:txBody>
      </p:sp>
      <p:sp>
        <p:nvSpPr>
          <p:cNvPr id="39" name="TextBox 46"/>
          <p:cNvSpPr txBox="1"/>
          <p:nvPr/>
        </p:nvSpPr>
        <p:spPr>
          <a:xfrm>
            <a:off x="1494792" y="2070679"/>
            <a:ext cx="944093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ru-RU" sz="1400" dirty="0" smtClean="0"/>
              <a:t>Большое многообразие </a:t>
            </a:r>
            <a:r>
              <a:rPr lang="ru-RU" sz="1400" dirty="0"/>
              <a:t>направлений регулирования градостроительной деятельности</a:t>
            </a:r>
            <a:endParaRPr sz="1400" dirty="0"/>
          </a:p>
        </p:txBody>
      </p:sp>
      <p:sp>
        <p:nvSpPr>
          <p:cNvPr id="40" name="TextBox 46"/>
          <p:cNvSpPr txBox="1"/>
          <p:nvPr/>
        </p:nvSpPr>
        <p:spPr>
          <a:xfrm>
            <a:off x="1494792" y="2588944"/>
            <a:ext cx="1005222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ru-RU" sz="1400" dirty="0"/>
              <a:t>Двухуровневая </a:t>
            </a:r>
            <a:r>
              <a:rPr lang="ru-RU" sz="1400" dirty="0"/>
              <a:t>работа </a:t>
            </a:r>
            <a:r>
              <a:rPr lang="ru-RU" sz="1400" dirty="0"/>
              <a:t>Экспертной группы </a:t>
            </a:r>
            <a:r>
              <a:rPr lang="ru-RU" sz="1400" dirty="0"/>
              <a:t>по отбору наиболее значимых предложений бизнес-сообщества</a:t>
            </a:r>
            <a:endParaRPr sz="1400" dirty="0"/>
          </a:p>
        </p:txBody>
      </p:sp>
      <p:sp>
        <p:nvSpPr>
          <p:cNvPr id="41" name="TextBox 46"/>
          <p:cNvSpPr txBox="1"/>
          <p:nvPr/>
        </p:nvSpPr>
        <p:spPr>
          <a:xfrm>
            <a:off x="1494792" y="3322910"/>
            <a:ext cx="958846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ru-RU" sz="1400" dirty="0"/>
              <a:t>профильных комиссий при Экспертной группе</a:t>
            </a:r>
            <a:endParaRPr sz="1400" dirty="0"/>
          </a:p>
        </p:txBody>
      </p:sp>
      <p:sp>
        <p:nvSpPr>
          <p:cNvPr id="42" name="TextBox 46"/>
          <p:cNvSpPr txBox="1"/>
          <p:nvPr/>
        </p:nvSpPr>
        <p:spPr>
          <a:xfrm>
            <a:off x="926380" y="3165614"/>
            <a:ext cx="122952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ru-RU" sz="2800" dirty="0" smtClean="0">
                <a:solidFill>
                  <a:srgbClr val="C00000"/>
                </a:solidFill>
              </a:rPr>
              <a:t>11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43" name="TextBox 46"/>
          <p:cNvSpPr txBox="1"/>
          <p:nvPr/>
        </p:nvSpPr>
        <p:spPr>
          <a:xfrm>
            <a:off x="1495200" y="3848358"/>
            <a:ext cx="958846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ru-RU" sz="1400" dirty="0" smtClean="0"/>
              <a:t>Более                экспертов </a:t>
            </a:r>
            <a:r>
              <a:rPr lang="ru-RU" sz="1400" dirty="0"/>
              <a:t>из большинства регионов России</a:t>
            </a:r>
            <a:endParaRPr sz="1400" dirty="0"/>
          </a:p>
        </p:txBody>
      </p:sp>
      <p:sp>
        <p:nvSpPr>
          <p:cNvPr id="44" name="TextBox 46"/>
          <p:cNvSpPr txBox="1"/>
          <p:nvPr/>
        </p:nvSpPr>
        <p:spPr>
          <a:xfrm>
            <a:off x="2205331" y="3688834"/>
            <a:ext cx="122952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ru-RU" sz="2800" dirty="0" smtClean="0">
                <a:solidFill>
                  <a:srgbClr val="C00000"/>
                </a:solidFill>
              </a:rPr>
              <a:t>300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45" name="TextBox 46"/>
          <p:cNvSpPr txBox="1"/>
          <p:nvPr/>
        </p:nvSpPr>
        <p:spPr>
          <a:xfrm>
            <a:off x="1498957" y="4377910"/>
            <a:ext cx="958846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ru-RU" sz="1400" dirty="0" smtClean="0"/>
              <a:t>Предложения распределены по            группам </a:t>
            </a:r>
            <a:endParaRPr sz="1400" dirty="0"/>
          </a:p>
        </p:txBody>
      </p:sp>
      <p:sp>
        <p:nvSpPr>
          <p:cNvPr id="46" name="TextBox 46"/>
          <p:cNvSpPr txBox="1"/>
          <p:nvPr/>
        </p:nvSpPr>
        <p:spPr>
          <a:xfrm>
            <a:off x="4896684" y="4229776"/>
            <a:ext cx="122952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ru-RU" sz="2800" dirty="0" smtClean="0">
                <a:solidFill>
                  <a:srgbClr val="C00000"/>
                </a:solidFill>
              </a:rPr>
              <a:t>11</a:t>
            </a:r>
            <a:endParaRPr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8" descr="Picture 28"/>
          <p:cNvPicPr>
            <a:picLocks noChangeAspect="1"/>
          </p:cNvPicPr>
          <p:nvPr/>
        </p:nvPicPr>
        <p:blipFill>
          <a:blip r:embed="rId3">
            <a:alphaModFix amt="50000"/>
          </a:blip>
          <a:srcRect l="12125" t="45392" r="42567"/>
          <a:stretch>
            <a:fillRect/>
          </a:stretch>
        </p:blipFill>
        <p:spPr>
          <a:xfrm>
            <a:off x="0" y="0"/>
            <a:ext cx="12192000" cy="5840146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TextBox 20"/>
          <p:cNvSpPr txBox="1"/>
          <p:nvPr/>
        </p:nvSpPr>
        <p:spPr>
          <a:xfrm>
            <a:off x="652558" y="338064"/>
            <a:ext cx="1123668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rgbClr val="485AA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ru-RU" sz="2200" b="1" dirty="0">
                <a:sym typeface="Verdana"/>
              </a:rPr>
              <a:t>Реестр предложений по улучшению бизнес-климата в строительстве</a:t>
            </a:r>
            <a:endParaRPr sz="2200" dirty="0"/>
          </a:p>
        </p:txBody>
      </p:sp>
      <p:sp>
        <p:nvSpPr>
          <p:cNvPr id="395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595224" y="6366787"/>
            <a:ext cx="266662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9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  <p:grpSp>
        <p:nvGrpSpPr>
          <p:cNvPr id="400" name="Group 28"/>
          <p:cNvGrpSpPr/>
          <p:nvPr/>
        </p:nvGrpSpPr>
        <p:grpSpPr>
          <a:xfrm>
            <a:off x="926380" y="6016930"/>
            <a:ext cx="10962864" cy="578679"/>
            <a:chOff x="0" y="0"/>
            <a:chExt cx="10962863" cy="578677"/>
          </a:xfrm>
        </p:grpSpPr>
        <p:pic>
          <p:nvPicPr>
            <p:cNvPr id="396" name="Picture 29" descr="Picture 29"/>
            <p:cNvPicPr>
              <a:picLocks noChangeAspect="1"/>
            </p:cNvPicPr>
            <p:nvPr/>
          </p:nvPicPr>
          <p:blipFill>
            <a:blip r:embed="rId4"/>
            <a:srcRect t="66112"/>
            <a:stretch>
              <a:fillRect/>
            </a:stretch>
          </p:blipFill>
          <p:spPr>
            <a:xfrm>
              <a:off x="0" y="343441"/>
              <a:ext cx="5110709" cy="201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99" name="Group 30"/>
            <p:cNvGrpSpPr/>
            <p:nvPr/>
          </p:nvGrpSpPr>
          <p:grpSpPr>
            <a:xfrm>
              <a:off x="2512235" y="0"/>
              <a:ext cx="8450628" cy="578677"/>
              <a:chOff x="0" y="0"/>
              <a:chExt cx="8450626" cy="578677"/>
            </a:xfrm>
          </p:grpSpPr>
          <p:sp>
            <p:nvSpPr>
              <p:cNvPr id="397" name="TextBox 31"/>
              <p:cNvSpPr txBox="1"/>
              <p:nvPr/>
            </p:nvSpPr>
            <p:spPr>
              <a:xfrm>
                <a:off x="0" y="301681"/>
                <a:ext cx="5884556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1200">
                    <a:solidFill>
                      <a:srgbClr val="3E4E95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lang="ru-RU" dirty="0"/>
                  <a:t>Реестр предложений по улучшению бизнес-климата в строительстве</a:t>
                </a:r>
                <a:endParaRPr dirty="0"/>
              </a:p>
            </p:txBody>
          </p:sp>
          <p:pic>
            <p:nvPicPr>
              <p:cNvPr id="398" name="Picture 34" descr="Picture 3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5866" y="0"/>
                <a:ext cx="1204760" cy="5383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" name="TextBox 46"/>
          <p:cNvSpPr txBox="1"/>
          <p:nvPr/>
        </p:nvSpPr>
        <p:spPr>
          <a:xfrm>
            <a:off x="728555" y="1539213"/>
            <a:ext cx="885175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/>
            <a:r>
              <a:rPr lang="ru-RU" sz="1600" dirty="0" smtClean="0"/>
              <a:t>Информационный ресурс в сети Интернет</a:t>
            </a:r>
            <a:r>
              <a:rPr lang="ru-RU" sz="1600" dirty="0" smtClean="0"/>
              <a:t> для:</a:t>
            </a:r>
            <a:endParaRPr sz="1600" dirty="0"/>
          </a:p>
        </p:txBody>
      </p:sp>
      <p:sp>
        <p:nvSpPr>
          <p:cNvPr id="39" name="TextBox 46"/>
          <p:cNvSpPr txBox="1"/>
          <p:nvPr/>
        </p:nvSpPr>
        <p:spPr>
          <a:xfrm>
            <a:off x="1404184" y="2038092"/>
            <a:ext cx="9440938" cy="4154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0" dirty="0"/>
              <a:t>Публичного ведения реестра предложений бизнес-сообщества в дорожную карту </a:t>
            </a:r>
            <a:r>
              <a:rPr lang="ru-RU" sz="1600" b="0" dirty="0" smtClean="0"/>
              <a:t>ТДК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0" dirty="0" smtClean="0"/>
              <a:t>Активизации </a:t>
            </a:r>
            <a:r>
              <a:rPr lang="ru-RU" sz="1600" b="0" dirty="0"/>
              <a:t>участия бизнес-сообщества в работе по формированию дорожной карты ТДК в сфере </a:t>
            </a:r>
            <a:r>
              <a:rPr lang="ru-RU" sz="1600" b="0" dirty="0" smtClean="0"/>
              <a:t>строительства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0" dirty="0" smtClean="0"/>
              <a:t>Внесения </a:t>
            </a:r>
            <a:r>
              <a:rPr lang="ru-RU" sz="1600" b="0" dirty="0"/>
              <a:t>предложений по улучшению бизнес-климата в строительстве для дорожной карты «Трансформация делового климата» профессиональными участниками рынка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0" dirty="0" smtClean="0"/>
              <a:t>Оценки </a:t>
            </a:r>
            <a:r>
              <a:rPr lang="ru-RU" sz="1600" b="0" dirty="0"/>
              <a:t>популярности и реалистичности размещенных в реестре предложений посредством публичного опроса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0" dirty="0" smtClean="0"/>
              <a:t>Отслеживания стадий </a:t>
            </a:r>
            <a:r>
              <a:rPr lang="ru-RU" sz="1600" b="0" dirty="0"/>
              <a:t>и хода рассмотрения каждого из размещенных в реестре предложений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0" dirty="0" smtClean="0"/>
              <a:t>Освещения </a:t>
            </a:r>
            <a:r>
              <a:rPr lang="ru-RU" sz="1600" b="0" dirty="0"/>
              <a:t>позиций (поддержано/не поддержано) ведомств и некоммерческих объединений по каждому размещенному в реестре </a:t>
            </a:r>
            <a:r>
              <a:rPr lang="ru-RU" sz="1600" b="0" dirty="0" smtClean="0"/>
              <a:t>предложению</a:t>
            </a:r>
            <a:endParaRPr lang="ru-RU" sz="1600" b="0" dirty="0"/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1600" b="0" dirty="0"/>
          </a:p>
        </p:txBody>
      </p:sp>
    </p:spTree>
    <p:extLst>
      <p:ext uri="{BB962C8B-B14F-4D97-AF65-F5344CB8AC3E}">
        <p14:creationId xmlns:p14="http://schemas.microsoft.com/office/powerpoint/2010/main" val="41329618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Picture 10"/>
          <p:cNvPicPr>
            <a:picLocks noChangeAspect="1"/>
          </p:cNvPicPr>
          <p:nvPr/>
        </p:nvPicPr>
        <p:blipFill>
          <a:blip r:embed="rId3"/>
          <a:srcRect l="12125" t="45392" r="42567"/>
          <a:stretch>
            <a:fillRect/>
          </a:stretch>
        </p:blipFill>
        <p:spPr>
          <a:xfrm>
            <a:off x="0" y="0"/>
            <a:ext cx="12192000" cy="5926914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TextBox 20"/>
          <p:cNvSpPr txBox="1"/>
          <p:nvPr/>
        </p:nvSpPr>
        <p:spPr>
          <a:xfrm>
            <a:off x="652558" y="338064"/>
            <a:ext cx="1123668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rgbClr val="485AA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ru-RU" sz="2200" b="1" dirty="0" smtClean="0">
                <a:sym typeface="Verdana"/>
              </a:rPr>
              <a:t>АИС «Реестр </a:t>
            </a:r>
            <a:r>
              <a:rPr lang="ru-RU" sz="2200" b="1" dirty="0">
                <a:sym typeface="Verdana"/>
              </a:rPr>
              <a:t>предложений по улучшению бизнес-климата в </a:t>
            </a:r>
            <a:r>
              <a:rPr lang="ru-RU" sz="2200" b="1" dirty="0" smtClean="0">
                <a:sym typeface="Verdana"/>
              </a:rPr>
              <a:t>строительстве»</a:t>
            </a:r>
            <a:endParaRPr sz="2200" dirty="0"/>
          </a:p>
        </p:txBody>
      </p:sp>
      <p:sp>
        <p:nvSpPr>
          <p:cNvPr id="395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595224" y="6366787"/>
            <a:ext cx="266662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9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grpSp>
        <p:nvGrpSpPr>
          <p:cNvPr id="400" name="Group 28"/>
          <p:cNvGrpSpPr/>
          <p:nvPr/>
        </p:nvGrpSpPr>
        <p:grpSpPr>
          <a:xfrm>
            <a:off x="926380" y="6016930"/>
            <a:ext cx="10962864" cy="578679"/>
            <a:chOff x="0" y="0"/>
            <a:chExt cx="10962863" cy="578677"/>
          </a:xfrm>
        </p:grpSpPr>
        <p:pic>
          <p:nvPicPr>
            <p:cNvPr id="396" name="Picture 29" descr="Picture 29"/>
            <p:cNvPicPr>
              <a:picLocks noChangeAspect="1"/>
            </p:cNvPicPr>
            <p:nvPr/>
          </p:nvPicPr>
          <p:blipFill>
            <a:blip r:embed="rId4"/>
            <a:srcRect t="66112"/>
            <a:stretch>
              <a:fillRect/>
            </a:stretch>
          </p:blipFill>
          <p:spPr>
            <a:xfrm>
              <a:off x="0" y="343441"/>
              <a:ext cx="5110709" cy="201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99" name="Group 30"/>
            <p:cNvGrpSpPr/>
            <p:nvPr/>
          </p:nvGrpSpPr>
          <p:grpSpPr>
            <a:xfrm>
              <a:off x="2512235" y="0"/>
              <a:ext cx="8450628" cy="578677"/>
              <a:chOff x="0" y="0"/>
              <a:chExt cx="8450626" cy="578677"/>
            </a:xfrm>
          </p:grpSpPr>
          <p:sp>
            <p:nvSpPr>
              <p:cNvPr id="397" name="TextBox 31"/>
              <p:cNvSpPr txBox="1"/>
              <p:nvPr/>
            </p:nvSpPr>
            <p:spPr>
              <a:xfrm>
                <a:off x="0" y="301681"/>
                <a:ext cx="5884556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1200">
                    <a:solidFill>
                      <a:srgbClr val="3E4E95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lang="ru-RU" dirty="0"/>
                  <a:t>Реестр предложений по улучшению бизнес-климата в строительстве</a:t>
                </a:r>
                <a:endParaRPr dirty="0"/>
              </a:p>
            </p:txBody>
          </p:sp>
          <p:pic>
            <p:nvPicPr>
              <p:cNvPr id="398" name="Picture 34" descr="Picture 3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5866" y="0"/>
                <a:ext cx="1204760" cy="5383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" name="TextBox 46"/>
          <p:cNvSpPr txBox="1"/>
          <p:nvPr/>
        </p:nvSpPr>
        <p:spPr>
          <a:xfrm>
            <a:off x="595224" y="1851727"/>
            <a:ext cx="4673204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/>
              <a:t>Разработана по </a:t>
            </a:r>
            <a:r>
              <a:rPr lang="ru-RU" sz="1400" b="0" dirty="0"/>
              <a:t>заказу </a:t>
            </a:r>
            <a:r>
              <a:rPr lang="ru-RU" sz="1400" b="0" dirty="0" smtClean="0"/>
              <a:t>Ассоциации «</a:t>
            </a:r>
            <a:r>
              <a:rPr lang="ru-RU" sz="1400" b="0" dirty="0"/>
              <a:t>Национальное объединение строителей»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/>
              <a:t>Российское программное обеспечение «1С-Битрикс»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/>
              <a:t>АИС будет размещена на сайте НОСТРОЙ (nostroy.ru) и портале ЕРЗ (erzrf.ru</a:t>
            </a:r>
            <a:r>
              <a:rPr lang="ru-RU" sz="1400" b="0" dirty="0" smtClean="0"/>
              <a:t>)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/>
              <a:t>Предоставляет различный развитый функционал неавторизованным и авторизованным пользователям сайта и модераторам реестра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/>
              <a:t>Запуск проекта в эксплуатацию – Март 2021</a:t>
            </a:r>
            <a:endParaRPr sz="1400" b="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832" y="1363436"/>
            <a:ext cx="6319693" cy="438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0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Picture 10"/>
          <p:cNvPicPr>
            <a:picLocks noChangeAspect="1"/>
          </p:cNvPicPr>
          <p:nvPr/>
        </p:nvPicPr>
        <p:blipFill>
          <a:blip r:embed="rId5"/>
          <a:srcRect l="12125" t="45392" r="42567"/>
          <a:stretch>
            <a:fillRect/>
          </a:stretch>
        </p:blipFill>
        <p:spPr>
          <a:xfrm>
            <a:off x="0" y="0"/>
            <a:ext cx="12192000" cy="5926914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TextBox 20"/>
          <p:cNvSpPr txBox="1"/>
          <p:nvPr/>
        </p:nvSpPr>
        <p:spPr>
          <a:xfrm>
            <a:off x="652558" y="338064"/>
            <a:ext cx="1123668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rgbClr val="485AA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ru-RU" sz="2200" b="1" dirty="0" smtClean="0">
                <a:sym typeface="Verdana"/>
              </a:rPr>
              <a:t>АИС «Реестр </a:t>
            </a:r>
            <a:r>
              <a:rPr lang="ru-RU" sz="2200" b="1" dirty="0">
                <a:sym typeface="Verdana"/>
              </a:rPr>
              <a:t>предложений по улучшению бизнес-климата в </a:t>
            </a:r>
            <a:r>
              <a:rPr lang="ru-RU" sz="2200" b="1" dirty="0" smtClean="0">
                <a:sym typeface="Verdana"/>
              </a:rPr>
              <a:t>строительстве»</a:t>
            </a:r>
            <a:endParaRPr sz="2200" dirty="0"/>
          </a:p>
        </p:txBody>
      </p:sp>
      <p:sp>
        <p:nvSpPr>
          <p:cNvPr id="395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595224" y="6366787"/>
            <a:ext cx="266662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9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grpSp>
        <p:nvGrpSpPr>
          <p:cNvPr id="400" name="Group 28"/>
          <p:cNvGrpSpPr/>
          <p:nvPr/>
        </p:nvGrpSpPr>
        <p:grpSpPr>
          <a:xfrm>
            <a:off x="926380" y="6016930"/>
            <a:ext cx="10962864" cy="578679"/>
            <a:chOff x="0" y="0"/>
            <a:chExt cx="10962863" cy="578677"/>
          </a:xfrm>
        </p:grpSpPr>
        <p:pic>
          <p:nvPicPr>
            <p:cNvPr id="396" name="Picture 29" descr="Picture 29"/>
            <p:cNvPicPr>
              <a:picLocks noChangeAspect="1"/>
            </p:cNvPicPr>
            <p:nvPr/>
          </p:nvPicPr>
          <p:blipFill>
            <a:blip r:embed="rId6"/>
            <a:srcRect t="66112"/>
            <a:stretch>
              <a:fillRect/>
            </a:stretch>
          </p:blipFill>
          <p:spPr>
            <a:xfrm>
              <a:off x="0" y="343441"/>
              <a:ext cx="5110709" cy="201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99" name="Group 30"/>
            <p:cNvGrpSpPr/>
            <p:nvPr/>
          </p:nvGrpSpPr>
          <p:grpSpPr>
            <a:xfrm>
              <a:off x="2512235" y="0"/>
              <a:ext cx="8450628" cy="578677"/>
              <a:chOff x="0" y="0"/>
              <a:chExt cx="8450626" cy="578677"/>
            </a:xfrm>
          </p:grpSpPr>
          <p:sp>
            <p:nvSpPr>
              <p:cNvPr id="397" name="TextBox 31"/>
              <p:cNvSpPr txBox="1"/>
              <p:nvPr/>
            </p:nvSpPr>
            <p:spPr>
              <a:xfrm>
                <a:off x="0" y="301681"/>
                <a:ext cx="5884556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1200">
                    <a:solidFill>
                      <a:srgbClr val="3E4E95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lang="ru-RU" dirty="0"/>
                  <a:t>Реестр предложений по улучшению бизнес-климата в строительстве</a:t>
                </a:r>
                <a:endParaRPr dirty="0"/>
              </a:p>
            </p:txBody>
          </p:sp>
          <p:pic>
            <p:nvPicPr>
              <p:cNvPr id="398" name="Picture 34" descr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45866" y="0"/>
                <a:ext cx="1204760" cy="5383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" name="TextBox 46"/>
          <p:cNvSpPr txBox="1"/>
          <p:nvPr/>
        </p:nvSpPr>
        <p:spPr>
          <a:xfrm>
            <a:off x="477834" y="2816542"/>
            <a:ext cx="4174484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/>
              <a:t>Удобный фильтр и счетчик предложений по различным критериям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/>
              <a:t>Возможность работать с различными группами предложений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sz="1400" b="0" dirty="0"/>
          </a:p>
        </p:txBody>
      </p:sp>
      <p:pic>
        <p:nvPicPr>
          <p:cNvPr id="3" name="slid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73433" y="1341438"/>
            <a:ext cx="6847092" cy="44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57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Picture 10"/>
          <p:cNvPicPr>
            <a:picLocks noChangeAspect="1"/>
          </p:cNvPicPr>
          <p:nvPr/>
        </p:nvPicPr>
        <p:blipFill>
          <a:blip r:embed="rId5"/>
          <a:srcRect l="12125" t="45392" r="42567"/>
          <a:stretch>
            <a:fillRect/>
          </a:stretch>
        </p:blipFill>
        <p:spPr>
          <a:xfrm>
            <a:off x="0" y="0"/>
            <a:ext cx="12192000" cy="5926914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TextBox 20"/>
          <p:cNvSpPr txBox="1"/>
          <p:nvPr/>
        </p:nvSpPr>
        <p:spPr>
          <a:xfrm>
            <a:off x="652558" y="338064"/>
            <a:ext cx="1123668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rgbClr val="485AA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ru-RU" sz="2200" b="1" dirty="0" smtClean="0">
                <a:sym typeface="Verdana"/>
              </a:rPr>
              <a:t>АИС «Реестр </a:t>
            </a:r>
            <a:r>
              <a:rPr lang="ru-RU" sz="2200" b="1" dirty="0">
                <a:sym typeface="Verdana"/>
              </a:rPr>
              <a:t>предложений по улучшению бизнес-климата в </a:t>
            </a:r>
            <a:r>
              <a:rPr lang="ru-RU" sz="2200" b="1" dirty="0" smtClean="0">
                <a:sym typeface="Verdana"/>
              </a:rPr>
              <a:t>строительстве»</a:t>
            </a:r>
            <a:endParaRPr sz="2200" dirty="0"/>
          </a:p>
        </p:txBody>
      </p:sp>
      <p:sp>
        <p:nvSpPr>
          <p:cNvPr id="395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595224" y="6366787"/>
            <a:ext cx="266662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9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grpSp>
        <p:nvGrpSpPr>
          <p:cNvPr id="400" name="Group 28"/>
          <p:cNvGrpSpPr/>
          <p:nvPr/>
        </p:nvGrpSpPr>
        <p:grpSpPr>
          <a:xfrm>
            <a:off x="926380" y="6016930"/>
            <a:ext cx="10962864" cy="578679"/>
            <a:chOff x="0" y="0"/>
            <a:chExt cx="10962863" cy="578677"/>
          </a:xfrm>
        </p:grpSpPr>
        <p:pic>
          <p:nvPicPr>
            <p:cNvPr id="396" name="Picture 29" descr="Picture 29"/>
            <p:cNvPicPr>
              <a:picLocks noChangeAspect="1"/>
            </p:cNvPicPr>
            <p:nvPr/>
          </p:nvPicPr>
          <p:blipFill>
            <a:blip r:embed="rId6"/>
            <a:srcRect t="66112"/>
            <a:stretch>
              <a:fillRect/>
            </a:stretch>
          </p:blipFill>
          <p:spPr>
            <a:xfrm>
              <a:off x="0" y="343441"/>
              <a:ext cx="5110709" cy="201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99" name="Group 30"/>
            <p:cNvGrpSpPr/>
            <p:nvPr/>
          </p:nvGrpSpPr>
          <p:grpSpPr>
            <a:xfrm>
              <a:off x="2512235" y="0"/>
              <a:ext cx="8450628" cy="578677"/>
              <a:chOff x="0" y="0"/>
              <a:chExt cx="8450626" cy="578677"/>
            </a:xfrm>
          </p:grpSpPr>
          <p:sp>
            <p:nvSpPr>
              <p:cNvPr id="397" name="TextBox 31"/>
              <p:cNvSpPr txBox="1"/>
              <p:nvPr/>
            </p:nvSpPr>
            <p:spPr>
              <a:xfrm>
                <a:off x="0" y="301681"/>
                <a:ext cx="5884556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1200">
                    <a:solidFill>
                      <a:srgbClr val="3E4E95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lang="ru-RU" dirty="0"/>
                  <a:t>Реестр предложений по улучшению бизнес-климата в строительстве</a:t>
                </a:r>
                <a:endParaRPr dirty="0"/>
              </a:p>
            </p:txBody>
          </p:sp>
          <p:pic>
            <p:nvPicPr>
              <p:cNvPr id="398" name="Picture 34" descr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45866" y="0"/>
                <a:ext cx="1204760" cy="5383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" name="TextBox 46"/>
          <p:cNvSpPr txBox="1"/>
          <p:nvPr/>
        </p:nvSpPr>
        <p:spPr>
          <a:xfrm>
            <a:off x="477834" y="2322272"/>
            <a:ext cx="4174484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/>
              <a:t>Возможность раскрыть карточку предложения, получив подробную информацию, включая описание, сроки и текущую стадию рассмотрения, дополнительные материалы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/>
              <a:t>Сортировка по любому параметру в таблице предложений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/>
              <a:t>Возможность быстрого поиска предложений по ключевым словам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b="0" dirty="0" smtClean="0"/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sz="1400" b="0" dirty="0"/>
          </a:p>
        </p:txBody>
      </p:sp>
      <p:pic>
        <p:nvPicPr>
          <p:cNvPr id="2" name="slid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79988" y="1346817"/>
            <a:ext cx="6840538" cy="442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50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Picture 10"/>
          <p:cNvPicPr>
            <a:picLocks noChangeAspect="1"/>
          </p:cNvPicPr>
          <p:nvPr/>
        </p:nvPicPr>
        <p:blipFill>
          <a:blip r:embed="rId5"/>
          <a:srcRect l="12125" t="45392" r="42567"/>
          <a:stretch>
            <a:fillRect/>
          </a:stretch>
        </p:blipFill>
        <p:spPr>
          <a:xfrm>
            <a:off x="0" y="0"/>
            <a:ext cx="12192000" cy="5926914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TextBox 20"/>
          <p:cNvSpPr txBox="1"/>
          <p:nvPr/>
        </p:nvSpPr>
        <p:spPr>
          <a:xfrm>
            <a:off x="652558" y="338064"/>
            <a:ext cx="1123668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rgbClr val="485AA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ru-RU" sz="2200" b="1" dirty="0" smtClean="0">
                <a:sym typeface="Verdana"/>
              </a:rPr>
              <a:t>АИС «Реестр </a:t>
            </a:r>
            <a:r>
              <a:rPr lang="ru-RU" sz="2200" b="1" dirty="0">
                <a:sym typeface="Verdana"/>
              </a:rPr>
              <a:t>предложений по улучшению бизнес-климата в </a:t>
            </a:r>
            <a:r>
              <a:rPr lang="ru-RU" sz="2200" b="1" dirty="0" smtClean="0">
                <a:sym typeface="Verdana"/>
              </a:rPr>
              <a:t>строительстве»</a:t>
            </a:r>
            <a:endParaRPr sz="2200" dirty="0"/>
          </a:p>
        </p:txBody>
      </p:sp>
      <p:sp>
        <p:nvSpPr>
          <p:cNvPr id="395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595224" y="6366787"/>
            <a:ext cx="266662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9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t>7</a:t>
            </a:fld>
            <a:endParaRPr/>
          </a:p>
        </p:txBody>
      </p:sp>
      <p:grpSp>
        <p:nvGrpSpPr>
          <p:cNvPr id="400" name="Group 28"/>
          <p:cNvGrpSpPr/>
          <p:nvPr/>
        </p:nvGrpSpPr>
        <p:grpSpPr>
          <a:xfrm>
            <a:off x="926380" y="6016930"/>
            <a:ext cx="10962864" cy="578679"/>
            <a:chOff x="0" y="0"/>
            <a:chExt cx="10962863" cy="578677"/>
          </a:xfrm>
        </p:grpSpPr>
        <p:pic>
          <p:nvPicPr>
            <p:cNvPr id="396" name="Picture 29" descr="Picture 29"/>
            <p:cNvPicPr>
              <a:picLocks noChangeAspect="1"/>
            </p:cNvPicPr>
            <p:nvPr/>
          </p:nvPicPr>
          <p:blipFill>
            <a:blip r:embed="rId6"/>
            <a:srcRect t="66112"/>
            <a:stretch>
              <a:fillRect/>
            </a:stretch>
          </p:blipFill>
          <p:spPr>
            <a:xfrm>
              <a:off x="0" y="343441"/>
              <a:ext cx="5110709" cy="201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99" name="Group 30"/>
            <p:cNvGrpSpPr/>
            <p:nvPr/>
          </p:nvGrpSpPr>
          <p:grpSpPr>
            <a:xfrm>
              <a:off x="2512235" y="0"/>
              <a:ext cx="8450628" cy="578677"/>
              <a:chOff x="0" y="0"/>
              <a:chExt cx="8450626" cy="578677"/>
            </a:xfrm>
          </p:grpSpPr>
          <p:sp>
            <p:nvSpPr>
              <p:cNvPr id="397" name="TextBox 31"/>
              <p:cNvSpPr txBox="1"/>
              <p:nvPr/>
            </p:nvSpPr>
            <p:spPr>
              <a:xfrm>
                <a:off x="0" y="301681"/>
                <a:ext cx="5884556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1200">
                    <a:solidFill>
                      <a:srgbClr val="3E4E95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lang="ru-RU" dirty="0"/>
                  <a:t>Реестр предложений по улучшению бизнес-климата в строительстве</a:t>
                </a:r>
                <a:endParaRPr dirty="0"/>
              </a:p>
            </p:txBody>
          </p:sp>
          <p:pic>
            <p:nvPicPr>
              <p:cNvPr id="398" name="Picture 34" descr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45866" y="0"/>
                <a:ext cx="1204760" cy="5383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" name="TextBox 46"/>
          <p:cNvSpPr txBox="1"/>
          <p:nvPr/>
        </p:nvSpPr>
        <p:spPr>
          <a:xfrm>
            <a:off x="477834" y="2322272"/>
            <a:ext cx="4174484" cy="2339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1400" b="0" dirty="0" smtClean="0"/>
              <a:t>Возможность оценки </a:t>
            </a:r>
            <a:r>
              <a:rPr lang="ru-RU" sz="1400" b="0" dirty="0"/>
              <a:t>популярности и реалистичности размещенных в реестре предложений, а </a:t>
            </a:r>
            <a:r>
              <a:rPr lang="ru-RU" sz="1400" b="0" dirty="0" smtClean="0"/>
              <a:t>также внесение </a:t>
            </a:r>
            <a:r>
              <a:rPr lang="ru-RU" sz="1400" b="0" dirty="0"/>
              <a:t>предложений по улучшению бизнес-климата в строительстве для дорожной карты </a:t>
            </a:r>
            <a:r>
              <a:rPr lang="ru-RU" sz="1400" b="0" dirty="0" smtClean="0"/>
              <a:t>доступно зарегистрированным или авторизованным пользователям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b="0" dirty="0" smtClean="0"/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sz="1400" b="0" dirty="0"/>
          </a:p>
        </p:txBody>
      </p:sp>
      <p:pic>
        <p:nvPicPr>
          <p:cNvPr id="4" name="ScreenRecorderProject6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79987" y="1341438"/>
            <a:ext cx="6840537" cy="442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02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Picture 10"/>
          <p:cNvPicPr>
            <a:picLocks noChangeAspect="1"/>
          </p:cNvPicPr>
          <p:nvPr/>
        </p:nvPicPr>
        <p:blipFill>
          <a:blip r:embed="rId5"/>
          <a:srcRect l="12125" t="45392" r="42567"/>
          <a:stretch>
            <a:fillRect/>
          </a:stretch>
        </p:blipFill>
        <p:spPr>
          <a:xfrm>
            <a:off x="0" y="0"/>
            <a:ext cx="12192000" cy="5926914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TextBox 20"/>
          <p:cNvSpPr txBox="1"/>
          <p:nvPr/>
        </p:nvSpPr>
        <p:spPr>
          <a:xfrm>
            <a:off x="652558" y="338064"/>
            <a:ext cx="1123668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rgbClr val="485AA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ru-RU" sz="2200" b="1" dirty="0" smtClean="0">
                <a:sym typeface="Verdana"/>
              </a:rPr>
              <a:t>АИС «Реестр </a:t>
            </a:r>
            <a:r>
              <a:rPr lang="ru-RU" sz="2200" b="1" dirty="0">
                <a:sym typeface="Verdana"/>
              </a:rPr>
              <a:t>предложений по улучшению бизнес-климата в </a:t>
            </a:r>
            <a:r>
              <a:rPr lang="ru-RU" sz="2200" b="1" dirty="0" smtClean="0">
                <a:sym typeface="Verdana"/>
              </a:rPr>
              <a:t>строительстве»</a:t>
            </a:r>
            <a:endParaRPr sz="2200" dirty="0"/>
          </a:p>
        </p:txBody>
      </p:sp>
      <p:sp>
        <p:nvSpPr>
          <p:cNvPr id="395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595224" y="6366787"/>
            <a:ext cx="266662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9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t>8</a:t>
            </a:fld>
            <a:endParaRPr/>
          </a:p>
        </p:txBody>
      </p:sp>
      <p:grpSp>
        <p:nvGrpSpPr>
          <p:cNvPr id="400" name="Group 28"/>
          <p:cNvGrpSpPr/>
          <p:nvPr/>
        </p:nvGrpSpPr>
        <p:grpSpPr>
          <a:xfrm>
            <a:off x="926380" y="6016930"/>
            <a:ext cx="10962864" cy="578679"/>
            <a:chOff x="0" y="0"/>
            <a:chExt cx="10962863" cy="578677"/>
          </a:xfrm>
        </p:grpSpPr>
        <p:pic>
          <p:nvPicPr>
            <p:cNvPr id="396" name="Picture 29" descr="Picture 29"/>
            <p:cNvPicPr>
              <a:picLocks noChangeAspect="1"/>
            </p:cNvPicPr>
            <p:nvPr/>
          </p:nvPicPr>
          <p:blipFill>
            <a:blip r:embed="rId6"/>
            <a:srcRect t="66112"/>
            <a:stretch>
              <a:fillRect/>
            </a:stretch>
          </p:blipFill>
          <p:spPr>
            <a:xfrm>
              <a:off x="0" y="343441"/>
              <a:ext cx="5110709" cy="201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99" name="Group 30"/>
            <p:cNvGrpSpPr/>
            <p:nvPr/>
          </p:nvGrpSpPr>
          <p:grpSpPr>
            <a:xfrm>
              <a:off x="2512235" y="0"/>
              <a:ext cx="8450628" cy="578677"/>
              <a:chOff x="0" y="0"/>
              <a:chExt cx="8450626" cy="578677"/>
            </a:xfrm>
          </p:grpSpPr>
          <p:sp>
            <p:nvSpPr>
              <p:cNvPr id="397" name="TextBox 31"/>
              <p:cNvSpPr txBox="1"/>
              <p:nvPr/>
            </p:nvSpPr>
            <p:spPr>
              <a:xfrm>
                <a:off x="0" y="301681"/>
                <a:ext cx="5884556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1200">
                    <a:solidFill>
                      <a:srgbClr val="3E4E95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lang="ru-RU" dirty="0"/>
                  <a:t>Реестр предложений по улучшению бизнес-климата в строительстве</a:t>
                </a:r>
                <a:endParaRPr dirty="0"/>
              </a:p>
            </p:txBody>
          </p:sp>
          <p:pic>
            <p:nvPicPr>
              <p:cNvPr id="398" name="Picture 34" descr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45866" y="0"/>
                <a:ext cx="1204760" cy="5383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" name="TextBox 46"/>
          <p:cNvSpPr txBox="1"/>
          <p:nvPr/>
        </p:nvSpPr>
        <p:spPr>
          <a:xfrm>
            <a:off x="524555" y="2037767"/>
            <a:ext cx="4174484" cy="372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1400" b="0" dirty="0" smtClean="0"/>
              <a:t>Авторизованный пользователь: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/>
              <a:t>Может </a:t>
            </a:r>
            <a:r>
              <a:rPr lang="ru-RU" sz="1400" b="0" dirty="0" smtClean="0"/>
              <a:t>внести предложения </a:t>
            </a:r>
            <a:r>
              <a:rPr lang="ru-RU" sz="1400" b="0" dirty="0"/>
              <a:t>по улучшению бизнес-климата в </a:t>
            </a:r>
            <a:r>
              <a:rPr lang="ru-RU" sz="1400" b="0" dirty="0" smtClean="0"/>
              <a:t>строительстве, и после проверки модератором оно будет опубликовано в реестре для публичного обсуждения, при этом пользователь может прикрепить сопровождающие материалы и документы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/>
              <a:t>Проголосовать за любое предложение, оценив также его приоритет и реалистичность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b="0" dirty="0" smtClean="0"/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sz="1400" b="0" dirty="0"/>
          </a:p>
        </p:txBody>
      </p:sp>
      <p:pic>
        <p:nvPicPr>
          <p:cNvPr id="2" name="ScreenRecorderProject7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79987" y="1341437"/>
            <a:ext cx="6832095" cy="41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686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Picture 10"/>
          <p:cNvPicPr>
            <a:picLocks noChangeAspect="1"/>
          </p:cNvPicPr>
          <p:nvPr/>
        </p:nvPicPr>
        <p:blipFill>
          <a:blip r:embed="rId5"/>
          <a:srcRect l="12125" t="45392" r="42567"/>
          <a:stretch>
            <a:fillRect/>
          </a:stretch>
        </p:blipFill>
        <p:spPr>
          <a:xfrm>
            <a:off x="0" y="0"/>
            <a:ext cx="12192000" cy="5926914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TextBox 20"/>
          <p:cNvSpPr txBox="1"/>
          <p:nvPr/>
        </p:nvSpPr>
        <p:spPr>
          <a:xfrm>
            <a:off x="652558" y="338064"/>
            <a:ext cx="1123668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rgbClr val="485AA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ru-RU" sz="2200" b="1" dirty="0" smtClean="0">
                <a:sym typeface="Verdana"/>
              </a:rPr>
              <a:t>АИС «Реестр </a:t>
            </a:r>
            <a:r>
              <a:rPr lang="ru-RU" sz="2200" b="1" dirty="0">
                <a:sym typeface="Verdana"/>
              </a:rPr>
              <a:t>предложений по улучшению бизнес-климата в </a:t>
            </a:r>
            <a:r>
              <a:rPr lang="ru-RU" sz="2200" b="1" dirty="0" smtClean="0">
                <a:sym typeface="Verdana"/>
              </a:rPr>
              <a:t>строительстве»</a:t>
            </a:r>
            <a:endParaRPr sz="2200" dirty="0"/>
          </a:p>
        </p:txBody>
      </p:sp>
      <p:sp>
        <p:nvSpPr>
          <p:cNvPr id="395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595224" y="6366787"/>
            <a:ext cx="266662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9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t>9</a:t>
            </a:fld>
            <a:endParaRPr/>
          </a:p>
        </p:txBody>
      </p:sp>
      <p:grpSp>
        <p:nvGrpSpPr>
          <p:cNvPr id="400" name="Group 28"/>
          <p:cNvGrpSpPr/>
          <p:nvPr/>
        </p:nvGrpSpPr>
        <p:grpSpPr>
          <a:xfrm>
            <a:off x="926380" y="6016930"/>
            <a:ext cx="10962864" cy="578679"/>
            <a:chOff x="0" y="0"/>
            <a:chExt cx="10962863" cy="578677"/>
          </a:xfrm>
        </p:grpSpPr>
        <p:pic>
          <p:nvPicPr>
            <p:cNvPr id="396" name="Picture 29" descr="Picture 29"/>
            <p:cNvPicPr>
              <a:picLocks noChangeAspect="1"/>
            </p:cNvPicPr>
            <p:nvPr/>
          </p:nvPicPr>
          <p:blipFill>
            <a:blip r:embed="rId6"/>
            <a:srcRect t="66112"/>
            <a:stretch>
              <a:fillRect/>
            </a:stretch>
          </p:blipFill>
          <p:spPr>
            <a:xfrm>
              <a:off x="0" y="343441"/>
              <a:ext cx="5110709" cy="201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99" name="Group 30"/>
            <p:cNvGrpSpPr/>
            <p:nvPr/>
          </p:nvGrpSpPr>
          <p:grpSpPr>
            <a:xfrm>
              <a:off x="2512235" y="0"/>
              <a:ext cx="8450628" cy="578677"/>
              <a:chOff x="0" y="0"/>
              <a:chExt cx="8450626" cy="578677"/>
            </a:xfrm>
          </p:grpSpPr>
          <p:sp>
            <p:nvSpPr>
              <p:cNvPr id="397" name="TextBox 31"/>
              <p:cNvSpPr txBox="1"/>
              <p:nvPr/>
            </p:nvSpPr>
            <p:spPr>
              <a:xfrm>
                <a:off x="0" y="301681"/>
                <a:ext cx="5884556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1200">
                    <a:solidFill>
                      <a:srgbClr val="3E4E95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lang="ru-RU" dirty="0"/>
                  <a:t>Реестр предложений по улучшению бизнес-климата в строительстве</a:t>
                </a:r>
                <a:endParaRPr dirty="0"/>
              </a:p>
            </p:txBody>
          </p:sp>
          <p:pic>
            <p:nvPicPr>
              <p:cNvPr id="398" name="Picture 34" descr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45866" y="0"/>
                <a:ext cx="1204760" cy="5383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" name="TextBox 46"/>
          <p:cNvSpPr txBox="1"/>
          <p:nvPr/>
        </p:nvSpPr>
        <p:spPr>
          <a:xfrm>
            <a:off x="524555" y="2037767"/>
            <a:ext cx="4174484" cy="366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 b="1">
                <a:solidFill>
                  <a:srgbClr val="4859A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1400" b="0" dirty="0" smtClean="0"/>
              <a:t>Используя возможности платформы 1С-Битрикс и разработанного программного обеспечения модератор реестра в закрытой части сайта может: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/>
              <a:t>Осуществлять </a:t>
            </a:r>
            <a:r>
              <a:rPr lang="ru-RU" sz="1400" b="0" dirty="0" err="1" smtClean="0"/>
              <a:t>модерацию</a:t>
            </a:r>
            <a:r>
              <a:rPr lang="ru-RU" sz="1400" b="0" dirty="0" smtClean="0"/>
              <a:t> поступивших предложений, отклоняя или включая их в реестр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/>
              <a:t>Выполнять выборку сведений и экспортировать данные в файл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/>
              <a:t>Осуществлять аналитику поступивших предложений по различным критериям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b="0" dirty="0" smtClean="0"/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sz="1400" b="0" dirty="0"/>
          </a:p>
        </p:txBody>
      </p:sp>
      <p:pic>
        <p:nvPicPr>
          <p:cNvPr id="3" name="ScreenRecorderProject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8076" y="1341438"/>
            <a:ext cx="6332449" cy="439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942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</TotalTime>
  <Words>553</Words>
  <Application>Microsoft Office PowerPoint</Application>
  <PresentationFormat>Широкоэкранный</PresentationFormat>
  <Paragraphs>70</Paragraphs>
  <Slides>10</Slides>
  <Notes>9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Valery</dc:creator>
  <cp:lastModifiedBy>Valery</cp:lastModifiedBy>
  <cp:revision>58</cp:revision>
  <dcterms:modified xsi:type="dcterms:W3CDTF">2021-03-12T04:30:00Z</dcterms:modified>
</cp:coreProperties>
</file>