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78" r:id="rId6"/>
    <p:sldId id="261" r:id="rId7"/>
    <p:sldId id="276" r:id="rId8"/>
    <p:sldId id="271" r:id="rId9"/>
    <p:sldId id="277" r:id="rId10"/>
    <p:sldId id="260" r:id="rId11"/>
    <p:sldId id="279" r:id="rId12"/>
  </p:sldIdLst>
  <p:sldSz cx="10693400" cy="7562850"/>
  <p:notesSz cx="10693400" cy="7562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462" userDrawn="1">
          <p15:clr>
            <a:srgbClr val="A4A3A4"/>
          </p15:clr>
        </p15:guide>
        <p15:guide id="2" pos="2600" userDrawn="1">
          <p15:clr>
            <a:srgbClr val="A4A3A4"/>
          </p15:clr>
        </p15:guide>
        <p15:guide id="3" pos="6104" userDrawn="1">
          <p15:clr>
            <a:srgbClr val="A4A3A4"/>
          </p15:clr>
        </p15:guide>
        <p15:guide id="4" pos="3992" userDrawn="1">
          <p15:clr>
            <a:srgbClr val="A4A3A4"/>
          </p15:clr>
        </p15:guide>
        <p15:guide id="5" orient="horz" pos="348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BDF2"/>
    <a:srgbClr val="15BAC6"/>
    <a:srgbClr val="3C98D4"/>
    <a:srgbClr val="EF45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40"/>
  </p:normalViewPr>
  <p:slideViewPr>
    <p:cSldViewPr>
      <p:cViewPr varScale="1">
        <p:scale>
          <a:sx n="95" d="100"/>
          <a:sy n="95" d="100"/>
        </p:scale>
        <p:origin x="1524" y="90"/>
      </p:cViewPr>
      <p:guideLst>
        <p:guide orient="horz" pos="462"/>
        <p:guide pos="2600"/>
        <p:guide pos="6104"/>
        <p:guide pos="3992"/>
        <p:guide orient="horz" pos="348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72728" y="1307543"/>
            <a:ext cx="2762250" cy="40151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96912" y="341040"/>
            <a:ext cx="8030857" cy="4978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63103" y="2345512"/>
            <a:ext cx="7366000" cy="4286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.a@modulbau.ru" TargetMode="External"/><Relationship Id="rId2" Type="http://schemas.openxmlformats.org/officeDocument/2006/relationships/hyperlink" Target="mailto:kamaev.a@modulbau.ru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.a@modulbau.ru" TargetMode="External"/><Relationship Id="rId2" Type="http://schemas.openxmlformats.org/officeDocument/2006/relationships/hyperlink" Target="mailto:kamaev.a@modulbau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7559992"/>
                </a:lnTo>
                <a:lnTo>
                  <a:pt x="10692003" y="7559992"/>
                </a:lnTo>
                <a:lnTo>
                  <a:pt x="10692003" y="0"/>
                </a:lnTo>
                <a:close/>
              </a:path>
            </a:pathLst>
          </a:custGeom>
          <a:solidFill>
            <a:srgbClr val="3F5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455094" y="535331"/>
            <a:ext cx="2386330" cy="278765"/>
          </a:xfrm>
          <a:custGeom>
            <a:avLst/>
            <a:gdLst/>
            <a:ahLst/>
            <a:cxnLst/>
            <a:rect l="l" t="t" r="r" b="b"/>
            <a:pathLst>
              <a:path w="2386329" h="278765">
                <a:moveTo>
                  <a:pt x="2213952" y="1892"/>
                </a:moveTo>
                <a:lnTo>
                  <a:pt x="2183676" y="1892"/>
                </a:lnTo>
                <a:lnTo>
                  <a:pt x="2183676" y="176974"/>
                </a:lnTo>
                <a:lnTo>
                  <a:pt x="2189835" y="220980"/>
                </a:lnTo>
                <a:lnTo>
                  <a:pt x="2223716" y="263856"/>
                </a:lnTo>
                <a:lnTo>
                  <a:pt x="2284933" y="278701"/>
                </a:lnTo>
                <a:lnTo>
                  <a:pt x="2318147" y="275012"/>
                </a:lnTo>
                <a:lnTo>
                  <a:pt x="2345147" y="264093"/>
                </a:lnTo>
                <a:lnTo>
                  <a:pt x="2358157" y="252679"/>
                </a:lnTo>
                <a:lnTo>
                  <a:pt x="2284933" y="252679"/>
                </a:lnTo>
                <a:lnTo>
                  <a:pt x="2261692" y="249980"/>
                </a:lnTo>
                <a:lnTo>
                  <a:pt x="2229045" y="229324"/>
                </a:lnTo>
                <a:lnTo>
                  <a:pt x="2214307" y="184774"/>
                </a:lnTo>
                <a:lnTo>
                  <a:pt x="2214047" y="176974"/>
                </a:lnTo>
                <a:lnTo>
                  <a:pt x="2213952" y="1892"/>
                </a:lnTo>
                <a:close/>
              </a:path>
              <a:path w="2386329" h="278765">
                <a:moveTo>
                  <a:pt x="2386190" y="1892"/>
                </a:moveTo>
                <a:lnTo>
                  <a:pt x="2355443" y="1892"/>
                </a:lnTo>
                <a:lnTo>
                  <a:pt x="2355363" y="176974"/>
                </a:lnTo>
                <a:lnTo>
                  <a:pt x="2355228" y="184179"/>
                </a:lnTo>
                <a:lnTo>
                  <a:pt x="2340888" y="229324"/>
                </a:lnTo>
                <a:lnTo>
                  <a:pt x="2308377" y="249980"/>
                </a:lnTo>
                <a:lnTo>
                  <a:pt x="2284933" y="252679"/>
                </a:lnTo>
                <a:lnTo>
                  <a:pt x="2358157" y="252679"/>
                </a:lnTo>
                <a:lnTo>
                  <a:pt x="2382391" y="211512"/>
                </a:lnTo>
                <a:lnTo>
                  <a:pt x="2386190" y="176974"/>
                </a:lnTo>
                <a:lnTo>
                  <a:pt x="2386190" y="1892"/>
                </a:lnTo>
                <a:close/>
              </a:path>
              <a:path w="2386329" h="278765">
                <a:moveTo>
                  <a:pt x="1985886" y="1422"/>
                </a:moveTo>
                <a:lnTo>
                  <a:pt x="1964588" y="1422"/>
                </a:lnTo>
                <a:lnTo>
                  <a:pt x="1861451" y="274434"/>
                </a:lnTo>
                <a:lnTo>
                  <a:pt x="1893620" y="274434"/>
                </a:lnTo>
                <a:lnTo>
                  <a:pt x="1920595" y="201574"/>
                </a:lnTo>
                <a:lnTo>
                  <a:pt x="2062215" y="201574"/>
                </a:lnTo>
                <a:lnTo>
                  <a:pt x="2052291" y="175552"/>
                </a:lnTo>
                <a:lnTo>
                  <a:pt x="1930057" y="175552"/>
                </a:lnTo>
                <a:lnTo>
                  <a:pt x="1958441" y="97015"/>
                </a:lnTo>
                <a:lnTo>
                  <a:pt x="1964358" y="81177"/>
                </a:lnTo>
                <a:lnTo>
                  <a:pt x="1968857" y="68621"/>
                </a:lnTo>
                <a:lnTo>
                  <a:pt x="1972291" y="58546"/>
                </a:lnTo>
                <a:lnTo>
                  <a:pt x="1975015" y="50152"/>
                </a:lnTo>
                <a:lnTo>
                  <a:pt x="2004469" y="50152"/>
                </a:lnTo>
                <a:lnTo>
                  <a:pt x="1985886" y="1422"/>
                </a:lnTo>
                <a:close/>
              </a:path>
              <a:path w="2386329" h="278765">
                <a:moveTo>
                  <a:pt x="2062215" y="201574"/>
                </a:moveTo>
                <a:lnTo>
                  <a:pt x="2030361" y="201574"/>
                </a:lnTo>
                <a:lnTo>
                  <a:pt x="2056879" y="274434"/>
                </a:lnTo>
                <a:lnTo>
                  <a:pt x="2090000" y="274434"/>
                </a:lnTo>
                <a:lnTo>
                  <a:pt x="2062215" y="201574"/>
                </a:lnTo>
                <a:close/>
              </a:path>
              <a:path w="2386329" h="278765">
                <a:moveTo>
                  <a:pt x="2004469" y="50152"/>
                </a:moveTo>
                <a:lnTo>
                  <a:pt x="1975954" y="50152"/>
                </a:lnTo>
                <a:lnTo>
                  <a:pt x="1978668" y="58546"/>
                </a:lnTo>
                <a:lnTo>
                  <a:pt x="1992033" y="97015"/>
                </a:lnTo>
                <a:lnTo>
                  <a:pt x="2020430" y="175552"/>
                </a:lnTo>
                <a:lnTo>
                  <a:pt x="2052291" y="175552"/>
                </a:lnTo>
                <a:lnTo>
                  <a:pt x="2004469" y="50152"/>
                </a:lnTo>
                <a:close/>
              </a:path>
              <a:path w="2386329" h="278765">
                <a:moveTo>
                  <a:pt x="1679270" y="1892"/>
                </a:moveTo>
                <a:lnTo>
                  <a:pt x="1616341" y="1892"/>
                </a:lnTo>
                <a:lnTo>
                  <a:pt x="1616341" y="274434"/>
                </a:lnTo>
                <a:lnTo>
                  <a:pt x="1687309" y="274434"/>
                </a:lnTo>
                <a:lnTo>
                  <a:pt x="1727359" y="268839"/>
                </a:lnTo>
                <a:lnTo>
                  <a:pt x="1756406" y="253088"/>
                </a:lnTo>
                <a:lnTo>
                  <a:pt x="1759452" y="248894"/>
                </a:lnTo>
                <a:lnTo>
                  <a:pt x="1646643" y="248894"/>
                </a:lnTo>
                <a:lnTo>
                  <a:pt x="1646643" y="148107"/>
                </a:lnTo>
                <a:lnTo>
                  <a:pt x="1758535" y="148107"/>
                </a:lnTo>
                <a:lnTo>
                  <a:pt x="1748330" y="139368"/>
                </a:lnTo>
                <a:lnTo>
                  <a:pt x="1727072" y="131076"/>
                </a:lnTo>
                <a:lnTo>
                  <a:pt x="1727072" y="130124"/>
                </a:lnTo>
                <a:lnTo>
                  <a:pt x="1739254" y="122567"/>
                </a:lnTo>
                <a:lnTo>
                  <a:pt x="1646643" y="122567"/>
                </a:lnTo>
                <a:lnTo>
                  <a:pt x="1646643" y="27444"/>
                </a:lnTo>
                <a:lnTo>
                  <a:pt x="1746317" y="27444"/>
                </a:lnTo>
                <a:lnTo>
                  <a:pt x="1742986" y="22602"/>
                </a:lnTo>
                <a:lnTo>
                  <a:pt x="1716919" y="7499"/>
                </a:lnTo>
                <a:lnTo>
                  <a:pt x="1679270" y="1892"/>
                </a:lnTo>
                <a:close/>
              </a:path>
              <a:path w="2386329" h="278765">
                <a:moveTo>
                  <a:pt x="1758535" y="148107"/>
                </a:moveTo>
                <a:lnTo>
                  <a:pt x="1691093" y="148107"/>
                </a:lnTo>
                <a:lnTo>
                  <a:pt x="1714627" y="151618"/>
                </a:lnTo>
                <a:lnTo>
                  <a:pt x="1732695" y="161648"/>
                </a:lnTo>
                <a:lnTo>
                  <a:pt x="1744282" y="177446"/>
                </a:lnTo>
                <a:lnTo>
                  <a:pt x="1748370" y="198259"/>
                </a:lnTo>
                <a:lnTo>
                  <a:pt x="1744023" y="221542"/>
                </a:lnTo>
                <a:lnTo>
                  <a:pt x="1731689" y="237240"/>
                </a:lnTo>
                <a:lnTo>
                  <a:pt x="1712430" y="246106"/>
                </a:lnTo>
                <a:lnTo>
                  <a:pt x="1687309" y="248894"/>
                </a:lnTo>
                <a:lnTo>
                  <a:pt x="1759452" y="248894"/>
                </a:lnTo>
                <a:lnTo>
                  <a:pt x="1774095" y="228732"/>
                </a:lnTo>
                <a:lnTo>
                  <a:pt x="1780070" y="197319"/>
                </a:lnTo>
                <a:lnTo>
                  <a:pt x="1776114" y="173333"/>
                </a:lnTo>
                <a:lnTo>
                  <a:pt x="1765106" y="153735"/>
                </a:lnTo>
                <a:lnTo>
                  <a:pt x="1758535" y="148107"/>
                </a:lnTo>
                <a:close/>
              </a:path>
              <a:path w="2386329" h="278765">
                <a:moveTo>
                  <a:pt x="1746317" y="27444"/>
                </a:moveTo>
                <a:lnTo>
                  <a:pt x="1677847" y="27444"/>
                </a:lnTo>
                <a:lnTo>
                  <a:pt x="1702720" y="30973"/>
                </a:lnTo>
                <a:lnTo>
                  <a:pt x="1719613" y="40757"/>
                </a:lnTo>
                <a:lnTo>
                  <a:pt x="1729231" y="55594"/>
                </a:lnTo>
                <a:lnTo>
                  <a:pt x="1732279" y="74282"/>
                </a:lnTo>
                <a:lnTo>
                  <a:pt x="1728676" y="94610"/>
                </a:lnTo>
                <a:lnTo>
                  <a:pt x="1718016" y="109788"/>
                </a:lnTo>
                <a:lnTo>
                  <a:pt x="1700524" y="119284"/>
                </a:lnTo>
                <a:lnTo>
                  <a:pt x="1676425" y="122567"/>
                </a:lnTo>
                <a:lnTo>
                  <a:pt x="1739254" y="122567"/>
                </a:lnTo>
                <a:lnTo>
                  <a:pt x="1742074" y="120818"/>
                </a:lnTo>
                <a:lnTo>
                  <a:pt x="1753395" y="107478"/>
                </a:lnTo>
                <a:lnTo>
                  <a:pt x="1760546" y="90678"/>
                </a:lnTo>
                <a:lnTo>
                  <a:pt x="1763039" y="70993"/>
                </a:lnTo>
                <a:lnTo>
                  <a:pt x="1758137" y="44626"/>
                </a:lnTo>
                <a:lnTo>
                  <a:pt x="1746317" y="27444"/>
                </a:lnTo>
                <a:close/>
              </a:path>
              <a:path w="2386329" h="278765">
                <a:moveTo>
                  <a:pt x="1416672" y="1892"/>
                </a:moveTo>
                <a:lnTo>
                  <a:pt x="1386395" y="1892"/>
                </a:lnTo>
                <a:lnTo>
                  <a:pt x="1386395" y="274434"/>
                </a:lnTo>
                <a:lnTo>
                  <a:pt x="1518399" y="274434"/>
                </a:lnTo>
                <a:lnTo>
                  <a:pt x="1518399" y="248412"/>
                </a:lnTo>
                <a:lnTo>
                  <a:pt x="1416672" y="248412"/>
                </a:lnTo>
                <a:lnTo>
                  <a:pt x="1416672" y="1892"/>
                </a:lnTo>
                <a:close/>
              </a:path>
              <a:path w="2386329" h="278765">
                <a:moveTo>
                  <a:pt x="808647" y="1892"/>
                </a:moveTo>
                <a:lnTo>
                  <a:pt x="743343" y="1892"/>
                </a:lnTo>
                <a:lnTo>
                  <a:pt x="743343" y="274434"/>
                </a:lnTo>
                <a:lnTo>
                  <a:pt x="807224" y="274434"/>
                </a:lnTo>
                <a:lnTo>
                  <a:pt x="860172" y="267611"/>
                </a:lnTo>
                <a:lnTo>
                  <a:pt x="901041" y="248457"/>
                </a:lnTo>
                <a:lnTo>
                  <a:pt x="773633" y="248412"/>
                </a:lnTo>
                <a:lnTo>
                  <a:pt x="773633" y="27914"/>
                </a:lnTo>
                <a:lnTo>
                  <a:pt x="902459" y="27914"/>
                </a:lnTo>
                <a:lnTo>
                  <a:pt x="901562" y="27015"/>
                </a:lnTo>
                <a:lnTo>
                  <a:pt x="861090" y="8468"/>
                </a:lnTo>
                <a:lnTo>
                  <a:pt x="808647" y="1892"/>
                </a:lnTo>
                <a:close/>
              </a:path>
              <a:path w="2386329" h="278765">
                <a:moveTo>
                  <a:pt x="902459" y="27914"/>
                </a:moveTo>
                <a:lnTo>
                  <a:pt x="806272" y="27914"/>
                </a:lnTo>
                <a:lnTo>
                  <a:pt x="857503" y="35990"/>
                </a:lnTo>
                <a:lnTo>
                  <a:pt x="893168" y="58442"/>
                </a:lnTo>
                <a:lnTo>
                  <a:pt x="914017" y="92604"/>
                </a:lnTo>
                <a:lnTo>
                  <a:pt x="920800" y="135813"/>
                </a:lnTo>
                <a:lnTo>
                  <a:pt x="914959" y="179151"/>
                </a:lnTo>
                <a:lnTo>
                  <a:pt x="895719" y="214996"/>
                </a:lnTo>
                <a:lnTo>
                  <a:pt x="860509" y="239399"/>
                </a:lnTo>
                <a:lnTo>
                  <a:pt x="806754" y="248412"/>
                </a:lnTo>
                <a:lnTo>
                  <a:pt x="901085" y="248412"/>
                </a:lnTo>
                <a:lnTo>
                  <a:pt x="930010" y="218947"/>
                </a:lnTo>
                <a:lnTo>
                  <a:pt x="947259" y="181054"/>
                </a:lnTo>
                <a:lnTo>
                  <a:pt x="952969" y="136753"/>
                </a:lnTo>
                <a:lnTo>
                  <a:pt x="947318" y="92930"/>
                </a:lnTo>
                <a:lnTo>
                  <a:pt x="930244" y="55760"/>
                </a:lnTo>
                <a:lnTo>
                  <a:pt x="902459" y="27914"/>
                </a:lnTo>
                <a:close/>
              </a:path>
              <a:path w="2386329" h="278765">
                <a:moveTo>
                  <a:pt x="499681" y="0"/>
                </a:moveTo>
                <a:lnTo>
                  <a:pt x="456421" y="6612"/>
                </a:lnTo>
                <a:lnTo>
                  <a:pt x="419765" y="25421"/>
                </a:lnTo>
                <a:lnTo>
                  <a:pt x="391443" y="54883"/>
                </a:lnTo>
                <a:lnTo>
                  <a:pt x="373183" y="93452"/>
                </a:lnTo>
                <a:lnTo>
                  <a:pt x="366712" y="139585"/>
                </a:lnTo>
                <a:lnTo>
                  <a:pt x="373227" y="186577"/>
                </a:lnTo>
                <a:lnTo>
                  <a:pt x="391575" y="225143"/>
                </a:lnTo>
                <a:lnTo>
                  <a:pt x="419963" y="254125"/>
                </a:lnTo>
                <a:lnTo>
                  <a:pt x="456596" y="272364"/>
                </a:lnTo>
                <a:lnTo>
                  <a:pt x="499681" y="278701"/>
                </a:lnTo>
                <a:lnTo>
                  <a:pt x="542033" y="272410"/>
                </a:lnTo>
                <a:lnTo>
                  <a:pt x="578572" y="254264"/>
                </a:lnTo>
                <a:lnTo>
                  <a:pt x="580608" y="252209"/>
                </a:lnTo>
                <a:lnTo>
                  <a:pt x="499681" y="252209"/>
                </a:lnTo>
                <a:lnTo>
                  <a:pt x="458244" y="244129"/>
                </a:lnTo>
                <a:lnTo>
                  <a:pt x="426618" y="221276"/>
                </a:lnTo>
                <a:lnTo>
                  <a:pt x="406441" y="185734"/>
                </a:lnTo>
                <a:lnTo>
                  <a:pt x="399351" y="139585"/>
                </a:lnTo>
                <a:lnTo>
                  <a:pt x="406403" y="93823"/>
                </a:lnTo>
                <a:lnTo>
                  <a:pt x="406511" y="93452"/>
                </a:lnTo>
                <a:lnTo>
                  <a:pt x="426618" y="57850"/>
                </a:lnTo>
                <a:lnTo>
                  <a:pt x="458244" y="34717"/>
                </a:lnTo>
                <a:lnTo>
                  <a:pt x="499681" y="26492"/>
                </a:lnTo>
                <a:lnTo>
                  <a:pt x="580551" y="26492"/>
                </a:lnTo>
                <a:lnTo>
                  <a:pt x="579795" y="25699"/>
                </a:lnTo>
                <a:lnTo>
                  <a:pt x="543120" y="6705"/>
                </a:lnTo>
                <a:lnTo>
                  <a:pt x="499681" y="0"/>
                </a:lnTo>
                <a:close/>
              </a:path>
              <a:path w="2386329" h="278765">
                <a:moveTo>
                  <a:pt x="580551" y="26492"/>
                </a:moveTo>
                <a:lnTo>
                  <a:pt x="499681" y="26492"/>
                </a:lnTo>
                <a:lnTo>
                  <a:pt x="542502" y="35183"/>
                </a:lnTo>
                <a:lnTo>
                  <a:pt x="573965" y="59093"/>
                </a:lnTo>
                <a:lnTo>
                  <a:pt x="593362" y="94975"/>
                </a:lnTo>
                <a:lnTo>
                  <a:pt x="599986" y="139585"/>
                </a:lnTo>
                <a:lnTo>
                  <a:pt x="592828" y="185734"/>
                </a:lnTo>
                <a:lnTo>
                  <a:pt x="572541" y="221276"/>
                </a:lnTo>
                <a:lnTo>
                  <a:pt x="540900" y="244129"/>
                </a:lnTo>
                <a:lnTo>
                  <a:pt x="499681" y="252209"/>
                </a:lnTo>
                <a:lnTo>
                  <a:pt x="580608" y="252209"/>
                </a:lnTo>
                <a:lnTo>
                  <a:pt x="607230" y="225351"/>
                </a:lnTo>
                <a:lnTo>
                  <a:pt x="625941" y="186762"/>
                </a:lnTo>
                <a:lnTo>
                  <a:pt x="632637" y="139585"/>
                </a:lnTo>
                <a:lnTo>
                  <a:pt x="626213" y="93823"/>
                </a:lnTo>
                <a:lnTo>
                  <a:pt x="608046" y="55300"/>
                </a:lnTo>
                <a:lnTo>
                  <a:pt x="580551" y="26492"/>
                </a:lnTo>
                <a:close/>
              </a:path>
              <a:path w="2386329" h="278765">
                <a:moveTo>
                  <a:pt x="28397" y="1892"/>
                </a:moveTo>
                <a:lnTo>
                  <a:pt x="0" y="1892"/>
                </a:lnTo>
                <a:lnTo>
                  <a:pt x="0" y="274434"/>
                </a:lnTo>
                <a:lnTo>
                  <a:pt x="30746" y="274434"/>
                </a:lnTo>
                <a:lnTo>
                  <a:pt x="30629" y="76657"/>
                </a:lnTo>
                <a:lnTo>
                  <a:pt x="30348" y="64719"/>
                </a:lnTo>
                <a:lnTo>
                  <a:pt x="29806" y="53936"/>
                </a:lnTo>
                <a:lnTo>
                  <a:pt x="63022" y="53936"/>
                </a:lnTo>
                <a:lnTo>
                  <a:pt x="28397" y="1892"/>
                </a:lnTo>
                <a:close/>
              </a:path>
              <a:path w="2386329" h="278765">
                <a:moveTo>
                  <a:pt x="255981" y="53479"/>
                </a:moveTo>
                <a:lnTo>
                  <a:pt x="226174" y="53479"/>
                </a:lnTo>
                <a:lnTo>
                  <a:pt x="225909" y="64719"/>
                </a:lnTo>
                <a:lnTo>
                  <a:pt x="225839" y="70913"/>
                </a:lnTo>
                <a:lnTo>
                  <a:pt x="225717" y="274434"/>
                </a:lnTo>
                <a:lnTo>
                  <a:pt x="255981" y="274434"/>
                </a:lnTo>
                <a:lnTo>
                  <a:pt x="255981" y="53479"/>
                </a:lnTo>
                <a:close/>
              </a:path>
              <a:path w="2386329" h="278765">
                <a:moveTo>
                  <a:pt x="63022" y="53936"/>
                </a:moveTo>
                <a:lnTo>
                  <a:pt x="30746" y="53936"/>
                </a:lnTo>
                <a:lnTo>
                  <a:pt x="34897" y="62040"/>
                </a:lnTo>
                <a:lnTo>
                  <a:pt x="39627" y="69969"/>
                </a:lnTo>
                <a:lnTo>
                  <a:pt x="44598" y="77566"/>
                </a:lnTo>
                <a:lnTo>
                  <a:pt x="49212" y="84239"/>
                </a:lnTo>
                <a:lnTo>
                  <a:pt x="122542" y="194017"/>
                </a:lnTo>
                <a:lnTo>
                  <a:pt x="138645" y="194017"/>
                </a:lnTo>
                <a:lnTo>
                  <a:pt x="162620" y="155676"/>
                </a:lnTo>
                <a:lnTo>
                  <a:pt x="130136" y="155676"/>
                </a:lnTo>
                <a:lnTo>
                  <a:pt x="125015" y="147412"/>
                </a:lnTo>
                <a:lnTo>
                  <a:pt x="119313" y="138528"/>
                </a:lnTo>
                <a:lnTo>
                  <a:pt x="112634" y="128401"/>
                </a:lnTo>
                <a:lnTo>
                  <a:pt x="104584" y="116408"/>
                </a:lnTo>
                <a:lnTo>
                  <a:pt x="63022" y="53936"/>
                </a:lnTo>
                <a:close/>
              </a:path>
              <a:path w="2386329" h="278765">
                <a:moveTo>
                  <a:pt x="255981" y="1892"/>
                </a:moveTo>
                <a:lnTo>
                  <a:pt x="227596" y="1892"/>
                </a:lnTo>
                <a:lnTo>
                  <a:pt x="156159" y="114985"/>
                </a:lnTo>
                <a:lnTo>
                  <a:pt x="148492" y="127201"/>
                </a:lnTo>
                <a:lnTo>
                  <a:pt x="135851" y="147189"/>
                </a:lnTo>
                <a:lnTo>
                  <a:pt x="130606" y="155676"/>
                </a:lnTo>
                <a:lnTo>
                  <a:pt x="162620" y="155676"/>
                </a:lnTo>
                <a:lnTo>
                  <a:pt x="205828" y="86575"/>
                </a:lnTo>
                <a:lnTo>
                  <a:pt x="210470" y="79343"/>
                </a:lnTo>
                <a:lnTo>
                  <a:pt x="215596" y="70913"/>
                </a:lnTo>
                <a:lnTo>
                  <a:pt x="220874" y="61930"/>
                </a:lnTo>
                <a:lnTo>
                  <a:pt x="225717" y="53479"/>
                </a:lnTo>
                <a:lnTo>
                  <a:pt x="255981" y="53479"/>
                </a:lnTo>
                <a:lnTo>
                  <a:pt x="255981" y="1892"/>
                </a:lnTo>
                <a:close/>
              </a:path>
              <a:path w="2386329" h="278765">
                <a:moveTo>
                  <a:pt x="1092072" y="1892"/>
                </a:moveTo>
                <a:lnTo>
                  <a:pt x="1061796" y="1892"/>
                </a:lnTo>
                <a:lnTo>
                  <a:pt x="1061796" y="176974"/>
                </a:lnTo>
                <a:lnTo>
                  <a:pt x="1067955" y="220980"/>
                </a:lnTo>
                <a:lnTo>
                  <a:pt x="1101836" y="263856"/>
                </a:lnTo>
                <a:lnTo>
                  <a:pt x="1163053" y="278701"/>
                </a:lnTo>
                <a:lnTo>
                  <a:pt x="1196260" y="275012"/>
                </a:lnTo>
                <a:lnTo>
                  <a:pt x="1223259" y="264093"/>
                </a:lnTo>
                <a:lnTo>
                  <a:pt x="1236274" y="252679"/>
                </a:lnTo>
                <a:lnTo>
                  <a:pt x="1163053" y="252679"/>
                </a:lnTo>
                <a:lnTo>
                  <a:pt x="1139805" y="249980"/>
                </a:lnTo>
                <a:lnTo>
                  <a:pt x="1107153" y="229324"/>
                </a:lnTo>
                <a:lnTo>
                  <a:pt x="1092429" y="184774"/>
                </a:lnTo>
                <a:lnTo>
                  <a:pt x="1092168" y="176974"/>
                </a:lnTo>
                <a:lnTo>
                  <a:pt x="1092072" y="1892"/>
                </a:lnTo>
                <a:close/>
              </a:path>
              <a:path w="2386329" h="278765">
                <a:moveTo>
                  <a:pt x="1264323" y="1892"/>
                </a:moveTo>
                <a:lnTo>
                  <a:pt x="1233550" y="1892"/>
                </a:lnTo>
                <a:lnTo>
                  <a:pt x="1233471" y="176974"/>
                </a:lnTo>
                <a:lnTo>
                  <a:pt x="1233335" y="184179"/>
                </a:lnTo>
                <a:lnTo>
                  <a:pt x="1218940" y="229324"/>
                </a:lnTo>
                <a:lnTo>
                  <a:pt x="1186294" y="249980"/>
                </a:lnTo>
                <a:lnTo>
                  <a:pt x="1163053" y="252679"/>
                </a:lnTo>
                <a:lnTo>
                  <a:pt x="1236274" y="252679"/>
                </a:lnTo>
                <a:lnTo>
                  <a:pt x="1260529" y="211512"/>
                </a:lnTo>
                <a:lnTo>
                  <a:pt x="1264323" y="176974"/>
                </a:lnTo>
                <a:lnTo>
                  <a:pt x="1264323" y="18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23482" y="447827"/>
            <a:ext cx="495300" cy="450850"/>
          </a:xfrm>
          <a:custGeom>
            <a:avLst/>
            <a:gdLst/>
            <a:ahLst/>
            <a:cxnLst/>
            <a:rect l="l" t="t" r="r" b="b"/>
            <a:pathLst>
              <a:path w="495300" h="450850">
                <a:moveTo>
                  <a:pt x="473379" y="0"/>
                </a:moveTo>
                <a:lnTo>
                  <a:pt x="21831" y="0"/>
                </a:lnTo>
                <a:lnTo>
                  <a:pt x="13340" y="1714"/>
                </a:lnTo>
                <a:lnTo>
                  <a:pt x="6400" y="6389"/>
                </a:lnTo>
                <a:lnTo>
                  <a:pt x="1718" y="13324"/>
                </a:lnTo>
                <a:lnTo>
                  <a:pt x="0" y="21818"/>
                </a:lnTo>
                <a:lnTo>
                  <a:pt x="0" y="428637"/>
                </a:lnTo>
                <a:lnTo>
                  <a:pt x="1718" y="437129"/>
                </a:lnTo>
                <a:lnTo>
                  <a:pt x="6400" y="444060"/>
                </a:lnTo>
                <a:lnTo>
                  <a:pt x="13340" y="448731"/>
                </a:lnTo>
                <a:lnTo>
                  <a:pt x="21831" y="450443"/>
                </a:lnTo>
                <a:lnTo>
                  <a:pt x="251282" y="450443"/>
                </a:lnTo>
                <a:lnTo>
                  <a:pt x="251282" y="396976"/>
                </a:lnTo>
                <a:lnTo>
                  <a:pt x="53467" y="396976"/>
                </a:lnTo>
                <a:lnTo>
                  <a:pt x="53467" y="235178"/>
                </a:lnTo>
                <a:lnTo>
                  <a:pt x="115030" y="235178"/>
                </a:lnTo>
                <a:lnTo>
                  <a:pt x="53467" y="141871"/>
                </a:lnTo>
                <a:lnTo>
                  <a:pt x="53467" y="53479"/>
                </a:lnTo>
                <a:lnTo>
                  <a:pt x="495185" y="53479"/>
                </a:lnTo>
                <a:lnTo>
                  <a:pt x="495185" y="21818"/>
                </a:lnTo>
                <a:lnTo>
                  <a:pt x="493473" y="13324"/>
                </a:lnTo>
                <a:lnTo>
                  <a:pt x="488802" y="6389"/>
                </a:lnTo>
                <a:lnTo>
                  <a:pt x="481871" y="1714"/>
                </a:lnTo>
                <a:lnTo>
                  <a:pt x="473379" y="0"/>
                </a:lnTo>
                <a:close/>
              </a:path>
              <a:path w="495300" h="450850">
                <a:moveTo>
                  <a:pt x="495185" y="53479"/>
                </a:moveTo>
                <a:lnTo>
                  <a:pt x="441718" y="53479"/>
                </a:lnTo>
                <a:lnTo>
                  <a:pt x="441718" y="396976"/>
                </a:lnTo>
                <a:lnTo>
                  <a:pt x="305295" y="396976"/>
                </a:lnTo>
                <a:lnTo>
                  <a:pt x="305295" y="450443"/>
                </a:lnTo>
                <a:lnTo>
                  <a:pt x="473379" y="450443"/>
                </a:lnTo>
                <a:lnTo>
                  <a:pt x="481871" y="448731"/>
                </a:lnTo>
                <a:lnTo>
                  <a:pt x="488802" y="444060"/>
                </a:lnTo>
                <a:lnTo>
                  <a:pt x="493473" y="437129"/>
                </a:lnTo>
                <a:lnTo>
                  <a:pt x="495185" y="428637"/>
                </a:lnTo>
                <a:lnTo>
                  <a:pt x="495185" y="53479"/>
                </a:lnTo>
                <a:close/>
              </a:path>
              <a:path w="495300" h="450850">
                <a:moveTo>
                  <a:pt x="305295" y="235470"/>
                </a:moveTo>
                <a:lnTo>
                  <a:pt x="251561" y="235470"/>
                </a:lnTo>
                <a:lnTo>
                  <a:pt x="251282" y="396976"/>
                </a:lnTo>
                <a:lnTo>
                  <a:pt x="305295" y="396976"/>
                </a:lnTo>
                <a:lnTo>
                  <a:pt x="305295" y="235470"/>
                </a:lnTo>
                <a:close/>
              </a:path>
              <a:path w="495300" h="450850">
                <a:moveTo>
                  <a:pt x="115030" y="235178"/>
                </a:moveTo>
                <a:lnTo>
                  <a:pt x="53467" y="235178"/>
                </a:lnTo>
                <a:lnTo>
                  <a:pt x="143789" y="364223"/>
                </a:lnTo>
                <a:lnTo>
                  <a:pt x="169710" y="364223"/>
                </a:lnTo>
                <a:lnTo>
                  <a:pt x="211152" y="299034"/>
                </a:lnTo>
                <a:lnTo>
                  <a:pt x="157162" y="299034"/>
                </a:lnTo>
                <a:lnTo>
                  <a:pt x="115030" y="235178"/>
                </a:lnTo>
                <a:close/>
              </a:path>
              <a:path w="495300" h="450850">
                <a:moveTo>
                  <a:pt x="305295" y="141592"/>
                </a:moveTo>
                <a:lnTo>
                  <a:pt x="256209" y="141592"/>
                </a:lnTo>
                <a:lnTo>
                  <a:pt x="157162" y="299034"/>
                </a:lnTo>
                <a:lnTo>
                  <a:pt x="211152" y="299034"/>
                </a:lnTo>
                <a:lnTo>
                  <a:pt x="251561" y="235470"/>
                </a:lnTo>
                <a:lnTo>
                  <a:pt x="305295" y="235470"/>
                </a:lnTo>
                <a:lnTo>
                  <a:pt x="305295" y="141592"/>
                </a:lnTo>
                <a:close/>
              </a:path>
            </a:pathLst>
          </a:custGeom>
          <a:solidFill>
            <a:srgbClr val="3C98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56171" y="2502343"/>
            <a:ext cx="6379845" cy="1053494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75"/>
              </a:spcBef>
            </a:pPr>
            <a:r>
              <a:rPr lang="ru-RU" b="0" spc="120" dirty="0">
                <a:solidFill>
                  <a:srgbClr val="FFFFFF"/>
                </a:solidFill>
                <a:latin typeface="Arial"/>
                <a:cs typeface="Arial"/>
              </a:rPr>
              <a:t>Себестоимость девелоперских проектов 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01762" y="5702561"/>
            <a:ext cx="3024505" cy="1282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7500"/>
              </a:lnSpc>
              <a:spcBef>
                <a:spcPts val="100"/>
              </a:spcBef>
            </a:pPr>
            <a:r>
              <a:rPr sz="2000" spc="120" dirty="0">
                <a:solidFill>
                  <a:srgbClr val="FFFFFF"/>
                </a:solidFill>
                <a:latin typeface="Arial"/>
                <a:cs typeface="Arial"/>
              </a:rPr>
              <a:t>Александр</a:t>
            </a:r>
            <a:r>
              <a:rPr sz="20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80" dirty="0">
                <a:solidFill>
                  <a:srgbClr val="FFFFFF"/>
                </a:solidFill>
                <a:latin typeface="Arial"/>
                <a:cs typeface="Arial"/>
              </a:rPr>
              <a:t>Камаев </a:t>
            </a:r>
            <a:r>
              <a:rPr sz="2000" spc="70" dirty="0">
                <a:solidFill>
                  <a:srgbClr val="FFFFFF"/>
                </a:solidFill>
                <a:latin typeface="Arial"/>
                <a:cs typeface="Arial"/>
              </a:rPr>
              <a:t>CFO</a:t>
            </a:r>
            <a:r>
              <a:rPr sz="20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110" dirty="0">
                <a:solidFill>
                  <a:srgbClr val="FFFFFF"/>
                </a:solidFill>
                <a:latin typeface="Arial"/>
                <a:cs typeface="Arial"/>
              </a:rPr>
              <a:t>Modulbau </a:t>
            </a:r>
            <a:r>
              <a:rPr sz="2000" spc="65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kamaev</a:t>
            </a:r>
            <a:r>
              <a:rPr sz="2000" spc="65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.a@modulbau.ru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209264" y="1983747"/>
            <a:ext cx="3115675" cy="667490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69850" algn="ctr">
              <a:lnSpc>
                <a:spcPct val="100000"/>
              </a:lnSpc>
              <a:spcBef>
                <a:spcPts val="120"/>
              </a:spcBef>
            </a:pPr>
            <a:r>
              <a:rPr lang="ru-RU" spc="85" dirty="0">
                <a:latin typeface="Arial"/>
                <a:cs typeface="Arial"/>
              </a:rPr>
              <a:t>экономится 3-5% от общей с/с проекта</a:t>
            </a:r>
            <a:endParaRPr lang="ru-RU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lang="ru-RU" spc="165" dirty="0"/>
              <a:t>Преимущества технологии</a:t>
            </a:r>
            <a:endParaRPr spc="140" dirty="0"/>
          </a:p>
        </p:txBody>
      </p:sp>
      <p:sp>
        <p:nvSpPr>
          <p:cNvPr id="5" name="object 5"/>
          <p:cNvSpPr/>
          <p:nvPr/>
        </p:nvSpPr>
        <p:spPr>
          <a:xfrm>
            <a:off x="6968827" y="564845"/>
            <a:ext cx="3723772" cy="182880"/>
          </a:xfrm>
          <a:custGeom>
            <a:avLst/>
            <a:gdLst/>
            <a:ahLst/>
            <a:cxnLst/>
            <a:rect l="l" t="t" r="r" b="b"/>
            <a:pathLst>
              <a:path w="4363084" h="182879">
                <a:moveTo>
                  <a:pt x="4362488" y="0"/>
                </a:moveTo>
                <a:lnTo>
                  <a:pt x="0" y="0"/>
                </a:lnTo>
                <a:lnTo>
                  <a:pt x="0" y="182600"/>
                </a:lnTo>
                <a:lnTo>
                  <a:pt x="4362488" y="182600"/>
                </a:lnTo>
                <a:lnTo>
                  <a:pt x="4362488" y="0"/>
                </a:lnTo>
                <a:close/>
              </a:path>
            </a:pathLst>
          </a:custGeom>
          <a:solidFill>
            <a:srgbClr val="3C98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564845"/>
            <a:ext cx="928369" cy="182880"/>
          </a:xfrm>
          <a:custGeom>
            <a:avLst/>
            <a:gdLst/>
            <a:ahLst/>
            <a:cxnLst/>
            <a:rect l="l" t="t" r="r" b="b"/>
            <a:pathLst>
              <a:path w="928369" h="182879">
                <a:moveTo>
                  <a:pt x="928331" y="0"/>
                </a:moveTo>
                <a:lnTo>
                  <a:pt x="0" y="0"/>
                </a:lnTo>
                <a:lnTo>
                  <a:pt x="0" y="182600"/>
                </a:lnTo>
                <a:lnTo>
                  <a:pt x="928331" y="182600"/>
                </a:lnTo>
                <a:lnTo>
                  <a:pt x="928331" y="0"/>
                </a:lnTo>
                <a:close/>
              </a:path>
            </a:pathLst>
          </a:custGeom>
          <a:solidFill>
            <a:srgbClr val="3C98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F20976C6-7CDC-2415-CAA5-4FE42CC1ABE0}"/>
              </a:ext>
            </a:extLst>
          </p:cNvPr>
          <p:cNvSpPr txBox="1"/>
          <p:nvPr/>
        </p:nvSpPr>
        <p:spPr>
          <a:xfrm>
            <a:off x="5703998" y="1983747"/>
            <a:ext cx="3429001" cy="667490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69850" algn="ctr">
              <a:lnSpc>
                <a:spcPct val="100000"/>
              </a:lnSpc>
              <a:spcBef>
                <a:spcPts val="120"/>
              </a:spcBef>
            </a:pPr>
            <a:r>
              <a:rPr lang="ru-RU" spc="85" dirty="0">
                <a:latin typeface="Arial"/>
                <a:cs typeface="Arial"/>
              </a:rPr>
              <a:t>сроки снижают накладные расходы по площадке</a:t>
            </a:r>
            <a:endParaRPr lang="ru-RU" dirty="0">
              <a:latin typeface="Arial"/>
              <a:cs typeface="Arial"/>
            </a:endParaRPr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12FED812-103E-DA28-3007-F68B4A00EA68}"/>
              </a:ext>
            </a:extLst>
          </p:cNvPr>
          <p:cNvSpPr txBox="1"/>
          <p:nvPr/>
        </p:nvSpPr>
        <p:spPr>
          <a:xfrm>
            <a:off x="1003300" y="3940959"/>
            <a:ext cx="3527602" cy="667490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69850" algn="ctr">
              <a:lnSpc>
                <a:spcPct val="100000"/>
              </a:lnSpc>
              <a:spcBef>
                <a:spcPts val="120"/>
              </a:spcBef>
            </a:pPr>
            <a:r>
              <a:rPr lang="ru-RU" spc="85" dirty="0">
                <a:latin typeface="Arial"/>
                <a:cs typeface="Arial"/>
              </a:rPr>
              <a:t>уменьшаются % по проектному финансированию</a:t>
            </a:r>
            <a:endParaRPr lang="ru-RU" dirty="0">
              <a:latin typeface="Arial"/>
              <a:cs typeface="Arial"/>
            </a:endParaRP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644E7DA0-3BC6-5A57-EB6F-8BD461CDDC35}"/>
              </a:ext>
            </a:extLst>
          </p:cNvPr>
          <p:cNvSpPr txBox="1"/>
          <p:nvPr/>
        </p:nvSpPr>
        <p:spPr>
          <a:xfrm>
            <a:off x="5451696" y="3940959"/>
            <a:ext cx="3933604" cy="667490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69850" algn="ctr">
              <a:lnSpc>
                <a:spcPct val="100000"/>
              </a:lnSpc>
              <a:spcBef>
                <a:spcPts val="120"/>
              </a:spcBef>
            </a:pPr>
            <a:r>
              <a:rPr lang="ru-RU" spc="85" dirty="0">
                <a:latin typeface="Arial"/>
                <a:cs typeface="Arial"/>
              </a:rPr>
              <a:t>увеличивается оборачиваемость капитала</a:t>
            </a:r>
            <a:endParaRPr lang="ru-RU" dirty="0">
              <a:latin typeface="Arial"/>
              <a:cs typeface="Arial"/>
            </a:endParaRPr>
          </a:p>
        </p:txBody>
      </p:sp>
      <p:grpSp>
        <p:nvGrpSpPr>
          <p:cNvPr id="27" name="object 5">
            <a:extLst>
              <a:ext uri="{FF2B5EF4-FFF2-40B4-BE49-F238E27FC236}">
                <a16:creationId xmlns:a16="http://schemas.microsoft.com/office/drawing/2014/main" id="{F57F1B81-E73D-541A-2305-25524302E179}"/>
              </a:ext>
            </a:extLst>
          </p:cNvPr>
          <p:cNvGrpSpPr/>
          <p:nvPr/>
        </p:nvGrpSpPr>
        <p:grpSpPr>
          <a:xfrm>
            <a:off x="2407101" y="1333101"/>
            <a:ext cx="720000" cy="720000"/>
            <a:chOff x="1518269" y="1696493"/>
            <a:chExt cx="554355" cy="554355"/>
          </a:xfrm>
        </p:grpSpPr>
        <p:sp>
          <p:nvSpPr>
            <p:cNvPr id="28" name="object 6">
              <a:extLst>
                <a:ext uri="{FF2B5EF4-FFF2-40B4-BE49-F238E27FC236}">
                  <a16:creationId xmlns:a16="http://schemas.microsoft.com/office/drawing/2014/main" id="{778CE024-0358-1F0F-6AD8-0B0A7FA4BE5D}"/>
                </a:ext>
              </a:extLst>
            </p:cNvPr>
            <p:cNvSpPr/>
            <p:nvPr/>
          </p:nvSpPr>
          <p:spPr>
            <a:xfrm>
              <a:off x="1518269" y="1696493"/>
              <a:ext cx="554355" cy="554355"/>
            </a:xfrm>
            <a:custGeom>
              <a:avLst/>
              <a:gdLst/>
              <a:ahLst/>
              <a:cxnLst/>
              <a:rect l="l" t="t" r="r" b="b"/>
              <a:pathLst>
                <a:path w="554355" h="554355">
                  <a:moveTo>
                    <a:pt x="276936" y="0"/>
                  </a:moveTo>
                  <a:lnTo>
                    <a:pt x="227220" y="4469"/>
                  </a:lnTo>
                  <a:lnTo>
                    <a:pt x="180402" y="17353"/>
                  </a:lnTo>
                  <a:lnTo>
                    <a:pt x="137269" y="37864"/>
                  </a:lnTo>
                  <a:lnTo>
                    <a:pt x="98609" y="65212"/>
                  </a:lnTo>
                  <a:lnTo>
                    <a:pt x="65211" y="98611"/>
                  </a:lnTo>
                  <a:lnTo>
                    <a:pt x="37863" y="137272"/>
                  </a:lnTo>
                  <a:lnTo>
                    <a:pt x="17353" y="180408"/>
                  </a:lnTo>
                  <a:lnTo>
                    <a:pt x="4469" y="227229"/>
                  </a:lnTo>
                  <a:lnTo>
                    <a:pt x="0" y="276948"/>
                  </a:lnTo>
                  <a:lnTo>
                    <a:pt x="4469" y="326664"/>
                  </a:lnTo>
                  <a:lnTo>
                    <a:pt x="17353" y="373482"/>
                  </a:lnTo>
                  <a:lnTo>
                    <a:pt x="37863" y="416615"/>
                  </a:lnTo>
                  <a:lnTo>
                    <a:pt x="65211" y="455275"/>
                  </a:lnTo>
                  <a:lnTo>
                    <a:pt x="98609" y="488673"/>
                  </a:lnTo>
                  <a:lnTo>
                    <a:pt x="137269" y="516021"/>
                  </a:lnTo>
                  <a:lnTo>
                    <a:pt x="180402" y="536531"/>
                  </a:lnTo>
                  <a:lnTo>
                    <a:pt x="227220" y="549415"/>
                  </a:lnTo>
                  <a:lnTo>
                    <a:pt x="276936" y="553885"/>
                  </a:lnTo>
                  <a:lnTo>
                    <a:pt x="326651" y="549415"/>
                  </a:lnTo>
                  <a:lnTo>
                    <a:pt x="373470" y="536531"/>
                  </a:lnTo>
                  <a:lnTo>
                    <a:pt x="416603" y="516021"/>
                  </a:lnTo>
                  <a:lnTo>
                    <a:pt x="455262" y="488673"/>
                  </a:lnTo>
                  <a:lnTo>
                    <a:pt x="488660" y="455275"/>
                  </a:lnTo>
                  <a:lnTo>
                    <a:pt x="516008" y="416615"/>
                  </a:lnTo>
                  <a:lnTo>
                    <a:pt x="536518" y="373482"/>
                  </a:lnTo>
                  <a:lnTo>
                    <a:pt x="549402" y="326664"/>
                  </a:lnTo>
                  <a:lnTo>
                    <a:pt x="553872" y="276948"/>
                  </a:lnTo>
                  <a:lnTo>
                    <a:pt x="553719" y="267655"/>
                  </a:lnTo>
                  <a:lnTo>
                    <a:pt x="548813" y="223975"/>
                  </a:lnTo>
                  <a:lnTo>
                    <a:pt x="535419" y="177355"/>
                  </a:lnTo>
                  <a:lnTo>
                    <a:pt x="514845" y="135051"/>
                  </a:lnTo>
                  <a:lnTo>
                    <a:pt x="501104" y="159120"/>
                  </a:lnTo>
                  <a:lnTo>
                    <a:pt x="505499" y="167873"/>
                  </a:lnTo>
                  <a:lnTo>
                    <a:pt x="522257" y="214014"/>
                  </a:lnTo>
                  <a:lnTo>
                    <a:pt x="529569" y="259949"/>
                  </a:lnTo>
                  <a:lnTo>
                    <a:pt x="530136" y="276948"/>
                  </a:lnTo>
                  <a:lnTo>
                    <a:pt x="526049" y="322401"/>
                  </a:lnTo>
                  <a:lnTo>
                    <a:pt x="514269" y="365205"/>
                  </a:lnTo>
                  <a:lnTo>
                    <a:pt x="495516" y="404639"/>
                  </a:lnTo>
                  <a:lnTo>
                    <a:pt x="470511" y="439983"/>
                  </a:lnTo>
                  <a:lnTo>
                    <a:pt x="439976" y="470517"/>
                  </a:lnTo>
                  <a:lnTo>
                    <a:pt x="404629" y="495519"/>
                  </a:lnTo>
                  <a:lnTo>
                    <a:pt x="365194" y="514270"/>
                  </a:lnTo>
                  <a:lnTo>
                    <a:pt x="322389" y="526049"/>
                  </a:lnTo>
                  <a:lnTo>
                    <a:pt x="276936" y="530136"/>
                  </a:lnTo>
                  <a:lnTo>
                    <a:pt x="231483" y="526049"/>
                  </a:lnTo>
                  <a:lnTo>
                    <a:pt x="188678" y="514270"/>
                  </a:lnTo>
                  <a:lnTo>
                    <a:pt x="149242" y="495519"/>
                  </a:lnTo>
                  <a:lnTo>
                    <a:pt x="113896" y="470517"/>
                  </a:lnTo>
                  <a:lnTo>
                    <a:pt x="83360" y="439983"/>
                  </a:lnTo>
                  <a:lnTo>
                    <a:pt x="58356" y="404639"/>
                  </a:lnTo>
                  <a:lnTo>
                    <a:pt x="39603" y="365205"/>
                  </a:lnTo>
                  <a:lnTo>
                    <a:pt x="27823" y="322401"/>
                  </a:lnTo>
                  <a:lnTo>
                    <a:pt x="23736" y="276948"/>
                  </a:lnTo>
                  <a:lnTo>
                    <a:pt x="27823" y="231492"/>
                  </a:lnTo>
                  <a:lnTo>
                    <a:pt x="39603" y="188685"/>
                  </a:lnTo>
                  <a:lnTo>
                    <a:pt x="58356" y="149249"/>
                  </a:lnTo>
                  <a:lnTo>
                    <a:pt x="83360" y="113903"/>
                  </a:lnTo>
                  <a:lnTo>
                    <a:pt x="113896" y="83369"/>
                  </a:lnTo>
                  <a:lnTo>
                    <a:pt x="149242" y="58365"/>
                  </a:lnTo>
                  <a:lnTo>
                    <a:pt x="188678" y="39614"/>
                  </a:lnTo>
                  <a:lnTo>
                    <a:pt x="231483" y="27835"/>
                  </a:lnTo>
                  <a:lnTo>
                    <a:pt x="276936" y="23748"/>
                  </a:lnTo>
                  <a:lnTo>
                    <a:pt x="310050" y="25915"/>
                  </a:lnTo>
                  <a:lnTo>
                    <a:pt x="342442" y="32337"/>
                  </a:lnTo>
                  <a:lnTo>
                    <a:pt x="373673" y="42897"/>
                  </a:lnTo>
                  <a:lnTo>
                    <a:pt x="403301" y="57480"/>
                  </a:lnTo>
                  <a:lnTo>
                    <a:pt x="405079" y="58508"/>
                  </a:lnTo>
                  <a:lnTo>
                    <a:pt x="407111" y="59054"/>
                  </a:lnTo>
                  <a:lnTo>
                    <a:pt x="413435" y="59054"/>
                  </a:lnTo>
                  <a:lnTo>
                    <a:pt x="417398" y="56781"/>
                  </a:lnTo>
                  <a:lnTo>
                    <a:pt x="422783" y="47459"/>
                  </a:lnTo>
                  <a:lnTo>
                    <a:pt x="420839" y="40195"/>
                  </a:lnTo>
                  <a:lnTo>
                    <a:pt x="415163" y="36918"/>
                  </a:lnTo>
                  <a:lnTo>
                    <a:pt x="382749" y="20959"/>
                  </a:lnTo>
                  <a:lnTo>
                    <a:pt x="348583" y="9401"/>
                  </a:lnTo>
                  <a:lnTo>
                    <a:pt x="313150" y="2371"/>
                  </a:lnTo>
                  <a:lnTo>
                    <a:pt x="276936" y="0"/>
                  </a:lnTo>
                  <a:close/>
                </a:path>
              </a:pathLst>
            </a:custGeom>
            <a:solidFill>
              <a:srgbClr val="3C98D4"/>
            </a:solidFill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pic>
          <p:nvPicPr>
            <p:cNvPr id="29" name="object 7">
              <a:extLst>
                <a:ext uri="{FF2B5EF4-FFF2-40B4-BE49-F238E27FC236}">
                  <a16:creationId xmlns:a16="http://schemas.microsoft.com/office/drawing/2014/main" id="{6C86965A-5791-1561-7961-4FA216A6BBD0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76158" y="1908552"/>
              <a:ext cx="238099" cy="165112"/>
            </a:xfrm>
            <a:prstGeom prst="rect">
              <a:avLst/>
            </a:prstGeom>
          </p:spPr>
        </p:pic>
      </p:grpSp>
      <p:grpSp>
        <p:nvGrpSpPr>
          <p:cNvPr id="30" name="object 9">
            <a:extLst>
              <a:ext uri="{FF2B5EF4-FFF2-40B4-BE49-F238E27FC236}">
                <a16:creationId xmlns:a16="http://schemas.microsoft.com/office/drawing/2014/main" id="{17C72FAE-16D8-2D3F-2177-D6779F864AA9}"/>
              </a:ext>
            </a:extLst>
          </p:cNvPr>
          <p:cNvGrpSpPr/>
          <p:nvPr/>
        </p:nvGrpSpPr>
        <p:grpSpPr>
          <a:xfrm>
            <a:off x="7058498" y="1333101"/>
            <a:ext cx="720000" cy="720000"/>
            <a:chOff x="3947868" y="1696493"/>
            <a:chExt cx="554355" cy="554355"/>
          </a:xfrm>
        </p:grpSpPr>
        <p:sp>
          <p:nvSpPr>
            <p:cNvPr id="31" name="object 10">
              <a:extLst>
                <a:ext uri="{FF2B5EF4-FFF2-40B4-BE49-F238E27FC236}">
                  <a16:creationId xmlns:a16="http://schemas.microsoft.com/office/drawing/2014/main" id="{672C636D-9A9F-49AB-EC5D-CA756D2DA484}"/>
                </a:ext>
              </a:extLst>
            </p:cNvPr>
            <p:cNvSpPr/>
            <p:nvPr/>
          </p:nvSpPr>
          <p:spPr>
            <a:xfrm>
              <a:off x="3947868" y="1696493"/>
              <a:ext cx="554355" cy="554355"/>
            </a:xfrm>
            <a:custGeom>
              <a:avLst/>
              <a:gdLst/>
              <a:ahLst/>
              <a:cxnLst/>
              <a:rect l="l" t="t" r="r" b="b"/>
              <a:pathLst>
                <a:path w="554354" h="554355">
                  <a:moveTo>
                    <a:pt x="276936" y="0"/>
                  </a:moveTo>
                  <a:lnTo>
                    <a:pt x="227220" y="4469"/>
                  </a:lnTo>
                  <a:lnTo>
                    <a:pt x="180402" y="17353"/>
                  </a:lnTo>
                  <a:lnTo>
                    <a:pt x="137269" y="37864"/>
                  </a:lnTo>
                  <a:lnTo>
                    <a:pt x="98609" y="65212"/>
                  </a:lnTo>
                  <a:lnTo>
                    <a:pt x="65211" y="98611"/>
                  </a:lnTo>
                  <a:lnTo>
                    <a:pt x="37863" y="137272"/>
                  </a:lnTo>
                  <a:lnTo>
                    <a:pt x="17353" y="180408"/>
                  </a:lnTo>
                  <a:lnTo>
                    <a:pt x="4469" y="227229"/>
                  </a:lnTo>
                  <a:lnTo>
                    <a:pt x="0" y="276948"/>
                  </a:lnTo>
                  <a:lnTo>
                    <a:pt x="4469" y="326664"/>
                  </a:lnTo>
                  <a:lnTo>
                    <a:pt x="17353" y="373482"/>
                  </a:lnTo>
                  <a:lnTo>
                    <a:pt x="37863" y="416615"/>
                  </a:lnTo>
                  <a:lnTo>
                    <a:pt x="65211" y="455275"/>
                  </a:lnTo>
                  <a:lnTo>
                    <a:pt x="98609" y="488673"/>
                  </a:lnTo>
                  <a:lnTo>
                    <a:pt x="137269" y="516021"/>
                  </a:lnTo>
                  <a:lnTo>
                    <a:pt x="180402" y="536531"/>
                  </a:lnTo>
                  <a:lnTo>
                    <a:pt x="227220" y="549415"/>
                  </a:lnTo>
                  <a:lnTo>
                    <a:pt x="276936" y="553885"/>
                  </a:lnTo>
                  <a:lnTo>
                    <a:pt x="326651" y="549415"/>
                  </a:lnTo>
                  <a:lnTo>
                    <a:pt x="373470" y="536531"/>
                  </a:lnTo>
                  <a:lnTo>
                    <a:pt x="416603" y="516021"/>
                  </a:lnTo>
                  <a:lnTo>
                    <a:pt x="455262" y="488673"/>
                  </a:lnTo>
                  <a:lnTo>
                    <a:pt x="488660" y="455275"/>
                  </a:lnTo>
                  <a:lnTo>
                    <a:pt x="516008" y="416615"/>
                  </a:lnTo>
                  <a:lnTo>
                    <a:pt x="536518" y="373482"/>
                  </a:lnTo>
                  <a:lnTo>
                    <a:pt x="549402" y="326664"/>
                  </a:lnTo>
                  <a:lnTo>
                    <a:pt x="553872" y="276948"/>
                  </a:lnTo>
                  <a:lnTo>
                    <a:pt x="553719" y="267655"/>
                  </a:lnTo>
                  <a:lnTo>
                    <a:pt x="548813" y="223975"/>
                  </a:lnTo>
                  <a:lnTo>
                    <a:pt x="535419" y="177355"/>
                  </a:lnTo>
                  <a:lnTo>
                    <a:pt x="514845" y="135051"/>
                  </a:lnTo>
                  <a:lnTo>
                    <a:pt x="501104" y="159120"/>
                  </a:lnTo>
                  <a:lnTo>
                    <a:pt x="505499" y="167873"/>
                  </a:lnTo>
                  <a:lnTo>
                    <a:pt x="522257" y="214014"/>
                  </a:lnTo>
                  <a:lnTo>
                    <a:pt x="529569" y="259949"/>
                  </a:lnTo>
                  <a:lnTo>
                    <a:pt x="530136" y="276948"/>
                  </a:lnTo>
                  <a:lnTo>
                    <a:pt x="526049" y="322401"/>
                  </a:lnTo>
                  <a:lnTo>
                    <a:pt x="514269" y="365205"/>
                  </a:lnTo>
                  <a:lnTo>
                    <a:pt x="495516" y="404639"/>
                  </a:lnTo>
                  <a:lnTo>
                    <a:pt x="470511" y="439983"/>
                  </a:lnTo>
                  <a:lnTo>
                    <a:pt x="439976" y="470517"/>
                  </a:lnTo>
                  <a:lnTo>
                    <a:pt x="404629" y="495519"/>
                  </a:lnTo>
                  <a:lnTo>
                    <a:pt x="365194" y="514270"/>
                  </a:lnTo>
                  <a:lnTo>
                    <a:pt x="322389" y="526049"/>
                  </a:lnTo>
                  <a:lnTo>
                    <a:pt x="276936" y="530136"/>
                  </a:lnTo>
                  <a:lnTo>
                    <a:pt x="231483" y="526049"/>
                  </a:lnTo>
                  <a:lnTo>
                    <a:pt x="188678" y="514270"/>
                  </a:lnTo>
                  <a:lnTo>
                    <a:pt x="149242" y="495519"/>
                  </a:lnTo>
                  <a:lnTo>
                    <a:pt x="113896" y="470517"/>
                  </a:lnTo>
                  <a:lnTo>
                    <a:pt x="83360" y="439983"/>
                  </a:lnTo>
                  <a:lnTo>
                    <a:pt x="58356" y="404639"/>
                  </a:lnTo>
                  <a:lnTo>
                    <a:pt x="39603" y="365205"/>
                  </a:lnTo>
                  <a:lnTo>
                    <a:pt x="27823" y="322401"/>
                  </a:lnTo>
                  <a:lnTo>
                    <a:pt x="23736" y="276948"/>
                  </a:lnTo>
                  <a:lnTo>
                    <a:pt x="27823" y="231492"/>
                  </a:lnTo>
                  <a:lnTo>
                    <a:pt x="39603" y="188685"/>
                  </a:lnTo>
                  <a:lnTo>
                    <a:pt x="58356" y="149249"/>
                  </a:lnTo>
                  <a:lnTo>
                    <a:pt x="83360" y="113903"/>
                  </a:lnTo>
                  <a:lnTo>
                    <a:pt x="113896" y="83369"/>
                  </a:lnTo>
                  <a:lnTo>
                    <a:pt x="149242" y="58365"/>
                  </a:lnTo>
                  <a:lnTo>
                    <a:pt x="188678" y="39614"/>
                  </a:lnTo>
                  <a:lnTo>
                    <a:pt x="231483" y="27835"/>
                  </a:lnTo>
                  <a:lnTo>
                    <a:pt x="276936" y="23748"/>
                  </a:lnTo>
                  <a:lnTo>
                    <a:pt x="310050" y="25915"/>
                  </a:lnTo>
                  <a:lnTo>
                    <a:pt x="342442" y="32337"/>
                  </a:lnTo>
                  <a:lnTo>
                    <a:pt x="373673" y="42897"/>
                  </a:lnTo>
                  <a:lnTo>
                    <a:pt x="403301" y="57480"/>
                  </a:lnTo>
                  <a:lnTo>
                    <a:pt x="405079" y="58508"/>
                  </a:lnTo>
                  <a:lnTo>
                    <a:pt x="407111" y="59054"/>
                  </a:lnTo>
                  <a:lnTo>
                    <a:pt x="413435" y="59054"/>
                  </a:lnTo>
                  <a:lnTo>
                    <a:pt x="417398" y="56781"/>
                  </a:lnTo>
                  <a:lnTo>
                    <a:pt x="422782" y="47459"/>
                  </a:lnTo>
                  <a:lnTo>
                    <a:pt x="420839" y="40195"/>
                  </a:lnTo>
                  <a:lnTo>
                    <a:pt x="415162" y="36918"/>
                  </a:lnTo>
                  <a:lnTo>
                    <a:pt x="382749" y="20959"/>
                  </a:lnTo>
                  <a:lnTo>
                    <a:pt x="348583" y="9401"/>
                  </a:lnTo>
                  <a:lnTo>
                    <a:pt x="313150" y="2371"/>
                  </a:lnTo>
                  <a:lnTo>
                    <a:pt x="276936" y="0"/>
                  </a:lnTo>
                  <a:close/>
                </a:path>
              </a:pathLst>
            </a:custGeom>
            <a:solidFill>
              <a:srgbClr val="3C98D4"/>
            </a:solidFill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pic>
          <p:nvPicPr>
            <p:cNvPr id="32" name="object 11">
              <a:extLst>
                <a:ext uri="{FF2B5EF4-FFF2-40B4-BE49-F238E27FC236}">
                  <a16:creationId xmlns:a16="http://schemas.microsoft.com/office/drawing/2014/main" id="{B9D2E7E7-65FC-83E5-4CDB-536904D4F59C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05756" y="1908552"/>
              <a:ext cx="238099" cy="165112"/>
            </a:xfrm>
            <a:prstGeom prst="rect">
              <a:avLst/>
            </a:prstGeom>
          </p:spPr>
        </p:pic>
      </p:grpSp>
      <p:grpSp>
        <p:nvGrpSpPr>
          <p:cNvPr id="33" name="object 13">
            <a:extLst>
              <a:ext uri="{FF2B5EF4-FFF2-40B4-BE49-F238E27FC236}">
                <a16:creationId xmlns:a16="http://schemas.microsoft.com/office/drawing/2014/main" id="{A9C19AF5-CCEA-3E23-1F27-EEF8E9201F1F}"/>
              </a:ext>
            </a:extLst>
          </p:cNvPr>
          <p:cNvGrpSpPr/>
          <p:nvPr/>
        </p:nvGrpSpPr>
        <p:grpSpPr>
          <a:xfrm>
            <a:off x="2407101" y="3290313"/>
            <a:ext cx="720000" cy="720000"/>
            <a:chOff x="6326985" y="1696493"/>
            <a:chExt cx="554355" cy="554355"/>
          </a:xfrm>
        </p:grpSpPr>
        <p:sp>
          <p:nvSpPr>
            <p:cNvPr id="34" name="object 14">
              <a:extLst>
                <a:ext uri="{FF2B5EF4-FFF2-40B4-BE49-F238E27FC236}">
                  <a16:creationId xmlns:a16="http://schemas.microsoft.com/office/drawing/2014/main" id="{0405EC22-1340-DDC6-C3DC-D5AFE52849DD}"/>
                </a:ext>
              </a:extLst>
            </p:cNvPr>
            <p:cNvSpPr/>
            <p:nvPr/>
          </p:nvSpPr>
          <p:spPr>
            <a:xfrm>
              <a:off x="6326985" y="1696493"/>
              <a:ext cx="554355" cy="554355"/>
            </a:xfrm>
            <a:custGeom>
              <a:avLst/>
              <a:gdLst/>
              <a:ahLst/>
              <a:cxnLst/>
              <a:rect l="l" t="t" r="r" b="b"/>
              <a:pathLst>
                <a:path w="554354" h="554355">
                  <a:moveTo>
                    <a:pt x="276936" y="0"/>
                  </a:moveTo>
                  <a:lnTo>
                    <a:pt x="227220" y="4469"/>
                  </a:lnTo>
                  <a:lnTo>
                    <a:pt x="180402" y="17353"/>
                  </a:lnTo>
                  <a:lnTo>
                    <a:pt x="137269" y="37864"/>
                  </a:lnTo>
                  <a:lnTo>
                    <a:pt x="98609" y="65212"/>
                  </a:lnTo>
                  <a:lnTo>
                    <a:pt x="65211" y="98611"/>
                  </a:lnTo>
                  <a:lnTo>
                    <a:pt x="37863" y="137272"/>
                  </a:lnTo>
                  <a:lnTo>
                    <a:pt x="17353" y="180408"/>
                  </a:lnTo>
                  <a:lnTo>
                    <a:pt x="4469" y="227229"/>
                  </a:lnTo>
                  <a:lnTo>
                    <a:pt x="0" y="276948"/>
                  </a:lnTo>
                  <a:lnTo>
                    <a:pt x="4469" y="326664"/>
                  </a:lnTo>
                  <a:lnTo>
                    <a:pt x="17353" y="373482"/>
                  </a:lnTo>
                  <a:lnTo>
                    <a:pt x="37863" y="416615"/>
                  </a:lnTo>
                  <a:lnTo>
                    <a:pt x="65211" y="455275"/>
                  </a:lnTo>
                  <a:lnTo>
                    <a:pt x="98609" y="488673"/>
                  </a:lnTo>
                  <a:lnTo>
                    <a:pt x="137269" y="516021"/>
                  </a:lnTo>
                  <a:lnTo>
                    <a:pt x="180402" y="536531"/>
                  </a:lnTo>
                  <a:lnTo>
                    <a:pt x="227220" y="549415"/>
                  </a:lnTo>
                  <a:lnTo>
                    <a:pt x="276936" y="553885"/>
                  </a:lnTo>
                  <a:lnTo>
                    <a:pt x="326651" y="549415"/>
                  </a:lnTo>
                  <a:lnTo>
                    <a:pt x="373470" y="536531"/>
                  </a:lnTo>
                  <a:lnTo>
                    <a:pt x="416603" y="516021"/>
                  </a:lnTo>
                  <a:lnTo>
                    <a:pt x="455262" y="488673"/>
                  </a:lnTo>
                  <a:lnTo>
                    <a:pt x="488660" y="455275"/>
                  </a:lnTo>
                  <a:lnTo>
                    <a:pt x="516008" y="416615"/>
                  </a:lnTo>
                  <a:lnTo>
                    <a:pt x="536518" y="373482"/>
                  </a:lnTo>
                  <a:lnTo>
                    <a:pt x="549402" y="326664"/>
                  </a:lnTo>
                  <a:lnTo>
                    <a:pt x="553872" y="276948"/>
                  </a:lnTo>
                  <a:lnTo>
                    <a:pt x="553719" y="267655"/>
                  </a:lnTo>
                  <a:lnTo>
                    <a:pt x="548813" y="223975"/>
                  </a:lnTo>
                  <a:lnTo>
                    <a:pt x="535419" y="177355"/>
                  </a:lnTo>
                  <a:lnTo>
                    <a:pt x="514845" y="135051"/>
                  </a:lnTo>
                  <a:lnTo>
                    <a:pt x="501104" y="159120"/>
                  </a:lnTo>
                  <a:lnTo>
                    <a:pt x="505499" y="167873"/>
                  </a:lnTo>
                  <a:lnTo>
                    <a:pt x="522257" y="214014"/>
                  </a:lnTo>
                  <a:lnTo>
                    <a:pt x="529569" y="259949"/>
                  </a:lnTo>
                  <a:lnTo>
                    <a:pt x="530136" y="276948"/>
                  </a:lnTo>
                  <a:lnTo>
                    <a:pt x="526049" y="322401"/>
                  </a:lnTo>
                  <a:lnTo>
                    <a:pt x="514269" y="365205"/>
                  </a:lnTo>
                  <a:lnTo>
                    <a:pt x="495516" y="404639"/>
                  </a:lnTo>
                  <a:lnTo>
                    <a:pt x="470511" y="439983"/>
                  </a:lnTo>
                  <a:lnTo>
                    <a:pt x="439976" y="470517"/>
                  </a:lnTo>
                  <a:lnTo>
                    <a:pt x="404629" y="495519"/>
                  </a:lnTo>
                  <a:lnTo>
                    <a:pt x="365194" y="514270"/>
                  </a:lnTo>
                  <a:lnTo>
                    <a:pt x="322389" y="526049"/>
                  </a:lnTo>
                  <a:lnTo>
                    <a:pt x="276936" y="530136"/>
                  </a:lnTo>
                  <a:lnTo>
                    <a:pt x="231483" y="526049"/>
                  </a:lnTo>
                  <a:lnTo>
                    <a:pt x="188678" y="514270"/>
                  </a:lnTo>
                  <a:lnTo>
                    <a:pt x="149242" y="495519"/>
                  </a:lnTo>
                  <a:lnTo>
                    <a:pt x="113896" y="470517"/>
                  </a:lnTo>
                  <a:lnTo>
                    <a:pt x="83360" y="439983"/>
                  </a:lnTo>
                  <a:lnTo>
                    <a:pt x="58356" y="404639"/>
                  </a:lnTo>
                  <a:lnTo>
                    <a:pt x="39603" y="365205"/>
                  </a:lnTo>
                  <a:lnTo>
                    <a:pt x="27823" y="322401"/>
                  </a:lnTo>
                  <a:lnTo>
                    <a:pt x="23736" y="276948"/>
                  </a:lnTo>
                  <a:lnTo>
                    <a:pt x="27823" y="231492"/>
                  </a:lnTo>
                  <a:lnTo>
                    <a:pt x="39603" y="188685"/>
                  </a:lnTo>
                  <a:lnTo>
                    <a:pt x="58356" y="149249"/>
                  </a:lnTo>
                  <a:lnTo>
                    <a:pt x="83360" y="113903"/>
                  </a:lnTo>
                  <a:lnTo>
                    <a:pt x="113896" y="83369"/>
                  </a:lnTo>
                  <a:lnTo>
                    <a:pt x="149242" y="58365"/>
                  </a:lnTo>
                  <a:lnTo>
                    <a:pt x="188678" y="39614"/>
                  </a:lnTo>
                  <a:lnTo>
                    <a:pt x="231483" y="27835"/>
                  </a:lnTo>
                  <a:lnTo>
                    <a:pt x="276936" y="23748"/>
                  </a:lnTo>
                  <a:lnTo>
                    <a:pt x="310050" y="25915"/>
                  </a:lnTo>
                  <a:lnTo>
                    <a:pt x="342442" y="32337"/>
                  </a:lnTo>
                  <a:lnTo>
                    <a:pt x="373673" y="42897"/>
                  </a:lnTo>
                  <a:lnTo>
                    <a:pt x="403301" y="57480"/>
                  </a:lnTo>
                  <a:lnTo>
                    <a:pt x="405079" y="58508"/>
                  </a:lnTo>
                  <a:lnTo>
                    <a:pt x="407111" y="59054"/>
                  </a:lnTo>
                  <a:lnTo>
                    <a:pt x="413435" y="59054"/>
                  </a:lnTo>
                  <a:lnTo>
                    <a:pt x="417398" y="56781"/>
                  </a:lnTo>
                  <a:lnTo>
                    <a:pt x="422782" y="47459"/>
                  </a:lnTo>
                  <a:lnTo>
                    <a:pt x="420839" y="40195"/>
                  </a:lnTo>
                  <a:lnTo>
                    <a:pt x="415162" y="36918"/>
                  </a:lnTo>
                  <a:lnTo>
                    <a:pt x="382749" y="20959"/>
                  </a:lnTo>
                  <a:lnTo>
                    <a:pt x="348583" y="9401"/>
                  </a:lnTo>
                  <a:lnTo>
                    <a:pt x="313150" y="2371"/>
                  </a:lnTo>
                  <a:lnTo>
                    <a:pt x="276936" y="0"/>
                  </a:lnTo>
                  <a:close/>
                </a:path>
              </a:pathLst>
            </a:custGeom>
            <a:solidFill>
              <a:srgbClr val="3C98D4"/>
            </a:solidFill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pic>
          <p:nvPicPr>
            <p:cNvPr id="35" name="object 15">
              <a:extLst>
                <a:ext uri="{FF2B5EF4-FFF2-40B4-BE49-F238E27FC236}">
                  <a16:creationId xmlns:a16="http://schemas.microsoft.com/office/drawing/2014/main" id="{BFCD2862-D1CB-6716-55C9-9C2FEA972FB9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84872" y="1908552"/>
              <a:ext cx="238099" cy="165112"/>
            </a:xfrm>
            <a:prstGeom prst="rect">
              <a:avLst/>
            </a:prstGeom>
          </p:spPr>
        </p:pic>
      </p:grpSp>
      <p:grpSp>
        <p:nvGrpSpPr>
          <p:cNvPr id="36" name="object 29">
            <a:extLst>
              <a:ext uri="{FF2B5EF4-FFF2-40B4-BE49-F238E27FC236}">
                <a16:creationId xmlns:a16="http://schemas.microsoft.com/office/drawing/2014/main" id="{2AE522A0-C6C6-74F3-794E-C4B4F62C7992}"/>
              </a:ext>
            </a:extLst>
          </p:cNvPr>
          <p:cNvGrpSpPr/>
          <p:nvPr/>
        </p:nvGrpSpPr>
        <p:grpSpPr>
          <a:xfrm>
            <a:off x="7058498" y="3290313"/>
            <a:ext cx="720000" cy="720000"/>
            <a:chOff x="8719685" y="1696493"/>
            <a:chExt cx="554355" cy="554355"/>
          </a:xfrm>
        </p:grpSpPr>
        <p:sp>
          <p:nvSpPr>
            <p:cNvPr id="37" name="object 30">
              <a:extLst>
                <a:ext uri="{FF2B5EF4-FFF2-40B4-BE49-F238E27FC236}">
                  <a16:creationId xmlns:a16="http://schemas.microsoft.com/office/drawing/2014/main" id="{CEAC9259-D892-924D-123C-2A76BB568877}"/>
                </a:ext>
              </a:extLst>
            </p:cNvPr>
            <p:cNvSpPr/>
            <p:nvPr/>
          </p:nvSpPr>
          <p:spPr>
            <a:xfrm>
              <a:off x="8719685" y="1696493"/>
              <a:ext cx="554355" cy="554355"/>
            </a:xfrm>
            <a:custGeom>
              <a:avLst/>
              <a:gdLst/>
              <a:ahLst/>
              <a:cxnLst/>
              <a:rect l="l" t="t" r="r" b="b"/>
              <a:pathLst>
                <a:path w="554354" h="554355">
                  <a:moveTo>
                    <a:pt x="276936" y="0"/>
                  </a:moveTo>
                  <a:lnTo>
                    <a:pt x="227220" y="4469"/>
                  </a:lnTo>
                  <a:lnTo>
                    <a:pt x="180402" y="17353"/>
                  </a:lnTo>
                  <a:lnTo>
                    <a:pt x="137269" y="37864"/>
                  </a:lnTo>
                  <a:lnTo>
                    <a:pt x="98609" y="65212"/>
                  </a:lnTo>
                  <a:lnTo>
                    <a:pt x="65211" y="98611"/>
                  </a:lnTo>
                  <a:lnTo>
                    <a:pt x="37863" y="137272"/>
                  </a:lnTo>
                  <a:lnTo>
                    <a:pt x="17353" y="180408"/>
                  </a:lnTo>
                  <a:lnTo>
                    <a:pt x="4469" y="227229"/>
                  </a:lnTo>
                  <a:lnTo>
                    <a:pt x="0" y="276948"/>
                  </a:lnTo>
                  <a:lnTo>
                    <a:pt x="4469" y="326664"/>
                  </a:lnTo>
                  <a:lnTo>
                    <a:pt x="17353" y="373482"/>
                  </a:lnTo>
                  <a:lnTo>
                    <a:pt x="37863" y="416615"/>
                  </a:lnTo>
                  <a:lnTo>
                    <a:pt x="65211" y="455275"/>
                  </a:lnTo>
                  <a:lnTo>
                    <a:pt x="98609" y="488673"/>
                  </a:lnTo>
                  <a:lnTo>
                    <a:pt x="137269" y="516021"/>
                  </a:lnTo>
                  <a:lnTo>
                    <a:pt x="180402" y="536531"/>
                  </a:lnTo>
                  <a:lnTo>
                    <a:pt x="227220" y="549415"/>
                  </a:lnTo>
                  <a:lnTo>
                    <a:pt x="276936" y="553885"/>
                  </a:lnTo>
                  <a:lnTo>
                    <a:pt x="326651" y="549415"/>
                  </a:lnTo>
                  <a:lnTo>
                    <a:pt x="373470" y="536531"/>
                  </a:lnTo>
                  <a:lnTo>
                    <a:pt x="416603" y="516021"/>
                  </a:lnTo>
                  <a:lnTo>
                    <a:pt x="455262" y="488673"/>
                  </a:lnTo>
                  <a:lnTo>
                    <a:pt x="488660" y="455275"/>
                  </a:lnTo>
                  <a:lnTo>
                    <a:pt x="516008" y="416615"/>
                  </a:lnTo>
                  <a:lnTo>
                    <a:pt x="536518" y="373482"/>
                  </a:lnTo>
                  <a:lnTo>
                    <a:pt x="549402" y="326664"/>
                  </a:lnTo>
                  <a:lnTo>
                    <a:pt x="553872" y="276948"/>
                  </a:lnTo>
                  <a:lnTo>
                    <a:pt x="553719" y="267655"/>
                  </a:lnTo>
                  <a:lnTo>
                    <a:pt x="548813" y="223975"/>
                  </a:lnTo>
                  <a:lnTo>
                    <a:pt x="535419" y="177355"/>
                  </a:lnTo>
                  <a:lnTo>
                    <a:pt x="514845" y="135051"/>
                  </a:lnTo>
                  <a:lnTo>
                    <a:pt x="501104" y="159120"/>
                  </a:lnTo>
                  <a:lnTo>
                    <a:pt x="505499" y="167873"/>
                  </a:lnTo>
                  <a:lnTo>
                    <a:pt x="522257" y="214014"/>
                  </a:lnTo>
                  <a:lnTo>
                    <a:pt x="529569" y="259949"/>
                  </a:lnTo>
                  <a:lnTo>
                    <a:pt x="530136" y="276948"/>
                  </a:lnTo>
                  <a:lnTo>
                    <a:pt x="526049" y="322401"/>
                  </a:lnTo>
                  <a:lnTo>
                    <a:pt x="514269" y="365205"/>
                  </a:lnTo>
                  <a:lnTo>
                    <a:pt x="495516" y="404639"/>
                  </a:lnTo>
                  <a:lnTo>
                    <a:pt x="470511" y="439983"/>
                  </a:lnTo>
                  <a:lnTo>
                    <a:pt x="439976" y="470517"/>
                  </a:lnTo>
                  <a:lnTo>
                    <a:pt x="404629" y="495519"/>
                  </a:lnTo>
                  <a:lnTo>
                    <a:pt x="365194" y="514270"/>
                  </a:lnTo>
                  <a:lnTo>
                    <a:pt x="322389" y="526049"/>
                  </a:lnTo>
                  <a:lnTo>
                    <a:pt x="276936" y="530136"/>
                  </a:lnTo>
                  <a:lnTo>
                    <a:pt x="231483" y="526049"/>
                  </a:lnTo>
                  <a:lnTo>
                    <a:pt x="188678" y="514270"/>
                  </a:lnTo>
                  <a:lnTo>
                    <a:pt x="149242" y="495519"/>
                  </a:lnTo>
                  <a:lnTo>
                    <a:pt x="113896" y="470517"/>
                  </a:lnTo>
                  <a:lnTo>
                    <a:pt x="83360" y="439983"/>
                  </a:lnTo>
                  <a:lnTo>
                    <a:pt x="58356" y="404639"/>
                  </a:lnTo>
                  <a:lnTo>
                    <a:pt x="39603" y="365205"/>
                  </a:lnTo>
                  <a:lnTo>
                    <a:pt x="27823" y="322401"/>
                  </a:lnTo>
                  <a:lnTo>
                    <a:pt x="23736" y="276948"/>
                  </a:lnTo>
                  <a:lnTo>
                    <a:pt x="27823" y="231492"/>
                  </a:lnTo>
                  <a:lnTo>
                    <a:pt x="39603" y="188685"/>
                  </a:lnTo>
                  <a:lnTo>
                    <a:pt x="58356" y="149249"/>
                  </a:lnTo>
                  <a:lnTo>
                    <a:pt x="83360" y="113903"/>
                  </a:lnTo>
                  <a:lnTo>
                    <a:pt x="113896" y="83369"/>
                  </a:lnTo>
                  <a:lnTo>
                    <a:pt x="149242" y="58365"/>
                  </a:lnTo>
                  <a:lnTo>
                    <a:pt x="188678" y="39614"/>
                  </a:lnTo>
                  <a:lnTo>
                    <a:pt x="231483" y="27835"/>
                  </a:lnTo>
                  <a:lnTo>
                    <a:pt x="276936" y="23748"/>
                  </a:lnTo>
                  <a:lnTo>
                    <a:pt x="310050" y="25915"/>
                  </a:lnTo>
                  <a:lnTo>
                    <a:pt x="342442" y="32337"/>
                  </a:lnTo>
                  <a:lnTo>
                    <a:pt x="373673" y="42897"/>
                  </a:lnTo>
                  <a:lnTo>
                    <a:pt x="403301" y="57480"/>
                  </a:lnTo>
                  <a:lnTo>
                    <a:pt x="405079" y="58508"/>
                  </a:lnTo>
                  <a:lnTo>
                    <a:pt x="407111" y="59054"/>
                  </a:lnTo>
                  <a:lnTo>
                    <a:pt x="413435" y="59054"/>
                  </a:lnTo>
                  <a:lnTo>
                    <a:pt x="417398" y="56781"/>
                  </a:lnTo>
                  <a:lnTo>
                    <a:pt x="422783" y="47459"/>
                  </a:lnTo>
                  <a:lnTo>
                    <a:pt x="420839" y="40195"/>
                  </a:lnTo>
                  <a:lnTo>
                    <a:pt x="415163" y="36918"/>
                  </a:lnTo>
                  <a:lnTo>
                    <a:pt x="382749" y="20959"/>
                  </a:lnTo>
                  <a:lnTo>
                    <a:pt x="348583" y="9401"/>
                  </a:lnTo>
                  <a:lnTo>
                    <a:pt x="313150" y="2371"/>
                  </a:lnTo>
                  <a:lnTo>
                    <a:pt x="276936" y="0"/>
                  </a:lnTo>
                  <a:close/>
                </a:path>
              </a:pathLst>
            </a:custGeom>
            <a:solidFill>
              <a:srgbClr val="3C98D4"/>
            </a:solidFill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pic>
          <p:nvPicPr>
            <p:cNvPr id="38" name="object 31">
              <a:extLst>
                <a:ext uri="{FF2B5EF4-FFF2-40B4-BE49-F238E27FC236}">
                  <a16:creationId xmlns:a16="http://schemas.microsoft.com/office/drawing/2014/main" id="{A562A861-6684-0F0D-1A27-E1233B92D576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77574" y="1908552"/>
              <a:ext cx="238099" cy="165112"/>
            </a:xfrm>
            <a:prstGeom prst="rect">
              <a:avLst/>
            </a:prstGeom>
          </p:spPr>
        </p:pic>
      </p:grpSp>
      <p:sp>
        <p:nvSpPr>
          <p:cNvPr id="7" name="object 8">
            <a:extLst>
              <a:ext uri="{FF2B5EF4-FFF2-40B4-BE49-F238E27FC236}">
                <a16:creationId xmlns:a16="http://schemas.microsoft.com/office/drawing/2014/main" id="{22E0EA81-1866-1C96-A30F-1A9D72C93F21}"/>
              </a:ext>
            </a:extLst>
          </p:cNvPr>
          <p:cNvSpPr/>
          <p:nvPr/>
        </p:nvSpPr>
        <p:spPr>
          <a:xfrm>
            <a:off x="1270" y="5528346"/>
            <a:ext cx="10692130" cy="2034504"/>
          </a:xfrm>
          <a:custGeom>
            <a:avLst/>
            <a:gdLst/>
            <a:ahLst/>
            <a:cxnLst/>
            <a:rect l="l" t="t" r="r" b="b"/>
            <a:pathLst>
              <a:path w="10692130" h="2291715">
                <a:moveTo>
                  <a:pt x="10692003" y="0"/>
                </a:moveTo>
                <a:lnTo>
                  <a:pt x="0" y="0"/>
                </a:lnTo>
                <a:lnTo>
                  <a:pt x="0" y="2291143"/>
                </a:lnTo>
                <a:lnTo>
                  <a:pt x="10692003" y="2291143"/>
                </a:lnTo>
                <a:lnTo>
                  <a:pt x="10692003" y="0"/>
                </a:lnTo>
                <a:close/>
              </a:path>
            </a:pathLst>
          </a:custGeom>
          <a:solidFill>
            <a:srgbClr val="3C98D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4C4E30F-6F67-E134-2F21-24BE99E0C0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6146"/>
          <a:stretch/>
        </p:blipFill>
        <p:spPr>
          <a:xfrm>
            <a:off x="349250" y="5153025"/>
            <a:ext cx="10331450" cy="216972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7559992"/>
                </a:lnTo>
                <a:lnTo>
                  <a:pt x="10692003" y="7559992"/>
                </a:lnTo>
                <a:lnTo>
                  <a:pt x="10692003" y="0"/>
                </a:lnTo>
                <a:close/>
              </a:path>
            </a:pathLst>
          </a:custGeom>
          <a:solidFill>
            <a:srgbClr val="3F5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455094" y="535331"/>
            <a:ext cx="2386330" cy="278765"/>
          </a:xfrm>
          <a:custGeom>
            <a:avLst/>
            <a:gdLst/>
            <a:ahLst/>
            <a:cxnLst/>
            <a:rect l="l" t="t" r="r" b="b"/>
            <a:pathLst>
              <a:path w="2386329" h="278765">
                <a:moveTo>
                  <a:pt x="2213952" y="1892"/>
                </a:moveTo>
                <a:lnTo>
                  <a:pt x="2183676" y="1892"/>
                </a:lnTo>
                <a:lnTo>
                  <a:pt x="2183676" y="176974"/>
                </a:lnTo>
                <a:lnTo>
                  <a:pt x="2189835" y="220980"/>
                </a:lnTo>
                <a:lnTo>
                  <a:pt x="2223716" y="263856"/>
                </a:lnTo>
                <a:lnTo>
                  <a:pt x="2284933" y="278701"/>
                </a:lnTo>
                <a:lnTo>
                  <a:pt x="2318147" y="275012"/>
                </a:lnTo>
                <a:lnTo>
                  <a:pt x="2345147" y="264093"/>
                </a:lnTo>
                <a:lnTo>
                  <a:pt x="2358157" y="252679"/>
                </a:lnTo>
                <a:lnTo>
                  <a:pt x="2284933" y="252679"/>
                </a:lnTo>
                <a:lnTo>
                  <a:pt x="2261692" y="249980"/>
                </a:lnTo>
                <a:lnTo>
                  <a:pt x="2229045" y="229324"/>
                </a:lnTo>
                <a:lnTo>
                  <a:pt x="2214307" y="184774"/>
                </a:lnTo>
                <a:lnTo>
                  <a:pt x="2214047" y="176974"/>
                </a:lnTo>
                <a:lnTo>
                  <a:pt x="2213952" y="1892"/>
                </a:lnTo>
                <a:close/>
              </a:path>
              <a:path w="2386329" h="278765">
                <a:moveTo>
                  <a:pt x="2386190" y="1892"/>
                </a:moveTo>
                <a:lnTo>
                  <a:pt x="2355443" y="1892"/>
                </a:lnTo>
                <a:lnTo>
                  <a:pt x="2355363" y="176974"/>
                </a:lnTo>
                <a:lnTo>
                  <a:pt x="2355228" y="184179"/>
                </a:lnTo>
                <a:lnTo>
                  <a:pt x="2340888" y="229324"/>
                </a:lnTo>
                <a:lnTo>
                  <a:pt x="2308377" y="249980"/>
                </a:lnTo>
                <a:lnTo>
                  <a:pt x="2284933" y="252679"/>
                </a:lnTo>
                <a:lnTo>
                  <a:pt x="2358157" y="252679"/>
                </a:lnTo>
                <a:lnTo>
                  <a:pt x="2382391" y="211512"/>
                </a:lnTo>
                <a:lnTo>
                  <a:pt x="2386190" y="176974"/>
                </a:lnTo>
                <a:lnTo>
                  <a:pt x="2386190" y="1892"/>
                </a:lnTo>
                <a:close/>
              </a:path>
              <a:path w="2386329" h="278765">
                <a:moveTo>
                  <a:pt x="1985886" y="1422"/>
                </a:moveTo>
                <a:lnTo>
                  <a:pt x="1964588" y="1422"/>
                </a:lnTo>
                <a:lnTo>
                  <a:pt x="1861451" y="274434"/>
                </a:lnTo>
                <a:lnTo>
                  <a:pt x="1893620" y="274434"/>
                </a:lnTo>
                <a:lnTo>
                  <a:pt x="1920595" y="201574"/>
                </a:lnTo>
                <a:lnTo>
                  <a:pt x="2062215" y="201574"/>
                </a:lnTo>
                <a:lnTo>
                  <a:pt x="2052291" y="175552"/>
                </a:lnTo>
                <a:lnTo>
                  <a:pt x="1930057" y="175552"/>
                </a:lnTo>
                <a:lnTo>
                  <a:pt x="1958441" y="97015"/>
                </a:lnTo>
                <a:lnTo>
                  <a:pt x="1964358" y="81177"/>
                </a:lnTo>
                <a:lnTo>
                  <a:pt x="1968857" y="68621"/>
                </a:lnTo>
                <a:lnTo>
                  <a:pt x="1972291" y="58546"/>
                </a:lnTo>
                <a:lnTo>
                  <a:pt x="1975015" y="50152"/>
                </a:lnTo>
                <a:lnTo>
                  <a:pt x="2004469" y="50152"/>
                </a:lnTo>
                <a:lnTo>
                  <a:pt x="1985886" y="1422"/>
                </a:lnTo>
                <a:close/>
              </a:path>
              <a:path w="2386329" h="278765">
                <a:moveTo>
                  <a:pt x="2062215" y="201574"/>
                </a:moveTo>
                <a:lnTo>
                  <a:pt x="2030361" y="201574"/>
                </a:lnTo>
                <a:lnTo>
                  <a:pt x="2056879" y="274434"/>
                </a:lnTo>
                <a:lnTo>
                  <a:pt x="2090000" y="274434"/>
                </a:lnTo>
                <a:lnTo>
                  <a:pt x="2062215" y="201574"/>
                </a:lnTo>
                <a:close/>
              </a:path>
              <a:path w="2386329" h="278765">
                <a:moveTo>
                  <a:pt x="2004469" y="50152"/>
                </a:moveTo>
                <a:lnTo>
                  <a:pt x="1975954" y="50152"/>
                </a:lnTo>
                <a:lnTo>
                  <a:pt x="1978668" y="58546"/>
                </a:lnTo>
                <a:lnTo>
                  <a:pt x="1992033" y="97015"/>
                </a:lnTo>
                <a:lnTo>
                  <a:pt x="2020430" y="175552"/>
                </a:lnTo>
                <a:lnTo>
                  <a:pt x="2052291" y="175552"/>
                </a:lnTo>
                <a:lnTo>
                  <a:pt x="2004469" y="50152"/>
                </a:lnTo>
                <a:close/>
              </a:path>
              <a:path w="2386329" h="278765">
                <a:moveTo>
                  <a:pt x="1679270" y="1892"/>
                </a:moveTo>
                <a:lnTo>
                  <a:pt x="1616341" y="1892"/>
                </a:lnTo>
                <a:lnTo>
                  <a:pt x="1616341" y="274434"/>
                </a:lnTo>
                <a:lnTo>
                  <a:pt x="1687309" y="274434"/>
                </a:lnTo>
                <a:lnTo>
                  <a:pt x="1727359" y="268839"/>
                </a:lnTo>
                <a:lnTo>
                  <a:pt x="1756406" y="253088"/>
                </a:lnTo>
                <a:lnTo>
                  <a:pt x="1759452" y="248894"/>
                </a:lnTo>
                <a:lnTo>
                  <a:pt x="1646643" y="248894"/>
                </a:lnTo>
                <a:lnTo>
                  <a:pt x="1646643" y="148107"/>
                </a:lnTo>
                <a:lnTo>
                  <a:pt x="1758535" y="148107"/>
                </a:lnTo>
                <a:lnTo>
                  <a:pt x="1748330" y="139368"/>
                </a:lnTo>
                <a:lnTo>
                  <a:pt x="1727072" y="131076"/>
                </a:lnTo>
                <a:lnTo>
                  <a:pt x="1727072" y="130124"/>
                </a:lnTo>
                <a:lnTo>
                  <a:pt x="1739254" y="122567"/>
                </a:lnTo>
                <a:lnTo>
                  <a:pt x="1646643" y="122567"/>
                </a:lnTo>
                <a:lnTo>
                  <a:pt x="1646643" y="27444"/>
                </a:lnTo>
                <a:lnTo>
                  <a:pt x="1746317" y="27444"/>
                </a:lnTo>
                <a:lnTo>
                  <a:pt x="1742986" y="22602"/>
                </a:lnTo>
                <a:lnTo>
                  <a:pt x="1716919" y="7499"/>
                </a:lnTo>
                <a:lnTo>
                  <a:pt x="1679270" y="1892"/>
                </a:lnTo>
                <a:close/>
              </a:path>
              <a:path w="2386329" h="278765">
                <a:moveTo>
                  <a:pt x="1758535" y="148107"/>
                </a:moveTo>
                <a:lnTo>
                  <a:pt x="1691093" y="148107"/>
                </a:lnTo>
                <a:lnTo>
                  <a:pt x="1714627" y="151618"/>
                </a:lnTo>
                <a:lnTo>
                  <a:pt x="1732695" y="161648"/>
                </a:lnTo>
                <a:lnTo>
                  <a:pt x="1744282" y="177446"/>
                </a:lnTo>
                <a:lnTo>
                  <a:pt x="1748370" y="198259"/>
                </a:lnTo>
                <a:lnTo>
                  <a:pt x="1744023" y="221542"/>
                </a:lnTo>
                <a:lnTo>
                  <a:pt x="1731689" y="237240"/>
                </a:lnTo>
                <a:lnTo>
                  <a:pt x="1712430" y="246106"/>
                </a:lnTo>
                <a:lnTo>
                  <a:pt x="1687309" y="248894"/>
                </a:lnTo>
                <a:lnTo>
                  <a:pt x="1759452" y="248894"/>
                </a:lnTo>
                <a:lnTo>
                  <a:pt x="1774095" y="228732"/>
                </a:lnTo>
                <a:lnTo>
                  <a:pt x="1780070" y="197319"/>
                </a:lnTo>
                <a:lnTo>
                  <a:pt x="1776114" y="173333"/>
                </a:lnTo>
                <a:lnTo>
                  <a:pt x="1765106" y="153735"/>
                </a:lnTo>
                <a:lnTo>
                  <a:pt x="1758535" y="148107"/>
                </a:lnTo>
                <a:close/>
              </a:path>
              <a:path w="2386329" h="278765">
                <a:moveTo>
                  <a:pt x="1746317" y="27444"/>
                </a:moveTo>
                <a:lnTo>
                  <a:pt x="1677847" y="27444"/>
                </a:lnTo>
                <a:lnTo>
                  <a:pt x="1702720" y="30973"/>
                </a:lnTo>
                <a:lnTo>
                  <a:pt x="1719613" y="40757"/>
                </a:lnTo>
                <a:lnTo>
                  <a:pt x="1729231" y="55594"/>
                </a:lnTo>
                <a:lnTo>
                  <a:pt x="1732279" y="74282"/>
                </a:lnTo>
                <a:lnTo>
                  <a:pt x="1728676" y="94610"/>
                </a:lnTo>
                <a:lnTo>
                  <a:pt x="1718016" y="109788"/>
                </a:lnTo>
                <a:lnTo>
                  <a:pt x="1700524" y="119284"/>
                </a:lnTo>
                <a:lnTo>
                  <a:pt x="1676425" y="122567"/>
                </a:lnTo>
                <a:lnTo>
                  <a:pt x="1739254" y="122567"/>
                </a:lnTo>
                <a:lnTo>
                  <a:pt x="1742074" y="120818"/>
                </a:lnTo>
                <a:lnTo>
                  <a:pt x="1753395" y="107478"/>
                </a:lnTo>
                <a:lnTo>
                  <a:pt x="1760546" y="90678"/>
                </a:lnTo>
                <a:lnTo>
                  <a:pt x="1763039" y="70993"/>
                </a:lnTo>
                <a:lnTo>
                  <a:pt x="1758137" y="44626"/>
                </a:lnTo>
                <a:lnTo>
                  <a:pt x="1746317" y="27444"/>
                </a:lnTo>
                <a:close/>
              </a:path>
              <a:path w="2386329" h="278765">
                <a:moveTo>
                  <a:pt x="1416672" y="1892"/>
                </a:moveTo>
                <a:lnTo>
                  <a:pt x="1386395" y="1892"/>
                </a:lnTo>
                <a:lnTo>
                  <a:pt x="1386395" y="274434"/>
                </a:lnTo>
                <a:lnTo>
                  <a:pt x="1518399" y="274434"/>
                </a:lnTo>
                <a:lnTo>
                  <a:pt x="1518399" y="248412"/>
                </a:lnTo>
                <a:lnTo>
                  <a:pt x="1416672" y="248412"/>
                </a:lnTo>
                <a:lnTo>
                  <a:pt x="1416672" y="1892"/>
                </a:lnTo>
                <a:close/>
              </a:path>
              <a:path w="2386329" h="278765">
                <a:moveTo>
                  <a:pt x="808647" y="1892"/>
                </a:moveTo>
                <a:lnTo>
                  <a:pt x="743343" y="1892"/>
                </a:lnTo>
                <a:lnTo>
                  <a:pt x="743343" y="274434"/>
                </a:lnTo>
                <a:lnTo>
                  <a:pt x="807224" y="274434"/>
                </a:lnTo>
                <a:lnTo>
                  <a:pt x="860172" y="267611"/>
                </a:lnTo>
                <a:lnTo>
                  <a:pt x="901041" y="248457"/>
                </a:lnTo>
                <a:lnTo>
                  <a:pt x="773633" y="248412"/>
                </a:lnTo>
                <a:lnTo>
                  <a:pt x="773633" y="27914"/>
                </a:lnTo>
                <a:lnTo>
                  <a:pt x="902459" y="27914"/>
                </a:lnTo>
                <a:lnTo>
                  <a:pt x="901562" y="27015"/>
                </a:lnTo>
                <a:lnTo>
                  <a:pt x="861090" y="8468"/>
                </a:lnTo>
                <a:lnTo>
                  <a:pt x="808647" y="1892"/>
                </a:lnTo>
                <a:close/>
              </a:path>
              <a:path w="2386329" h="278765">
                <a:moveTo>
                  <a:pt x="902459" y="27914"/>
                </a:moveTo>
                <a:lnTo>
                  <a:pt x="806272" y="27914"/>
                </a:lnTo>
                <a:lnTo>
                  <a:pt x="857503" y="35990"/>
                </a:lnTo>
                <a:lnTo>
                  <a:pt x="893168" y="58442"/>
                </a:lnTo>
                <a:lnTo>
                  <a:pt x="914017" y="92604"/>
                </a:lnTo>
                <a:lnTo>
                  <a:pt x="920800" y="135813"/>
                </a:lnTo>
                <a:lnTo>
                  <a:pt x="914959" y="179151"/>
                </a:lnTo>
                <a:lnTo>
                  <a:pt x="895719" y="214996"/>
                </a:lnTo>
                <a:lnTo>
                  <a:pt x="860509" y="239399"/>
                </a:lnTo>
                <a:lnTo>
                  <a:pt x="806754" y="248412"/>
                </a:lnTo>
                <a:lnTo>
                  <a:pt x="901085" y="248412"/>
                </a:lnTo>
                <a:lnTo>
                  <a:pt x="930010" y="218947"/>
                </a:lnTo>
                <a:lnTo>
                  <a:pt x="947259" y="181054"/>
                </a:lnTo>
                <a:lnTo>
                  <a:pt x="952969" y="136753"/>
                </a:lnTo>
                <a:lnTo>
                  <a:pt x="947318" y="92930"/>
                </a:lnTo>
                <a:lnTo>
                  <a:pt x="930244" y="55760"/>
                </a:lnTo>
                <a:lnTo>
                  <a:pt x="902459" y="27914"/>
                </a:lnTo>
                <a:close/>
              </a:path>
              <a:path w="2386329" h="278765">
                <a:moveTo>
                  <a:pt x="499681" y="0"/>
                </a:moveTo>
                <a:lnTo>
                  <a:pt x="456421" y="6612"/>
                </a:lnTo>
                <a:lnTo>
                  <a:pt x="419765" y="25421"/>
                </a:lnTo>
                <a:lnTo>
                  <a:pt x="391443" y="54883"/>
                </a:lnTo>
                <a:lnTo>
                  <a:pt x="373183" y="93452"/>
                </a:lnTo>
                <a:lnTo>
                  <a:pt x="366712" y="139585"/>
                </a:lnTo>
                <a:lnTo>
                  <a:pt x="373227" y="186577"/>
                </a:lnTo>
                <a:lnTo>
                  <a:pt x="391575" y="225143"/>
                </a:lnTo>
                <a:lnTo>
                  <a:pt x="419963" y="254125"/>
                </a:lnTo>
                <a:lnTo>
                  <a:pt x="456596" y="272364"/>
                </a:lnTo>
                <a:lnTo>
                  <a:pt x="499681" y="278701"/>
                </a:lnTo>
                <a:lnTo>
                  <a:pt x="542033" y="272410"/>
                </a:lnTo>
                <a:lnTo>
                  <a:pt x="578572" y="254264"/>
                </a:lnTo>
                <a:lnTo>
                  <a:pt x="580608" y="252209"/>
                </a:lnTo>
                <a:lnTo>
                  <a:pt x="499681" y="252209"/>
                </a:lnTo>
                <a:lnTo>
                  <a:pt x="458244" y="244129"/>
                </a:lnTo>
                <a:lnTo>
                  <a:pt x="426618" y="221276"/>
                </a:lnTo>
                <a:lnTo>
                  <a:pt x="406441" y="185734"/>
                </a:lnTo>
                <a:lnTo>
                  <a:pt x="399351" y="139585"/>
                </a:lnTo>
                <a:lnTo>
                  <a:pt x="406403" y="93823"/>
                </a:lnTo>
                <a:lnTo>
                  <a:pt x="406511" y="93452"/>
                </a:lnTo>
                <a:lnTo>
                  <a:pt x="426618" y="57850"/>
                </a:lnTo>
                <a:lnTo>
                  <a:pt x="458244" y="34717"/>
                </a:lnTo>
                <a:lnTo>
                  <a:pt x="499681" y="26492"/>
                </a:lnTo>
                <a:lnTo>
                  <a:pt x="580551" y="26492"/>
                </a:lnTo>
                <a:lnTo>
                  <a:pt x="579795" y="25699"/>
                </a:lnTo>
                <a:lnTo>
                  <a:pt x="543120" y="6705"/>
                </a:lnTo>
                <a:lnTo>
                  <a:pt x="499681" y="0"/>
                </a:lnTo>
                <a:close/>
              </a:path>
              <a:path w="2386329" h="278765">
                <a:moveTo>
                  <a:pt x="580551" y="26492"/>
                </a:moveTo>
                <a:lnTo>
                  <a:pt x="499681" y="26492"/>
                </a:lnTo>
                <a:lnTo>
                  <a:pt x="542502" y="35183"/>
                </a:lnTo>
                <a:lnTo>
                  <a:pt x="573965" y="59093"/>
                </a:lnTo>
                <a:lnTo>
                  <a:pt x="593362" y="94975"/>
                </a:lnTo>
                <a:lnTo>
                  <a:pt x="599986" y="139585"/>
                </a:lnTo>
                <a:lnTo>
                  <a:pt x="592828" y="185734"/>
                </a:lnTo>
                <a:lnTo>
                  <a:pt x="572541" y="221276"/>
                </a:lnTo>
                <a:lnTo>
                  <a:pt x="540900" y="244129"/>
                </a:lnTo>
                <a:lnTo>
                  <a:pt x="499681" y="252209"/>
                </a:lnTo>
                <a:lnTo>
                  <a:pt x="580608" y="252209"/>
                </a:lnTo>
                <a:lnTo>
                  <a:pt x="607230" y="225351"/>
                </a:lnTo>
                <a:lnTo>
                  <a:pt x="625941" y="186762"/>
                </a:lnTo>
                <a:lnTo>
                  <a:pt x="632637" y="139585"/>
                </a:lnTo>
                <a:lnTo>
                  <a:pt x="626213" y="93823"/>
                </a:lnTo>
                <a:lnTo>
                  <a:pt x="608046" y="55300"/>
                </a:lnTo>
                <a:lnTo>
                  <a:pt x="580551" y="26492"/>
                </a:lnTo>
                <a:close/>
              </a:path>
              <a:path w="2386329" h="278765">
                <a:moveTo>
                  <a:pt x="28397" y="1892"/>
                </a:moveTo>
                <a:lnTo>
                  <a:pt x="0" y="1892"/>
                </a:lnTo>
                <a:lnTo>
                  <a:pt x="0" y="274434"/>
                </a:lnTo>
                <a:lnTo>
                  <a:pt x="30746" y="274434"/>
                </a:lnTo>
                <a:lnTo>
                  <a:pt x="30629" y="76657"/>
                </a:lnTo>
                <a:lnTo>
                  <a:pt x="30348" y="64719"/>
                </a:lnTo>
                <a:lnTo>
                  <a:pt x="29806" y="53936"/>
                </a:lnTo>
                <a:lnTo>
                  <a:pt x="63022" y="53936"/>
                </a:lnTo>
                <a:lnTo>
                  <a:pt x="28397" y="1892"/>
                </a:lnTo>
                <a:close/>
              </a:path>
              <a:path w="2386329" h="278765">
                <a:moveTo>
                  <a:pt x="255981" y="53479"/>
                </a:moveTo>
                <a:lnTo>
                  <a:pt x="226174" y="53479"/>
                </a:lnTo>
                <a:lnTo>
                  <a:pt x="225909" y="64719"/>
                </a:lnTo>
                <a:lnTo>
                  <a:pt x="225839" y="70913"/>
                </a:lnTo>
                <a:lnTo>
                  <a:pt x="225717" y="274434"/>
                </a:lnTo>
                <a:lnTo>
                  <a:pt x="255981" y="274434"/>
                </a:lnTo>
                <a:lnTo>
                  <a:pt x="255981" y="53479"/>
                </a:lnTo>
                <a:close/>
              </a:path>
              <a:path w="2386329" h="278765">
                <a:moveTo>
                  <a:pt x="63022" y="53936"/>
                </a:moveTo>
                <a:lnTo>
                  <a:pt x="30746" y="53936"/>
                </a:lnTo>
                <a:lnTo>
                  <a:pt x="34897" y="62040"/>
                </a:lnTo>
                <a:lnTo>
                  <a:pt x="39627" y="69969"/>
                </a:lnTo>
                <a:lnTo>
                  <a:pt x="44598" y="77566"/>
                </a:lnTo>
                <a:lnTo>
                  <a:pt x="49212" y="84239"/>
                </a:lnTo>
                <a:lnTo>
                  <a:pt x="122542" y="194017"/>
                </a:lnTo>
                <a:lnTo>
                  <a:pt x="138645" y="194017"/>
                </a:lnTo>
                <a:lnTo>
                  <a:pt x="162620" y="155676"/>
                </a:lnTo>
                <a:lnTo>
                  <a:pt x="130136" y="155676"/>
                </a:lnTo>
                <a:lnTo>
                  <a:pt x="125015" y="147412"/>
                </a:lnTo>
                <a:lnTo>
                  <a:pt x="119313" y="138528"/>
                </a:lnTo>
                <a:lnTo>
                  <a:pt x="112634" y="128401"/>
                </a:lnTo>
                <a:lnTo>
                  <a:pt x="104584" y="116408"/>
                </a:lnTo>
                <a:lnTo>
                  <a:pt x="63022" y="53936"/>
                </a:lnTo>
                <a:close/>
              </a:path>
              <a:path w="2386329" h="278765">
                <a:moveTo>
                  <a:pt x="255981" y="1892"/>
                </a:moveTo>
                <a:lnTo>
                  <a:pt x="227596" y="1892"/>
                </a:lnTo>
                <a:lnTo>
                  <a:pt x="156159" y="114985"/>
                </a:lnTo>
                <a:lnTo>
                  <a:pt x="148492" y="127201"/>
                </a:lnTo>
                <a:lnTo>
                  <a:pt x="135851" y="147189"/>
                </a:lnTo>
                <a:lnTo>
                  <a:pt x="130606" y="155676"/>
                </a:lnTo>
                <a:lnTo>
                  <a:pt x="162620" y="155676"/>
                </a:lnTo>
                <a:lnTo>
                  <a:pt x="205828" y="86575"/>
                </a:lnTo>
                <a:lnTo>
                  <a:pt x="210470" y="79343"/>
                </a:lnTo>
                <a:lnTo>
                  <a:pt x="215596" y="70913"/>
                </a:lnTo>
                <a:lnTo>
                  <a:pt x="220874" y="61930"/>
                </a:lnTo>
                <a:lnTo>
                  <a:pt x="225717" y="53479"/>
                </a:lnTo>
                <a:lnTo>
                  <a:pt x="255981" y="53479"/>
                </a:lnTo>
                <a:lnTo>
                  <a:pt x="255981" y="1892"/>
                </a:lnTo>
                <a:close/>
              </a:path>
              <a:path w="2386329" h="278765">
                <a:moveTo>
                  <a:pt x="1092072" y="1892"/>
                </a:moveTo>
                <a:lnTo>
                  <a:pt x="1061796" y="1892"/>
                </a:lnTo>
                <a:lnTo>
                  <a:pt x="1061796" y="176974"/>
                </a:lnTo>
                <a:lnTo>
                  <a:pt x="1067955" y="220980"/>
                </a:lnTo>
                <a:lnTo>
                  <a:pt x="1101836" y="263856"/>
                </a:lnTo>
                <a:lnTo>
                  <a:pt x="1163053" y="278701"/>
                </a:lnTo>
                <a:lnTo>
                  <a:pt x="1196260" y="275012"/>
                </a:lnTo>
                <a:lnTo>
                  <a:pt x="1223259" y="264093"/>
                </a:lnTo>
                <a:lnTo>
                  <a:pt x="1236274" y="252679"/>
                </a:lnTo>
                <a:lnTo>
                  <a:pt x="1163053" y="252679"/>
                </a:lnTo>
                <a:lnTo>
                  <a:pt x="1139805" y="249980"/>
                </a:lnTo>
                <a:lnTo>
                  <a:pt x="1107153" y="229324"/>
                </a:lnTo>
                <a:lnTo>
                  <a:pt x="1092429" y="184774"/>
                </a:lnTo>
                <a:lnTo>
                  <a:pt x="1092168" y="176974"/>
                </a:lnTo>
                <a:lnTo>
                  <a:pt x="1092072" y="1892"/>
                </a:lnTo>
                <a:close/>
              </a:path>
              <a:path w="2386329" h="278765">
                <a:moveTo>
                  <a:pt x="1264323" y="1892"/>
                </a:moveTo>
                <a:lnTo>
                  <a:pt x="1233550" y="1892"/>
                </a:lnTo>
                <a:lnTo>
                  <a:pt x="1233471" y="176974"/>
                </a:lnTo>
                <a:lnTo>
                  <a:pt x="1233335" y="184179"/>
                </a:lnTo>
                <a:lnTo>
                  <a:pt x="1218940" y="229324"/>
                </a:lnTo>
                <a:lnTo>
                  <a:pt x="1186294" y="249980"/>
                </a:lnTo>
                <a:lnTo>
                  <a:pt x="1163053" y="252679"/>
                </a:lnTo>
                <a:lnTo>
                  <a:pt x="1236274" y="252679"/>
                </a:lnTo>
                <a:lnTo>
                  <a:pt x="1260529" y="211512"/>
                </a:lnTo>
                <a:lnTo>
                  <a:pt x="1264323" y="176974"/>
                </a:lnTo>
                <a:lnTo>
                  <a:pt x="1264323" y="18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23482" y="447827"/>
            <a:ext cx="495300" cy="450850"/>
          </a:xfrm>
          <a:custGeom>
            <a:avLst/>
            <a:gdLst/>
            <a:ahLst/>
            <a:cxnLst/>
            <a:rect l="l" t="t" r="r" b="b"/>
            <a:pathLst>
              <a:path w="495300" h="450850">
                <a:moveTo>
                  <a:pt x="473379" y="0"/>
                </a:moveTo>
                <a:lnTo>
                  <a:pt x="21831" y="0"/>
                </a:lnTo>
                <a:lnTo>
                  <a:pt x="13340" y="1714"/>
                </a:lnTo>
                <a:lnTo>
                  <a:pt x="6400" y="6389"/>
                </a:lnTo>
                <a:lnTo>
                  <a:pt x="1718" y="13324"/>
                </a:lnTo>
                <a:lnTo>
                  <a:pt x="0" y="21818"/>
                </a:lnTo>
                <a:lnTo>
                  <a:pt x="0" y="428637"/>
                </a:lnTo>
                <a:lnTo>
                  <a:pt x="1718" y="437129"/>
                </a:lnTo>
                <a:lnTo>
                  <a:pt x="6400" y="444060"/>
                </a:lnTo>
                <a:lnTo>
                  <a:pt x="13340" y="448731"/>
                </a:lnTo>
                <a:lnTo>
                  <a:pt x="21831" y="450443"/>
                </a:lnTo>
                <a:lnTo>
                  <a:pt x="251282" y="450443"/>
                </a:lnTo>
                <a:lnTo>
                  <a:pt x="251282" y="396976"/>
                </a:lnTo>
                <a:lnTo>
                  <a:pt x="53467" y="396976"/>
                </a:lnTo>
                <a:lnTo>
                  <a:pt x="53467" y="235178"/>
                </a:lnTo>
                <a:lnTo>
                  <a:pt x="115030" y="235178"/>
                </a:lnTo>
                <a:lnTo>
                  <a:pt x="53467" y="141871"/>
                </a:lnTo>
                <a:lnTo>
                  <a:pt x="53467" y="53479"/>
                </a:lnTo>
                <a:lnTo>
                  <a:pt x="495185" y="53479"/>
                </a:lnTo>
                <a:lnTo>
                  <a:pt x="495185" y="21818"/>
                </a:lnTo>
                <a:lnTo>
                  <a:pt x="493473" y="13324"/>
                </a:lnTo>
                <a:lnTo>
                  <a:pt x="488802" y="6389"/>
                </a:lnTo>
                <a:lnTo>
                  <a:pt x="481871" y="1714"/>
                </a:lnTo>
                <a:lnTo>
                  <a:pt x="473379" y="0"/>
                </a:lnTo>
                <a:close/>
              </a:path>
              <a:path w="495300" h="450850">
                <a:moveTo>
                  <a:pt x="495185" y="53479"/>
                </a:moveTo>
                <a:lnTo>
                  <a:pt x="441718" y="53479"/>
                </a:lnTo>
                <a:lnTo>
                  <a:pt x="441718" y="396976"/>
                </a:lnTo>
                <a:lnTo>
                  <a:pt x="305295" y="396976"/>
                </a:lnTo>
                <a:lnTo>
                  <a:pt x="305295" y="450443"/>
                </a:lnTo>
                <a:lnTo>
                  <a:pt x="473379" y="450443"/>
                </a:lnTo>
                <a:lnTo>
                  <a:pt x="481871" y="448731"/>
                </a:lnTo>
                <a:lnTo>
                  <a:pt x="488802" y="444060"/>
                </a:lnTo>
                <a:lnTo>
                  <a:pt x="493473" y="437129"/>
                </a:lnTo>
                <a:lnTo>
                  <a:pt x="495185" y="428637"/>
                </a:lnTo>
                <a:lnTo>
                  <a:pt x="495185" y="53479"/>
                </a:lnTo>
                <a:close/>
              </a:path>
              <a:path w="495300" h="450850">
                <a:moveTo>
                  <a:pt x="305295" y="235470"/>
                </a:moveTo>
                <a:lnTo>
                  <a:pt x="251561" y="235470"/>
                </a:lnTo>
                <a:lnTo>
                  <a:pt x="251282" y="396976"/>
                </a:lnTo>
                <a:lnTo>
                  <a:pt x="305295" y="396976"/>
                </a:lnTo>
                <a:lnTo>
                  <a:pt x="305295" y="235470"/>
                </a:lnTo>
                <a:close/>
              </a:path>
              <a:path w="495300" h="450850">
                <a:moveTo>
                  <a:pt x="115030" y="235178"/>
                </a:moveTo>
                <a:lnTo>
                  <a:pt x="53467" y="235178"/>
                </a:lnTo>
                <a:lnTo>
                  <a:pt x="143789" y="364223"/>
                </a:lnTo>
                <a:lnTo>
                  <a:pt x="169710" y="364223"/>
                </a:lnTo>
                <a:lnTo>
                  <a:pt x="211152" y="299034"/>
                </a:lnTo>
                <a:lnTo>
                  <a:pt x="157162" y="299034"/>
                </a:lnTo>
                <a:lnTo>
                  <a:pt x="115030" y="235178"/>
                </a:lnTo>
                <a:close/>
              </a:path>
              <a:path w="495300" h="450850">
                <a:moveTo>
                  <a:pt x="305295" y="141592"/>
                </a:moveTo>
                <a:lnTo>
                  <a:pt x="256209" y="141592"/>
                </a:lnTo>
                <a:lnTo>
                  <a:pt x="157162" y="299034"/>
                </a:lnTo>
                <a:lnTo>
                  <a:pt x="211152" y="299034"/>
                </a:lnTo>
                <a:lnTo>
                  <a:pt x="251561" y="235470"/>
                </a:lnTo>
                <a:lnTo>
                  <a:pt x="305295" y="235470"/>
                </a:lnTo>
                <a:lnTo>
                  <a:pt x="305295" y="141592"/>
                </a:lnTo>
                <a:close/>
              </a:path>
            </a:pathLst>
          </a:custGeom>
          <a:solidFill>
            <a:srgbClr val="3C98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01762" y="5702561"/>
            <a:ext cx="3024505" cy="1282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7500"/>
              </a:lnSpc>
              <a:spcBef>
                <a:spcPts val="100"/>
              </a:spcBef>
            </a:pPr>
            <a:r>
              <a:rPr sz="2000" spc="120" dirty="0">
                <a:solidFill>
                  <a:srgbClr val="FFFFFF"/>
                </a:solidFill>
                <a:latin typeface="Arial"/>
                <a:cs typeface="Arial"/>
              </a:rPr>
              <a:t>Александр</a:t>
            </a:r>
            <a:r>
              <a:rPr sz="20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80" dirty="0">
                <a:solidFill>
                  <a:srgbClr val="FFFFFF"/>
                </a:solidFill>
                <a:latin typeface="Arial"/>
                <a:cs typeface="Arial"/>
              </a:rPr>
              <a:t>Камаев </a:t>
            </a:r>
            <a:r>
              <a:rPr sz="2000" spc="70" dirty="0">
                <a:solidFill>
                  <a:srgbClr val="FFFFFF"/>
                </a:solidFill>
                <a:latin typeface="Arial"/>
                <a:cs typeface="Arial"/>
              </a:rPr>
              <a:t>CFO</a:t>
            </a:r>
            <a:r>
              <a:rPr sz="20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110" dirty="0">
                <a:solidFill>
                  <a:srgbClr val="FFFFFF"/>
                </a:solidFill>
                <a:latin typeface="Arial"/>
                <a:cs typeface="Arial"/>
              </a:rPr>
              <a:t>Modulbau </a:t>
            </a:r>
            <a:r>
              <a:rPr sz="2000" spc="65" dirty="0">
                <a:solidFill>
                  <a:srgbClr val="FFFFFF"/>
                </a:solidFill>
                <a:latin typeface="Arial"/>
                <a:cs typeface="Arial"/>
                <a:hlinkClick r:id="rId2"/>
              </a:rPr>
              <a:t>kamaev</a:t>
            </a:r>
            <a:r>
              <a:rPr sz="2000" spc="65" dirty="0">
                <a:solidFill>
                  <a:srgbClr val="FFFFFF"/>
                </a:solidFill>
                <a:latin typeface="Arial"/>
                <a:cs typeface="Arial"/>
                <a:hlinkClick r:id="rId3"/>
              </a:rPr>
              <a:t>.a@modulbau.ru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9BF909-5947-2157-4A1B-3D834D0BCA5A}"/>
              </a:ext>
            </a:extLst>
          </p:cNvPr>
          <p:cNvSpPr txBox="1"/>
          <p:nvPr/>
        </p:nvSpPr>
        <p:spPr>
          <a:xfrm>
            <a:off x="965200" y="2409825"/>
            <a:ext cx="87630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6600" dirty="0">
                <a:solidFill>
                  <a:schemeClr val="bg1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758453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8">
            <a:extLst>
              <a:ext uri="{FF2B5EF4-FFF2-40B4-BE49-F238E27FC236}">
                <a16:creationId xmlns:a16="http://schemas.microsoft.com/office/drawing/2014/main" id="{411F62E5-EC67-BE4B-C81A-DC6D837D36C6}"/>
              </a:ext>
            </a:extLst>
          </p:cNvPr>
          <p:cNvSpPr/>
          <p:nvPr/>
        </p:nvSpPr>
        <p:spPr>
          <a:xfrm>
            <a:off x="9004300" y="1343025"/>
            <a:ext cx="1689100" cy="6219825"/>
          </a:xfrm>
          <a:custGeom>
            <a:avLst/>
            <a:gdLst/>
            <a:ahLst/>
            <a:cxnLst/>
            <a:rect l="l" t="t" r="r" b="b"/>
            <a:pathLst>
              <a:path w="10692130" h="2291715">
                <a:moveTo>
                  <a:pt x="10692003" y="0"/>
                </a:moveTo>
                <a:lnTo>
                  <a:pt x="0" y="0"/>
                </a:lnTo>
                <a:lnTo>
                  <a:pt x="0" y="2291143"/>
                </a:lnTo>
                <a:lnTo>
                  <a:pt x="10692003" y="2291143"/>
                </a:lnTo>
                <a:lnTo>
                  <a:pt x="10692003" y="0"/>
                </a:lnTo>
                <a:close/>
              </a:path>
            </a:pathLst>
          </a:custGeom>
          <a:solidFill>
            <a:srgbClr val="3C98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pc="305" dirty="0"/>
              <a:t>Обо</a:t>
            </a:r>
            <a:r>
              <a:rPr dirty="0"/>
              <a:t> </a:t>
            </a:r>
            <a:r>
              <a:rPr spc="50" dirty="0"/>
              <a:t>мне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2746" y="1307543"/>
            <a:ext cx="2471420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7500"/>
              </a:lnSpc>
              <a:spcBef>
                <a:spcPts val="100"/>
              </a:spcBef>
            </a:pPr>
            <a:r>
              <a:rPr sz="2000" spc="120" dirty="0">
                <a:latin typeface="Arial"/>
                <a:cs typeface="Arial"/>
              </a:rPr>
              <a:t>Александр</a:t>
            </a:r>
            <a:r>
              <a:rPr sz="2000" spc="75" dirty="0">
                <a:latin typeface="Arial"/>
                <a:cs typeface="Arial"/>
              </a:rPr>
              <a:t> </a:t>
            </a:r>
            <a:r>
              <a:rPr sz="2000" spc="80" dirty="0">
                <a:latin typeface="Arial"/>
                <a:cs typeface="Arial"/>
              </a:rPr>
              <a:t>Камаев </a:t>
            </a:r>
            <a:r>
              <a:rPr sz="2000" spc="70" dirty="0">
                <a:latin typeface="Arial"/>
                <a:cs typeface="Arial"/>
              </a:rPr>
              <a:t>CFO</a:t>
            </a:r>
            <a:r>
              <a:rPr sz="2000" spc="45" dirty="0">
                <a:latin typeface="Arial"/>
                <a:cs typeface="Arial"/>
              </a:rPr>
              <a:t> </a:t>
            </a:r>
            <a:r>
              <a:rPr sz="2000" spc="110" dirty="0">
                <a:latin typeface="Arial"/>
                <a:cs typeface="Arial"/>
              </a:rPr>
              <a:t>Modulbau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7012" y="2743727"/>
            <a:ext cx="5209540" cy="2883535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1500" spc="100" dirty="0">
                <a:latin typeface="Arial"/>
                <a:cs typeface="Arial"/>
              </a:rPr>
              <a:t>Окончил</a:t>
            </a:r>
            <a:r>
              <a:rPr sz="1500" spc="30" dirty="0">
                <a:latin typeface="Arial"/>
                <a:cs typeface="Arial"/>
              </a:rPr>
              <a:t> </a:t>
            </a:r>
            <a:r>
              <a:rPr sz="1500" spc="105" dirty="0">
                <a:latin typeface="Arial"/>
                <a:cs typeface="Arial"/>
              </a:rPr>
              <a:t>Финансовый</a:t>
            </a:r>
            <a:r>
              <a:rPr sz="1500" spc="35" dirty="0">
                <a:latin typeface="Arial"/>
                <a:cs typeface="Arial"/>
              </a:rPr>
              <a:t> </a:t>
            </a:r>
            <a:r>
              <a:rPr sz="1500" spc="70" dirty="0">
                <a:latin typeface="Arial"/>
                <a:cs typeface="Arial"/>
              </a:rPr>
              <a:t>университет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500" spc="120" dirty="0">
                <a:latin typeface="Arial"/>
                <a:cs typeface="Arial"/>
              </a:rPr>
              <a:t>при</a:t>
            </a:r>
            <a:r>
              <a:rPr sz="1500" spc="50" dirty="0">
                <a:latin typeface="Arial"/>
                <a:cs typeface="Arial"/>
              </a:rPr>
              <a:t> </a:t>
            </a:r>
            <a:r>
              <a:rPr sz="1500" spc="60" dirty="0">
                <a:latin typeface="Arial"/>
                <a:cs typeface="Arial"/>
              </a:rPr>
              <a:t>Правительстве</a:t>
            </a:r>
            <a:r>
              <a:rPr sz="1500" spc="55" dirty="0">
                <a:latin typeface="Arial"/>
                <a:cs typeface="Arial"/>
              </a:rPr>
              <a:t> </a:t>
            </a:r>
            <a:r>
              <a:rPr sz="1500" spc="100" dirty="0">
                <a:latin typeface="Arial"/>
                <a:cs typeface="Arial"/>
              </a:rPr>
              <a:t>Российской</a:t>
            </a:r>
            <a:r>
              <a:rPr sz="1500" spc="55" dirty="0">
                <a:latin typeface="Arial"/>
                <a:cs typeface="Arial"/>
              </a:rPr>
              <a:t> </a:t>
            </a:r>
            <a:r>
              <a:rPr sz="1500" spc="75" dirty="0">
                <a:latin typeface="Arial"/>
                <a:cs typeface="Arial"/>
              </a:rPr>
              <a:t>Федерации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150">
              <a:latin typeface="Arial"/>
              <a:cs typeface="Arial"/>
            </a:endParaRPr>
          </a:p>
          <a:p>
            <a:pPr marL="12700" marR="5080">
              <a:lnSpc>
                <a:spcPct val="138900"/>
              </a:lnSpc>
            </a:pPr>
            <a:r>
              <a:rPr sz="1500" dirty="0">
                <a:latin typeface="Arial"/>
                <a:cs typeface="Arial"/>
              </a:rPr>
              <a:t>Ранее</a:t>
            </a:r>
            <a:r>
              <a:rPr sz="1500" spc="95" dirty="0">
                <a:latin typeface="Arial"/>
                <a:cs typeface="Arial"/>
              </a:rPr>
              <a:t> </a:t>
            </a:r>
            <a:r>
              <a:rPr sz="1500" spc="65" dirty="0">
                <a:latin typeface="Arial"/>
                <a:cs typeface="Arial"/>
              </a:rPr>
              <a:t>более</a:t>
            </a:r>
            <a:r>
              <a:rPr sz="1500" spc="95" dirty="0">
                <a:latin typeface="Arial"/>
                <a:cs typeface="Arial"/>
              </a:rPr>
              <a:t> </a:t>
            </a:r>
            <a:r>
              <a:rPr sz="1500" spc="80" dirty="0">
                <a:latin typeface="Arial"/>
                <a:cs typeface="Arial"/>
              </a:rPr>
              <a:t>5</a:t>
            </a:r>
            <a:r>
              <a:rPr sz="1500" spc="9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лет</a:t>
            </a:r>
            <a:r>
              <a:rPr sz="1500" spc="95" dirty="0">
                <a:latin typeface="Arial"/>
                <a:cs typeface="Arial"/>
              </a:rPr>
              <a:t> </a:t>
            </a:r>
            <a:r>
              <a:rPr sz="1500" spc="70" dirty="0">
                <a:latin typeface="Arial"/>
                <a:cs typeface="Arial"/>
              </a:rPr>
              <a:t>работал</a:t>
            </a:r>
            <a:r>
              <a:rPr sz="1500" spc="95" dirty="0">
                <a:latin typeface="Arial"/>
                <a:cs typeface="Arial"/>
              </a:rPr>
              <a:t> </a:t>
            </a:r>
            <a:r>
              <a:rPr sz="1500" spc="80" dirty="0">
                <a:latin typeface="Arial"/>
                <a:cs typeface="Arial"/>
              </a:rPr>
              <a:t>финансовым</a:t>
            </a:r>
            <a:r>
              <a:rPr sz="1500" spc="95" dirty="0">
                <a:latin typeface="Arial"/>
                <a:cs typeface="Arial"/>
              </a:rPr>
              <a:t> </a:t>
            </a:r>
            <a:r>
              <a:rPr sz="1500" spc="85" dirty="0">
                <a:latin typeface="Arial"/>
                <a:cs typeface="Arial"/>
              </a:rPr>
              <a:t>директором </a:t>
            </a:r>
            <a:r>
              <a:rPr sz="1500" spc="60" dirty="0">
                <a:latin typeface="Arial"/>
                <a:cs typeface="Arial"/>
              </a:rPr>
              <a:t>Группы</a:t>
            </a:r>
            <a:r>
              <a:rPr sz="1500" spc="45" dirty="0">
                <a:latin typeface="Arial"/>
                <a:cs typeface="Arial"/>
              </a:rPr>
              <a:t> </a:t>
            </a:r>
            <a:r>
              <a:rPr sz="1500" spc="90" dirty="0">
                <a:latin typeface="Arial"/>
                <a:cs typeface="Arial"/>
              </a:rPr>
              <a:t>компаний</a:t>
            </a:r>
            <a:r>
              <a:rPr sz="1500" spc="50" dirty="0">
                <a:latin typeface="Arial"/>
                <a:cs typeface="Arial"/>
              </a:rPr>
              <a:t> </a:t>
            </a:r>
            <a:r>
              <a:rPr sz="1500" spc="120" dirty="0">
                <a:latin typeface="Arial"/>
                <a:cs typeface="Arial"/>
              </a:rPr>
              <a:t>“Про</a:t>
            </a:r>
            <a:r>
              <a:rPr sz="1500" spc="50" dirty="0">
                <a:latin typeface="Arial"/>
                <a:cs typeface="Arial"/>
              </a:rPr>
              <a:t> </a:t>
            </a:r>
            <a:r>
              <a:rPr sz="1500" spc="114" dirty="0">
                <a:latin typeface="Arial"/>
                <a:cs typeface="Arial"/>
              </a:rPr>
              <a:t>Аква”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150">
              <a:latin typeface="Arial"/>
              <a:cs typeface="Arial"/>
            </a:endParaRPr>
          </a:p>
          <a:p>
            <a:pPr marL="12700" marR="296545">
              <a:lnSpc>
                <a:spcPct val="138900"/>
              </a:lnSpc>
            </a:pPr>
            <a:r>
              <a:rPr sz="1500" spc="70" dirty="0">
                <a:latin typeface="Arial"/>
                <a:cs typeface="Arial"/>
              </a:rPr>
              <a:t>Экспертиза:</a:t>
            </a:r>
            <a:r>
              <a:rPr sz="1500" spc="40" dirty="0">
                <a:latin typeface="Arial"/>
                <a:cs typeface="Arial"/>
              </a:rPr>
              <a:t> </a:t>
            </a:r>
            <a:r>
              <a:rPr sz="1500" spc="70" dirty="0">
                <a:latin typeface="Arial"/>
                <a:cs typeface="Arial"/>
              </a:rPr>
              <a:t>учет</a:t>
            </a:r>
            <a:r>
              <a:rPr sz="1500" spc="40" dirty="0">
                <a:latin typeface="Arial"/>
                <a:cs typeface="Arial"/>
              </a:rPr>
              <a:t> </a:t>
            </a:r>
            <a:r>
              <a:rPr sz="1500" spc="75" dirty="0">
                <a:latin typeface="Arial"/>
                <a:cs typeface="Arial"/>
              </a:rPr>
              <a:t>в</a:t>
            </a:r>
            <a:r>
              <a:rPr sz="1500" spc="40" dirty="0">
                <a:latin typeface="Arial"/>
                <a:cs typeface="Arial"/>
              </a:rPr>
              <a:t> </a:t>
            </a:r>
            <a:r>
              <a:rPr sz="1500" spc="90" dirty="0">
                <a:latin typeface="Arial"/>
                <a:cs typeface="Arial"/>
              </a:rPr>
              <a:t>производственных</a:t>
            </a:r>
            <a:r>
              <a:rPr sz="1500" spc="45" dirty="0">
                <a:latin typeface="Arial"/>
                <a:cs typeface="Arial"/>
              </a:rPr>
              <a:t> </a:t>
            </a:r>
            <a:r>
              <a:rPr sz="1500" spc="65" dirty="0">
                <a:latin typeface="Arial"/>
                <a:cs typeface="Arial"/>
              </a:rPr>
              <a:t>компаниях, </a:t>
            </a:r>
            <a:r>
              <a:rPr sz="1500" spc="80" dirty="0">
                <a:latin typeface="Arial"/>
                <a:cs typeface="Arial"/>
              </a:rPr>
              <a:t>привлечение</a:t>
            </a:r>
            <a:r>
              <a:rPr sz="1500" spc="60" dirty="0">
                <a:latin typeface="Arial"/>
                <a:cs typeface="Arial"/>
              </a:rPr>
              <a:t> </a:t>
            </a:r>
            <a:r>
              <a:rPr sz="1500" spc="80" dirty="0">
                <a:latin typeface="Arial"/>
                <a:cs typeface="Arial"/>
              </a:rPr>
              <a:t>финансирования,</a:t>
            </a:r>
            <a:r>
              <a:rPr sz="1500" spc="65" dirty="0">
                <a:latin typeface="Arial"/>
                <a:cs typeface="Arial"/>
              </a:rPr>
              <a:t> </a:t>
            </a:r>
            <a:r>
              <a:rPr sz="1500" spc="85" dirty="0">
                <a:latin typeface="Arial"/>
                <a:cs typeface="Arial"/>
              </a:rPr>
              <a:t>построение </a:t>
            </a:r>
            <a:r>
              <a:rPr sz="1500" spc="95" dirty="0">
                <a:latin typeface="Arial"/>
                <a:cs typeface="Arial"/>
              </a:rPr>
              <a:t>финансово-юридической</a:t>
            </a:r>
            <a:r>
              <a:rPr sz="1500" spc="100" dirty="0">
                <a:latin typeface="Arial"/>
                <a:cs typeface="Arial"/>
              </a:rPr>
              <a:t> </a:t>
            </a:r>
            <a:r>
              <a:rPr sz="1500" spc="95" dirty="0">
                <a:latin typeface="Arial"/>
                <a:cs typeface="Arial"/>
              </a:rPr>
              <a:t>структуры,</a:t>
            </a:r>
            <a:r>
              <a:rPr sz="1500" spc="100" dirty="0">
                <a:latin typeface="Arial"/>
                <a:cs typeface="Arial"/>
              </a:rPr>
              <a:t> </a:t>
            </a:r>
            <a:r>
              <a:rPr sz="1500" spc="55" dirty="0">
                <a:latin typeface="Arial"/>
                <a:cs typeface="Arial"/>
              </a:rPr>
              <a:t>M&amp;A-</a:t>
            </a:r>
            <a:r>
              <a:rPr sz="1500" spc="85" dirty="0">
                <a:latin typeface="Arial"/>
                <a:cs typeface="Arial"/>
              </a:rPr>
              <a:t>сделки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79953" y="564845"/>
            <a:ext cx="7612380" cy="182880"/>
          </a:xfrm>
          <a:custGeom>
            <a:avLst/>
            <a:gdLst/>
            <a:ahLst/>
            <a:cxnLst/>
            <a:rect l="l" t="t" r="r" b="b"/>
            <a:pathLst>
              <a:path w="7612380" h="182879">
                <a:moveTo>
                  <a:pt x="7612049" y="0"/>
                </a:moveTo>
                <a:lnTo>
                  <a:pt x="0" y="0"/>
                </a:lnTo>
                <a:lnTo>
                  <a:pt x="0" y="182600"/>
                </a:lnTo>
                <a:lnTo>
                  <a:pt x="7612049" y="182600"/>
                </a:lnTo>
                <a:lnTo>
                  <a:pt x="7612049" y="0"/>
                </a:lnTo>
                <a:close/>
              </a:path>
            </a:pathLst>
          </a:custGeom>
          <a:solidFill>
            <a:srgbClr val="3C98D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82525" y="2036323"/>
            <a:ext cx="4109477" cy="4943469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0" y="564845"/>
            <a:ext cx="928369" cy="182880"/>
          </a:xfrm>
          <a:custGeom>
            <a:avLst/>
            <a:gdLst/>
            <a:ahLst/>
            <a:cxnLst/>
            <a:rect l="l" t="t" r="r" b="b"/>
            <a:pathLst>
              <a:path w="928369" h="182879">
                <a:moveTo>
                  <a:pt x="928331" y="0"/>
                </a:moveTo>
                <a:lnTo>
                  <a:pt x="0" y="0"/>
                </a:lnTo>
                <a:lnTo>
                  <a:pt x="0" y="182600"/>
                </a:lnTo>
                <a:lnTo>
                  <a:pt x="928331" y="182600"/>
                </a:lnTo>
                <a:lnTo>
                  <a:pt x="928331" y="0"/>
                </a:lnTo>
                <a:close/>
              </a:path>
            </a:pathLst>
          </a:custGeom>
          <a:solidFill>
            <a:srgbClr val="3C98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5457" y="2935960"/>
            <a:ext cx="100965" cy="100965"/>
          </a:xfrm>
          <a:custGeom>
            <a:avLst/>
            <a:gdLst/>
            <a:ahLst/>
            <a:cxnLst/>
            <a:rect l="l" t="t" r="r" b="b"/>
            <a:pathLst>
              <a:path w="100965" h="100964">
                <a:moveTo>
                  <a:pt x="100774" y="0"/>
                </a:moveTo>
                <a:lnTo>
                  <a:pt x="0" y="0"/>
                </a:lnTo>
                <a:lnTo>
                  <a:pt x="0" y="100774"/>
                </a:lnTo>
                <a:lnTo>
                  <a:pt x="100774" y="100774"/>
                </a:lnTo>
                <a:lnTo>
                  <a:pt x="100774" y="0"/>
                </a:lnTo>
                <a:close/>
              </a:path>
            </a:pathLst>
          </a:custGeom>
          <a:solidFill>
            <a:srgbClr val="3C98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5457" y="3887444"/>
            <a:ext cx="100965" cy="100965"/>
          </a:xfrm>
          <a:custGeom>
            <a:avLst/>
            <a:gdLst/>
            <a:ahLst/>
            <a:cxnLst/>
            <a:rect l="l" t="t" r="r" b="b"/>
            <a:pathLst>
              <a:path w="100965" h="100964">
                <a:moveTo>
                  <a:pt x="100774" y="0"/>
                </a:moveTo>
                <a:lnTo>
                  <a:pt x="0" y="0"/>
                </a:lnTo>
                <a:lnTo>
                  <a:pt x="0" y="100774"/>
                </a:lnTo>
                <a:lnTo>
                  <a:pt x="100774" y="100774"/>
                </a:lnTo>
                <a:lnTo>
                  <a:pt x="100774" y="0"/>
                </a:lnTo>
                <a:close/>
              </a:path>
            </a:pathLst>
          </a:custGeom>
          <a:solidFill>
            <a:srgbClr val="3C98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5457" y="4839944"/>
            <a:ext cx="100965" cy="100965"/>
          </a:xfrm>
          <a:custGeom>
            <a:avLst/>
            <a:gdLst/>
            <a:ahLst/>
            <a:cxnLst/>
            <a:rect l="l" t="t" r="r" b="b"/>
            <a:pathLst>
              <a:path w="100965" h="100964">
                <a:moveTo>
                  <a:pt x="100774" y="0"/>
                </a:moveTo>
                <a:lnTo>
                  <a:pt x="0" y="0"/>
                </a:lnTo>
                <a:lnTo>
                  <a:pt x="0" y="100774"/>
                </a:lnTo>
                <a:lnTo>
                  <a:pt x="100774" y="100774"/>
                </a:lnTo>
                <a:lnTo>
                  <a:pt x="100774" y="0"/>
                </a:lnTo>
                <a:close/>
              </a:path>
            </a:pathLst>
          </a:custGeom>
          <a:solidFill>
            <a:srgbClr val="3C98D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2752" y="1421843"/>
            <a:ext cx="5647055" cy="137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105" dirty="0">
                <a:latin typeface="Arial"/>
                <a:cs typeface="Arial"/>
              </a:rPr>
              <a:t>Строить</a:t>
            </a:r>
            <a:r>
              <a:rPr sz="2000" spc="50" dirty="0">
                <a:latin typeface="Arial"/>
                <a:cs typeface="Arial"/>
              </a:rPr>
              <a:t> </a:t>
            </a:r>
            <a:r>
              <a:rPr sz="2000" spc="170" dirty="0">
                <a:latin typeface="Arial"/>
                <a:cs typeface="Arial"/>
              </a:rPr>
              <a:t>как</a:t>
            </a:r>
            <a:r>
              <a:rPr sz="2000" spc="55" dirty="0">
                <a:latin typeface="Arial"/>
                <a:cs typeface="Arial"/>
              </a:rPr>
              <a:t> </a:t>
            </a:r>
            <a:r>
              <a:rPr sz="2000" spc="114" dirty="0">
                <a:latin typeface="Arial"/>
                <a:cs typeface="Arial"/>
              </a:rPr>
              <a:t>раньше</a:t>
            </a:r>
            <a:r>
              <a:rPr sz="2000" spc="50" dirty="0">
                <a:latin typeface="Arial"/>
                <a:cs typeface="Arial"/>
              </a:rPr>
              <a:t> </a:t>
            </a:r>
            <a:r>
              <a:rPr sz="2000" spc="-220" dirty="0">
                <a:latin typeface="Arial"/>
                <a:cs typeface="Arial"/>
              </a:rPr>
              <a:t>—</a:t>
            </a:r>
            <a:r>
              <a:rPr sz="2000" spc="55" dirty="0">
                <a:latin typeface="Arial"/>
                <a:cs typeface="Arial"/>
              </a:rPr>
              <a:t> </a:t>
            </a:r>
            <a:r>
              <a:rPr sz="2000" spc="70" dirty="0">
                <a:latin typeface="Arial"/>
                <a:cs typeface="Arial"/>
              </a:rPr>
              <a:t>необязательно.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750">
              <a:latin typeface="Arial"/>
              <a:cs typeface="Arial"/>
            </a:endParaRPr>
          </a:p>
          <a:p>
            <a:pPr marL="12700" marR="5080">
              <a:lnSpc>
                <a:spcPct val="138900"/>
              </a:lnSpc>
            </a:pPr>
            <a:r>
              <a:rPr sz="1500" spc="85" dirty="0">
                <a:latin typeface="Arial"/>
                <a:cs typeface="Arial"/>
              </a:rPr>
              <a:t>Разработчик</a:t>
            </a:r>
            <a:r>
              <a:rPr sz="1500" spc="50" dirty="0">
                <a:latin typeface="Arial"/>
                <a:cs typeface="Arial"/>
              </a:rPr>
              <a:t> </a:t>
            </a:r>
            <a:r>
              <a:rPr sz="1500" spc="100" dirty="0">
                <a:latin typeface="Arial"/>
                <a:cs typeface="Arial"/>
              </a:rPr>
              <a:t>и</a:t>
            </a:r>
            <a:r>
              <a:rPr sz="1500" spc="50" dirty="0">
                <a:latin typeface="Arial"/>
                <a:cs typeface="Arial"/>
              </a:rPr>
              <a:t> </a:t>
            </a:r>
            <a:r>
              <a:rPr sz="1500" spc="75" dirty="0">
                <a:latin typeface="Arial"/>
                <a:cs typeface="Arial"/>
              </a:rPr>
              <a:t>производитель</a:t>
            </a:r>
            <a:r>
              <a:rPr sz="1500" spc="50" dirty="0">
                <a:latin typeface="Arial"/>
                <a:cs typeface="Arial"/>
              </a:rPr>
              <a:t> </a:t>
            </a:r>
            <a:r>
              <a:rPr sz="1500" spc="85" dirty="0">
                <a:latin typeface="Arial"/>
                <a:cs typeface="Arial"/>
              </a:rPr>
              <a:t>готовых</a:t>
            </a:r>
            <a:r>
              <a:rPr sz="1500" spc="50" dirty="0">
                <a:latin typeface="Arial"/>
                <a:cs typeface="Arial"/>
              </a:rPr>
              <a:t> </a:t>
            </a:r>
            <a:r>
              <a:rPr sz="1500" spc="60" dirty="0">
                <a:latin typeface="Arial"/>
                <a:cs typeface="Arial"/>
              </a:rPr>
              <a:t>элементов</a:t>
            </a:r>
            <a:r>
              <a:rPr sz="1500" spc="55" dirty="0">
                <a:latin typeface="Arial"/>
                <a:cs typeface="Arial"/>
              </a:rPr>
              <a:t> </a:t>
            </a:r>
            <a:r>
              <a:rPr sz="1500" spc="60" dirty="0">
                <a:latin typeface="Arial"/>
                <a:cs typeface="Arial"/>
              </a:rPr>
              <a:t>зданий </a:t>
            </a:r>
            <a:r>
              <a:rPr sz="1500" spc="75" dirty="0">
                <a:latin typeface="Arial"/>
                <a:cs typeface="Arial"/>
              </a:rPr>
              <a:t>(модулей)</a:t>
            </a:r>
            <a:r>
              <a:rPr sz="1500" spc="55" dirty="0">
                <a:latin typeface="Arial"/>
                <a:cs typeface="Arial"/>
              </a:rPr>
              <a:t> </a:t>
            </a:r>
            <a:r>
              <a:rPr sz="1500" spc="120" dirty="0">
                <a:latin typeface="Arial"/>
                <a:cs typeface="Arial"/>
              </a:rPr>
              <a:t>по</a:t>
            </a:r>
            <a:r>
              <a:rPr sz="1500" spc="55" dirty="0">
                <a:latin typeface="Arial"/>
                <a:cs typeface="Arial"/>
              </a:rPr>
              <a:t> </a:t>
            </a:r>
            <a:r>
              <a:rPr sz="1500" spc="85" dirty="0">
                <a:latin typeface="Arial"/>
                <a:cs typeface="Arial"/>
              </a:rPr>
              <a:t>технологии</a:t>
            </a:r>
            <a:r>
              <a:rPr sz="1500" spc="55" dirty="0">
                <a:latin typeface="Arial"/>
                <a:cs typeface="Arial"/>
              </a:rPr>
              <a:t> префаб.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85457" y="3903907"/>
            <a:ext cx="9944735" cy="3124200"/>
            <a:chOff x="485457" y="3903907"/>
            <a:chExt cx="9944735" cy="31242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5457" y="4094251"/>
              <a:ext cx="3466985" cy="293359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02558" y="4160266"/>
              <a:ext cx="3540561" cy="280484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99362" y="3903907"/>
              <a:ext cx="3430206" cy="2979589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pc="150" dirty="0"/>
              <a:t>Modulbau.</a:t>
            </a:r>
            <a:r>
              <a:rPr spc="10" dirty="0"/>
              <a:t> </a:t>
            </a:r>
            <a:r>
              <a:rPr spc="185" dirty="0"/>
              <a:t>Пионер</a:t>
            </a:r>
            <a:r>
              <a:rPr spc="10" dirty="0"/>
              <a:t> </a:t>
            </a:r>
            <a:r>
              <a:rPr spc="175" dirty="0"/>
              <a:t>префаб-</a:t>
            </a:r>
            <a:r>
              <a:rPr spc="95" dirty="0"/>
              <a:t>технологий</a:t>
            </a:r>
          </a:p>
        </p:txBody>
      </p:sp>
      <p:sp>
        <p:nvSpPr>
          <p:cNvPr id="8" name="object 8"/>
          <p:cNvSpPr/>
          <p:nvPr/>
        </p:nvSpPr>
        <p:spPr>
          <a:xfrm>
            <a:off x="9308693" y="564845"/>
            <a:ext cx="1383665" cy="182880"/>
          </a:xfrm>
          <a:custGeom>
            <a:avLst/>
            <a:gdLst/>
            <a:ahLst/>
            <a:cxnLst/>
            <a:rect l="l" t="t" r="r" b="b"/>
            <a:pathLst>
              <a:path w="1383665" h="182879">
                <a:moveTo>
                  <a:pt x="1383309" y="0"/>
                </a:moveTo>
                <a:lnTo>
                  <a:pt x="0" y="0"/>
                </a:lnTo>
                <a:lnTo>
                  <a:pt x="0" y="182600"/>
                </a:lnTo>
                <a:lnTo>
                  <a:pt x="1383309" y="182600"/>
                </a:lnTo>
                <a:lnTo>
                  <a:pt x="1383309" y="0"/>
                </a:lnTo>
                <a:close/>
              </a:path>
            </a:pathLst>
          </a:custGeom>
          <a:solidFill>
            <a:srgbClr val="3C98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564845"/>
            <a:ext cx="928369" cy="182880"/>
          </a:xfrm>
          <a:custGeom>
            <a:avLst/>
            <a:gdLst/>
            <a:ahLst/>
            <a:cxnLst/>
            <a:rect l="l" t="t" r="r" b="b"/>
            <a:pathLst>
              <a:path w="928369" h="182879">
                <a:moveTo>
                  <a:pt x="928331" y="0"/>
                </a:moveTo>
                <a:lnTo>
                  <a:pt x="0" y="0"/>
                </a:lnTo>
                <a:lnTo>
                  <a:pt x="0" y="182600"/>
                </a:lnTo>
                <a:lnTo>
                  <a:pt x="928331" y="182600"/>
                </a:lnTo>
                <a:lnTo>
                  <a:pt x="928331" y="0"/>
                </a:lnTo>
                <a:close/>
              </a:path>
            </a:pathLst>
          </a:custGeom>
          <a:solidFill>
            <a:srgbClr val="3C98D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3261" y="4121403"/>
            <a:ext cx="6950839" cy="24032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lang="ru-RU" sz="2000" spc="50" dirty="0">
                <a:latin typeface="Arial"/>
                <a:cs typeface="Arial"/>
              </a:rPr>
              <a:t>Помимо «запаса по марже» есть существенные резервы есть в двух направлениях:</a:t>
            </a:r>
          </a:p>
          <a:p>
            <a:pPr marL="12700" marR="5080">
              <a:spcBef>
                <a:spcPts val="100"/>
              </a:spcBef>
            </a:pPr>
            <a:r>
              <a:rPr lang="ru-RU" sz="2000" dirty="0">
                <a:latin typeface="Arial"/>
                <a:cs typeface="Arial"/>
              </a:rPr>
              <a:t> </a:t>
            </a:r>
          </a:p>
          <a:p>
            <a:pPr marL="361950" marR="5080">
              <a:spcBef>
                <a:spcPts val="100"/>
              </a:spcBef>
            </a:pPr>
            <a:r>
              <a:rPr lang="ru-RU" sz="2000" dirty="0">
                <a:latin typeface="Arial"/>
                <a:cs typeface="Arial"/>
              </a:rPr>
              <a:t>уровень местных властей: </a:t>
            </a:r>
            <a:r>
              <a:rPr lang="ru-RU" sz="1600" dirty="0">
                <a:latin typeface="Arial"/>
                <a:cs typeface="Arial"/>
              </a:rPr>
              <a:t>стоимость ЗУ / аренды, смены ВРИ, получения РНС, подключения к инфраструктуре, соц. нагрузка и длительность всех этих процедур;</a:t>
            </a:r>
          </a:p>
          <a:p>
            <a:pPr marL="12700" marR="5080">
              <a:spcBef>
                <a:spcPts val="100"/>
              </a:spcBef>
            </a:pPr>
            <a:endParaRPr lang="ru-RU" sz="2000" dirty="0">
              <a:latin typeface="Arial"/>
              <a:cs typeface="Arial"/>
            </a:endParaRPr>
          </a:p>
          <a:p>
            <a:pPr marL="361950" marR="5080">
              <a:spcBef>
                <a:spcPts val="100"/>
              </a:spcBef>
            </a:pPr>
            <a:r>
              <a:rPr lang="ru-RU" sz="2000" dirty="0">
                <a:latin typeface="Arial"/>
                <a:cs typeface="Arial"/>
              </a:rPr>
              <a:t>уровень себестоимости строительства.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96912" y="376094"/>
            <a:ext cx="8030857" cy="1443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lang="ru-RU" spc="175" dirty="0"/>
              <a:t>Себестоимость </a:t>
            </a:r>
            <a:br>
              <a:rPr lang="ru-RU" spc="175" dirty="0"/>
            </a:br>
            <a:r>
              <a:rPr lang="ru-RU" spc="175" dirty="0"/>
              <a:t>девелоперских проектов:</a:t>
            </a:r>
            <a:br>
              <a:rPr lang="ru-RU" spc="175" dirty="0"/>
            </a:br>
            <a:r>
              <a:rPr lang="ru-RU" spc="175" dirty="0"/>
              <a:t>есть ли резерв для снижения?</a:t>
            </a:r>
            <a:endParaRPr spc="345" dirty="0"/>
          </a:p>
        </p:txBody>
      </p:sp>
      <p:sp>
        <p:nvSpPr>
          <p:cNvPr id="4" name="object 4"/>
          <p:cNvSpPr/>
          <p:nvPr/>
        </p:nvSpPr>
        <p:spPr>
          <a:xfrm>
            <a:off x="4965699" y="583057"/>
            <a:ext cx="5726303" cy="164667"/>
          </a:xfrm>
          <a:custGeom>
            <a:avLst/>
            <a:gdLst/>
            <a:ahLst/>
            <a:cxnLst/>
            <a:rect l="l" t="t" r="r" b="b"/>
            <a:pathLst>
              <a:path w="6129020" h="182879">
                <a:moveTo>
                  <a:pt x="6129020" y="0"/>
                </a:moveTo>
                <a:lnTo>
                  <a:pt x="0" y="0"/>
                </a:lnTo>
                <a:lnTo>
                  <a:pt x="0" y="182600"/>
                </a:lnTo>
                <a:lnTo>
                  <a:pt x="6129020" y="182600"/>
                </a:lnTo>
                <a:lnTo>
                  <a:pt x="6129020" y="0"/>
                </a:lnTo>
                <a:close/>
              </a:path>
            </a:pathLst>
          </a:custGeom>
          <a:solidFill>
            <a:srgbClr val="3C98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64845"/>
            <a:ext cx="928369" cy="182880"/>
          </a:xfrm>
          <a:custGeom>
            <a:avLst/>
            <a:gdLst/>
            <a:ahLst/>
            <a:cxnLst/>
            <a:rect l="l" t="t" r="r" b="b"/>
            <a:pathLst>
              <a:path w="928369" h="182879">
                <a:moveTo>
                  <a:pt x="928331" y="0"/>
                </a:moveTo>
                <a:lnTo>
                  <a:pt x="0" y="0"/>
                </a:lnTo>
                <a:lnTo>
                  <a:pt x="0" y="182600"/>
                </a:lnTo>
                <a:lnTo>
                  <a:pt x="928331" y="182600"/>
                </a:lnTo>
                <a:lnTo>
                  <a:pt x="928331" y="0"/>
                </a:lnTo>
                <a:close/>
              </a:path>
            </a:pathLst>
          </a:custGeom>
          <a:solidFill>
            <a:srgbClr val="3C98D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3310" y="5198315"/>
            <a:ext cx="168592" cy="13307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3310" y="6296025"/>
            <a:ext cx="168592" cy="133070"/>
          </a:xfrm>
          <a:prstGeom prst="rect">
            <a:avLst/>
          </a:prstGeom>
        </p:spPr>
      </p:pic>
      <p:sp>
        <p:nvSpPr>
          <p:cNvPr id="8" name="object 8">
            <a:extLst>
              <a:ext uri="{FF2B5EF4-FFF2-40B4-BE49-F238E27FC236}">
                <a16:creationId xmlns:a16="http://schemas.microsoft.com/office/drawing/2014/main" id="{29EEC216-4DD3-4E9A-8B8A-01AD7BC46D41}"/>
              </a:ext>
            </a:extLst>
          </p:cNvPr>
          <p:cNvSpPr/>
          <p:nvPr/>
        </p:nvSpPr>
        <p:spPr>
          <a:xfrm>
            <a:off x="9004300" y="1343025"/>
            <a:ext cx="1689100" cy="6219825"/>
          </a:xfrm>
          <a:custGeom>
            <a:avLst/>
            <a:gdLst/>
            <a:ahLst/>
            <a:cxnLst/>
            <a:rect l="l" t="t" r="r" b="b"/>
            <a:pathLst>
              <a:path w="10692130" h="2291715">
                <a:moveTo>
                  <a:pt x="10692003" y="0"/>
                </a:moveTo>
                <a:lnTo>
                  <a:pt x="0" y="0"/>
                </a:lnTo>
                <a:lnTo>
                  <a:pt x="0" y="2291143"/>
                </a:lnTo>
                <a:lnTo>
                  <a:pt x="10692003" y="2291143"/>
                </a:lnTo>
                <a:lnTo>
                  <a:pt x="10692003" y="0"/>
                </a:lnTo>
                <a:close/>
              </a:path>
            </a:pathLst>
          </a:custGeom>
          <a:solidFill>
            <a:srgbClr val="3C98D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7B72118-D5BA-2E1D-E9D2-2CB7B116148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965" y="2907582"/>
            <a:ext cx="2812006" cy="2657500"/>
          </a:xfrm>
          <a:prstGeom prst="rect">
            <a:avLst/>
          </a:prstGeom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54E38E42-DCDE-0B81-0152-EE648350B148}"/>
              </a:ext>
            </a:extLst>
          </p:cNvPr>
          <p:cNvSpPr txBox="1"/>
          <p:nvPr/>
        </p:nvSpPr>
        <p:spPr>
          <a:xfrm>
            <a:off x="456381" y="2180582"/>
            <a:ext cx="6719119" cy="12605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8900"/>
              </a:lnSpc>
              <a:spcBef>
                <a:spcPts val="100"/>
              </a:spcBef>
            </a:pPr>
            <a:r>
              <a:rPr lang="ru-RU" sz="2000" spc="50" dirty="0">
                <a:latin typeface="Arial"/>
                <a:cs typeface="Arial"/>
              </a:rPr>
              <a:t>Давайте посмотрим на текущий на рынок, </a:t>
            </a:r>
          </a:p>
          <a:p>
            <a:pPr marL="12700" marR="5080">
              <a:lnSpc>
                <a:spcPct val="138900"/>
              </a:lnSpc>
              <a:spcBef>
                <a:spcPts val="100"/>
              </a:spcBef>
            </a:pPr>
            <a:r>
              <a:rPr lang="ru-RU" sz="2000" spc="50" dirty="0">
                <a:latin typeface="Arial"/>
                <a:cs typeface="Arial"/>
              </a:rPr>
              <a:t>застройщики выставляют предложения с дисконтом до 30% и  показывают неплохие показатели.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2777" y="1625330"/>
            <a:ext cx="8492490" cy="41223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8900"/>
              </a:lnSpc>
              <a:spcBef>
                <a:spcPts val="100"/>
              </a:spcBef>
            </a:pPr>
            <a:r>
              <a:rPr lang="ru-RU" sz="2000" spc="50" dirty="0">
                <a:latin typeface="Arial"/>
                <a:cs typeface="Arial"/>
              </a:rPr>
              <a:t>Управление себестоимостью непосредственно строительства можно разделить на два основных направления:</a:t>
            </a:r>
            <a:endParaRPr lang="ru-RU"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00" dirty="0">
              <a:latin typeface="Arial"/>
              <a:cs typeface="Arial"/>
            </a:endParaRPr>
          </a:p>
          <a:p>
            <a:pPr marL="302260" marR="2590800">
              <a:lnSpc>
                <a:spcPct val="138900"/>
              </a:lnSpc>
            </a:pPr>
            <a:r>
              <a:rPr lang="ru-RU" sz="2000" spc="90" dirty="0">
                <a:latin typeface="Arial"/>
                <a:cs typeface="Arial"/>
              </a:rPr>
              <a:t>оптимизация строительной сметы: объем материалов и их цена, объем работ и их цена;</a:t>
            </a:r>
          </a:p>
          <a:p>
            <a:pPr marL="302260" marR="2590800">
              <a:lnSpc>
                <a:spcPct val="138900"/>
              </a:lnSpc>
            </a:pPr>
            <a:endParaRPr lang="ru-RU" sz="2000" spc="90" dirty="0">
              <a:latin typeface="Arial"/>
              <a:cs typeface="Arial"/>
            </a:endParaRPr>
          </a:p>
          <a:p>
            <a:pPr marL="302260" marR="2590800">
              <a:lnSpc>
                <a:spcPct val="138900"/>
              </a:lnSpc>
            </a:pPr>
            <a:r>
              <a:rPr lang="ru-RU" sz="2000" spc="90" dirty="0">
                <a:latin typeface="Arial"/>
                <a:cs typeface="Arial"/>
              </a:rPr>
              <a:t>управление непредвиденными рисками: доп. работы, смена подрядчиков, задержка сроков, порча на объектов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96912" y="341040"/>
            <a:ext cx="8030857" cy="9669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lang="ru-RU" spc="175" dirty="0"/>
              <a:t>Себестоимость</a:t>
            </a:r>
            <a:br>
              <a:rPr lang="ru-RU" spc="175" dirty="0"/>
            </a:br>
            <a:r>
              <a:rPr lang="ru-RU" spc="175" dirty="0"/>
              <a:t>строительства</a:t>
            </a:r>
            <a:endParaRPr spc="345" dirty="0"/>
          </a:p>
        </p:txBody>
      </p:sp>
      <p:sp>
        <p:nvSpPr>
          <p:cNvPr id="4" name="object 4"/>
          <p:cNvSpPr/>
          <p:nvPr/>
        </p:nvSpPr>
        <p:spPr>
          <a:xfrm>
            <a:off x="4965699" y="583057"/>
            <a:ext cx="5726303" cy="164667"/>
          </a:xfrm>
          <a:custGeom>
            <a:avLst/>
            <a:gdLst/>
            <a:ahLst/>
            <a:cxnLst/>
            <a:rect l="l" t="t" r="r" b="b"/>
            <a:pathLst>
              <a:path w="6129020" h="182879">
                <a:moveTo>
                  <a:pt x="6129020" y="0"/>
                </a:moveTo>
                <a:lnTo>
                  <a:pt x="0" y="0"/>
                </a:lnTo>
                <a:lnTo>
                  <a:pt x="0" y="182600"/>
                </a:lnTo>
                <a:lnTo>
                  <a:pt x="6129020" y="182600"/>
                </a:lnTo>
                <a:lnTo>
                  <a:pt x="6129020" y="0"/>
                </a:lnTo>
                <a:close/>
              </a:path>
            </a:pathLst>
          </a:custGeom>
          <a:solidFill>
            <a:srgbClr val="3C98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64845"/>
            <a:ext cx="928369" cy="182880"/>
          </a:xfrm>
          <a:custGeom>
            <a:avLst/>
            <a:gdLst/>
            <a:ahLst/>
            <a:cxnLst/>
            <a:rect l="l" t="t" r="r" b="b"/>
            <a:pathLst>
              <a:path w="928369" h="182879">
                <a:moveTo>
                  <a:pt x="928331" y="0"/>
                </a:moveTo>
                <a:lnTo>
                  <a:pt x="0" y="0"/>
                </a:lnTo>
                <a:lnTo>
                  <a:pt x="0" y="182600"/>
                </a:lnTo>
                <a:lnTo>
                  <a:pt x="928331" y="182600"/>
                </a:lnTo>
                <a:lnTo>
                  <a:pt x="928331" y="0"/>
                </a:lnTo>
                <a:close/>
              </a:path>
            </a:pathLst>
          </a:custGeom>
          <a:solidFill>
            <a:srgbClr val="3C98D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9860" y="2978467"/>
            <a:ext cx="168592" cy="13307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1212" y="4670022"/>
            <a:ext cx="168592" cy="13307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8855D71-E26A-F38C-35FC-68C681864A3F}"/>
              </a:ext>
            </a:extLst>
          </p:cNvPr>
          <p:cNvSpPr txBox="1"/>
          <p:nvPr/>
        </p:nvSpPr>
        <p:spPr>
          <a:xfrm>
            <a:off x="472777" y="6134951"/>
            <a:ext cx="56056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каждым из этих направлений нужно осуществлять по разному</a:t>
            </a: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29EEC216-4DD3-4E9A-8B8A-01AD7BC46D41}"/>
              </a:ext>
            </a:extLst>
          </p:cNvPr>
          <p:cNvSpPr/>
          <p:nvPr/>
        </p:nvSpPr>
        <p:spPr>
          <a:xfrm>
            <a:off x="9004300" y="1343025"/>
            <a:ext cx="1689100" cy="6219825"/>
          </a:xfrm>
          <a:custGeom>
            <a:avLst/>
            <a:gdLst/>
            <a:ahLst/>
            <a:cxnLst/>
            <a:rect l="l" t="t" r="r" b="b"/>
            <a:pathLst>
              <a:path w="10692130" h="2291715">
                <a:moveTo>
                  <a:pt x="10692003" y="0"/>
                </a:moveTo>
                <a:lnTo>
                  <a:pt x="0" y="0"/>
                </a:lnTo>
                <a:lnTo>
                  <a:pt x="0" y="2291143"/>
                </a:lnTo>
                <a:lnTo>
                  <a:pt x="10692003" y="2291143"/>
                </a:lnTo>
                <a:lnTo>
                  <a:pt x="10692003" y="0"/>
                </a:lnTo>
                <a:close/>
              </a:path>
            </a:pathLst>
          </a:custGeom>
          <a:solidFill>
            <a:srgbClr val="3C98D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7B72118-D5BA-2E1D-E9D2-2CB7B116148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965" y="2907582"/>
            <a:ext cx="2812006" cy="26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412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8">
            <a:extLst>
              <a:ext uri="{FF2B5EF4-FFF2-40B4-BE49-F238E27FC236}">
                <a16:creationId xmlns:a16="http://schemas.microsoft.com/office/drawing/2014/main" id="{55CF9823-DE4B-3BC9-EA08-2FC38491E0D0}"/>
              </a:ext>
            </a:extLst>
          </p:cNvPr>
          <p:cNvSpPr/>
          <p:nvPr/>
        </p:nvSpPr>
        <p:spPr>
          <a:xfrm>
            <a:off x="9004300" y="1343025"/>
            <a:ext cx="1689100" cy="6219825"/>
          </a:xfrm>
          <a:custGeom>
            <a:avLst/>
            <a:gdLst/>
            <a:ahLst/>
            <a:cxnLst/>
            <a:rect l="l" t="t" r="r" b="b"/>
            <a:pathLst>
              <a:path w="10692130" h="2291715">
                <a:moveTo>
                  <a:pt x="10692003" y="0"/>
                </a:moveTo>
                <a:lnTo>
                  <a:pt x="0" y="0"/>
                </a:lnTo>
                <a:lnTo>
                  <a:pt x="0" y="2291143"/>
                </a:lnTo>
                <a:lnTo>
                  <a:pt x="10692003" y="2291143"/>
                </a:lnTo>
                <a:lnTo>
                  <a:pt x="10692003" y="0"/>
                </a:lnTo>
                <a:close/>
              </a:path>
            </a:pathLst>
          </a:custGeom>
          <a:solidFill>
            <a:srgbClr val="3C98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>
            <a:spLocks noGrp="1"/>
          </p:cNvSpPr>
          <p:nvPr>
            <p:ph sz="half" idx="2"/>
          </p:nvPr>
        </p:nvSpPr>
        <p:spPr>
          <a:xfrm>
            <a:off x="1038175" y="1495425"/>
            <a:ext cx="6746925" cy="2359620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lang="ru-RU" spc="85" dirty="0"/>
              <a:t>Всем известны стандартные механизмы по оптимизации сметной стоимости:</a:t>
            </a:r>
          </a:p>
          <a:p>
            <a:pPr marL="712788">
              <a:lnSpc>
                <a:spcPct val="100000"/>
              </a:lnSpc>
              <a:spcBef>
                <a:spcPts val="1000"/>
              </a:spcBef>
            </a:pPr>
            <a:r>
              <a:rPr lang="ru-RU" spc="85" dirty="0"/>
              <a:t>тендеры;</a:t>
            </a:r>
          </a:p>
          <a:p>
            <a:pPr marL="712788">
              <a:lnSpc>
                <a:spcPct val="100000"/>
              </a:lnSpc>
              <a:spcBef>
                <a:spcPts val="1000"/>
              </a:spcBef>
            </a:pPr>
            <a:r>
              <a:rPr lang="ru-RU" spc="85" dirty="0"/>
              <a:t>контроль с/с подрядчиков;</a:t>
            </a:r>
          </a:p>
          <a:p>
            <a:pPr marL="712788">
              <a:lnSpc>
                <a:spcPct val="100000"/>
              </a:lnSpc>
              <a:spcBef>
                <a:spcPts val="1000"/>
              </a:spcBef>
            </a:pPr>
            <a:r>
              <a:rPr lang="ru-RU" spc="85" dirty="0"/>
              <a:t>управление цепочками поставок (номинация, гранд тендеры, централизованные закупки).</a:t>
            </a:r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96912" y="376094"/>
            <a:ext cx="8030857" cy="9669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175" dirty="0"/>
              <a:t>Строительная </a:t>
            </a:r>
            <a:br>
              <a:rPr lang="ru-RU" spc="175" dirty="0"/>
            </a:br>
            <a:r>
              <a:rPr lang="ru-RU" spc="175" dirty="0"/>
              <a:t>сметная</a:t>
            </a:r>
            <a:endParaRPr spc="345" dirty="0"/>
          </a:p>
        </p:txBody>
      </p:sp>
      <p:sp>
        <p:nvSpPr>
          <p:cNvPr id="4" name="object 4"/>
          <p:cNvSpPr/>
          <p:nvPr/>
        </p:nvSpPr>
        <p:spPr>
          <a:xfrm>
            <a:off x="4746358" y="564845"/>
            <a:ext cx="5946165" cy="182880"/>
          </a:xfrm>
          <a:custGeom>
            <a:avLst/>
            <a:gdLst/>
            <a:ahLst/>
            <a:cxnLst/>
            <a:rect l="l" t="t" r="r" b="b"/>
            <a:pathLst>
              <a:path w="6113145" h="182879">
                <a:moveTo>
                  <a:pt x="6112624" y="0"/>
                </a:moveTo>
                <a:lnTo>
                  <a:pt x="0" y="0"/>
                </a:lnTo>
                <a:lnTo>
                  <a:pt x="0" y="182600"/>
                </a:lnTo>
                <a:lnTo>
                  <a:pt x="6112624" y="182600"/>
                </a:lnTo>
                <a:lnTo>
                  <a:pt x="6112624" y="0"/>
                </a:lnTo>
                <a:close/>
              </a:path>
            </a:pathLst>
          </a:custGeom>
          <a:solidFill>
            <a:srgbClr val="3C98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64845"/>
            <a:ext cx="928369" cy="182880"/>
          </a:xfrm>
          <a:custGeom>
            <a:avLst/>
            <a:gdLst/>
            <a:ahLst/>
            <a:cxnLst/>
            <a:rect l="l" t="t" r="r" b="b"/>
            <a:pathLst>
              <a:path w="928369" h="182879">
                <a:moveTo>
                  <a:pt x="928331" y="0"/>
                </a:moveTo>
                <a:lnTo>
                  <a:pt x="0" y="0"/>
                </a:lnTo>
                <a:lnTo>
                  <a:pt x="0" y="182600"/>
                </a:lnTo>
                <a:lnTo>
                  <a:pt x="928331" y="182600"/>
                </a:lnTo>
                <a:lnTo>
                  <a:pt x="928331" y="0"/>
                </a:lnTo>
                <a:close/>
              </a:path>
            </a:pathLst>
          </a:custGeom>
          <a:solidFill>
            <a:srgbClr val="3C98D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CD64691-614A-4513-6E88-D262FDB786C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87667" y="2562225"/>
            <a:ext cx="2504855" cy="3048000"/>
          </a:xfrm>
          <a:prstGeom prst="rect">
            <a:avLst/>
          </a:prstGeom>
        </p:spPr>
      </p:pic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A8B12FB3-AF70-799F-E280-693957C95D03}"/>
              </a:ext>
            </a:extLst>
          </p:cNvPr>
          <p:cNvCxnSpPr>
            <a:cxnSpLocks/>
          </p:cNvCxnSpPr>
          <p:nvPr/>
        </p:nvCxnSpPr>
        <p:spPr>
          <a:xfrm>
            <a:off x="1509100" y="2556361"/>
            <a:ext cx="180000" cy="0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BF449D1B-52BB-9541-8B6A-FF3060DD189C}"/>
              </a:ext>
            </a:extLst>
          </p:cNvPr>
          <p:cNvCxnSpPr>
            <a:cxnSpLocks/>
          </p:cNvCxnSpPr>
          <p:nvPr/>
        </p:nvCxnSpPr>
        <p:spPr>
          <a:xfrm>
            <a:off x="1509100" y="2953273"/>
            <a:ext cx="180000" cy="0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1C535504-47F8-D839-B82A-EF2052B7A715}"/>
              </a:ext>
            </a:extLst>
          </p:cNvPr>
          <p:cNvCxnSpPr>
            <a:cxnSpLocks/>
          </p:cNvCxnSpPr>
          <p:nvPr/>
        </p:nvCxnSpPr>
        <p:spPr>
          <a:xfrm>
            <a:off x="1509100" y="3400425"/>
            <a:ext cx="180000" cy="0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ject 2">
            <a:extLst>
              <a:ext uri="{FF2B5EF4-FFF2-40B4-BE49-F238E27FC236}">
                <a16:creationId xmlns:a16="http://schemas.microsoft.com/office/drawing/2014/main" id="{D7A7C063-268B-D7C8-EE34-9C1346C0968B}"/>
              </a:ext>
            </a:extLst>
          </p:cNvPr>
          <p:cNvSpPr txBox="1">
            <a:spLocks/>
          </p:cNvSpPr>
          <p:nvPr/>
        </p:nvSpPr>
        <p:spPr>
          <a:xfrm>
            <a:off x="1044176" y="4739741"/>
            <a:ext cx="6746925" cy="1359346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>
            <a:lvl1pPr marL="0">
              <a:defRPr sz="2000" b="0" i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1000"/>
              </a:spcBef>
            </a:pPr>
            <a:r>
              <a:rPr lang="ru-RU" spc="85" dirty="0" err="1"/>
              <a:t>Префаб</a:t>
            </a:r>
            <a:r>
              <a:rPr lang="ru-RU" spc="85" dirty="0"/>
              <a:t> технологии позволяют эффективно и полностью реализовать потенциал всех этих механизмов и получить продукт по цене соответствующий строительному исполнению.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26471" y="352425"/>
            <a:ext cx="8892229" cy="4898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175" dirty="0"/>
              <a:t>Управление непредвиденными рисками</a:t>
            </a:r>
            <a:endParaRPr spc="345" dirty="0"/>
          </a:p>
        </p:txBody>
      </p:sp>
      <p:sp>
        <p:nvSpPr>
          <p:cNvPr id="4" name="object 4"/>
          <p:cNvSpPr/>
          <p:nvPr/>
        </p:nvSpPr>
        <p:spPr>
          <a:xfrm>
            <a:off x="9701924" y="564845"/>
            <a:ext cx="990599" cy="168580"/>
          </a:xfrm>
          <a:custGeom>
            <a:avLst/>
            <a:gdLst/>
            <a:ahLst/>
            <a:cxnLst/>
            <a:rect l="l" t="t" r="r" b="b"/>
            <a:pathLst>
              <a:path w="6113145" h="182879">
                <a:moveTo>
                  <a:pt x="6112624" y="0"/>
                </a:moveTo>
                <a:lnTo>
                  <a:pt x="0" y="0"/>
                </a:lnTo>
                <a:lnTo>
                  <a:pt x="0" y="182600"/>
                </a:lnTo>
                <a:lnTo>
                  <a:pt x="6112624" y="182600"/>
                </a:lnTo>
                <a:lnTo>
                  <a:pt x="6112624" y="0"/>
                </a:lnTo>
                <a:close/>
              </a:path>
            </a:pathLst>
          </a:custGeom>
          <a:solidFill>
            <a:srgbClr val="3C98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64845"/>
            <a:ext cx="928369" cy="182880"/>
          </a:xfrm>
          <a:custGeom>
            <a:avLst/>
            <a:gdLst/>
            <a:ahLst/>
            <a:cxnLst/>
            <a:rect l="l" t="t" r="r" b="b"/>
            <a:pathLst>
              <a:path w="928369" h="182879">
                <a:moveTo>
                  <a:pt x="928331" y="0"/>
                </a:moveTo>
                <a:lnTo>
                  <a:pt x="0" y="0"/>
                </a:lnTo>
                <a:lnTo>
                  <a:pt x="0" y="182600"/>
                </a:lnTo>
                <a:lnTo>
                  <a:pt x="928331" y="182600"/>
                </a:lnTo>
                <a:lnTo>
                  <a:pt x="928331" y="0"/>
                </a:lnTo>
                <a:close/>
              </a:path>
            </a:pathLst>
          </a:custGeom>
          <a:solidFill>
            <a:srgbClr val="3C98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A9547C-F2FF-184E-D89F-FD39B6A9E245}"/>
              </a:ext>
            </a:extLst>
          </p:cNvPr>
          <p:cNvSpPr txBox="1"/>
          <p:nvPr/>
        </p:nvSpPr>
        <p:spPr>
          <a:xfrm>
            <a:off x="464184" y="1028221"/>
            <a:ext cx="53492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строительной отделке санузлов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601988-FA0A-F390-DDB2-4153CCE9EAED}"/>
              </a:ext>
            </a:extLst>
          </p:cNvPr>
          <p:cNvSpPr txBox="1"/>
          <p:nvPr/>
        </p:nvSpPr>
        <p:spPr>
          <a:xfrm>
            <a:off x="62726" y="2573109"/>
            <a:ext cx="28709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участвует 3-5 подрядчиков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(ВК/ЭОМ/отделка и пр.)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283BD5-37B2-0513-5BD5-FB70C2D7848E}"/>
              </a:ext>
            </a:extLst>
          </p:cNvPr>
          <p:cNvSpPr txBox="1"/>
          <p:nvPr/>
        </p:nvSpPr>
        <p:spPr>
          <a:xfrm>
            <a:off x="1271676" y="4820475"/>
            <a:ext cx="2683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отделка идет 5-8 мес. </a:t>
            </a:r>
          </a:p>
        </p:txBody>
      </p:sp>
      <p:sp>
        <p:nvSpPr>
          <p:cNvPr id="16" name="object 8">
            <a:extLst>
              <a:ext uri="{FF2B5EF4-FFF2-40B4-BE49-F238E27FC236}">
                <a16:creationId xmlns:a16="http://schemas.microsoft.com/office/drawing/2014/main" id="{6549FB15-39C7-D033-9E28-D965C4C73702}"/>
              </a:ext>
            </a:extLst>
          </p:cNvPr>
          <p:cNvSpPr/>
          <p:nvPr/>
        </p:nvSpPr>
        <p:spPr>
          <a:xfrm>
            <a:off x="1270" y="5948340"/>
            <a:ext cx="10692130" cy="1614510"/>
          </a:xfrm>
          <a:custGeom>
            <a:avLst/>
            <a:gdLst/>
            <a:ahLst/>
            <a:cxnLst/>
            <a:rect l="l" t="t" r="r" b="b"/>
            <a:pathLst>
              <a:path w="10692130" h="2291715">
                <a:moveTo>
                  <a:pt x="10692003" y="0"/>
                </a:moveTo>
                <a:lnTo>
                  <a:pt x="0" y="0"/>
                </a:lnTo>
                <a:lnTo>
                  <a:pt x="0" y="2291143"/>
                </a:lnTo>
                <a:lnTo>
                  <a:pt x="10692003" y="2291143"/>
                </a:lnTo>
                <a:lnTo>
                  <a:pt x="10692003" y="0"/>
                </a:lnTo>
                <a:close/>
              </a:path>
            </a:pathLst>
          </a:custGeom>
          <a:solidFill>
            <a:srgbClr val="3C98D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51B1F9-1A59-00C4-5502-D2AAD9D67765}"/>
              </a:ext>
            </a:extLst>
          </p:cNvPr>
          <p:cNvSpPr txBox="1"/>
          <p:nvPr/>
        </p:nvSpPr>
        <p:spPr>
          <a:xfrm>
            <a:off x="3859462" y="4820475"/>
            <a:ext cx="30933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"серая" зона по </a:t>
            </a:r>
            <a:b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скрытым работам и т.д.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B026D0-B225-0871-B84E-F24583F6E27F}"/>
              </a:ext>
            </a:extLst>
          </p:cNvPr>
          <p:cNvSpPr txBox="1"/>
          <p:nvPr/>
        </p:nvSpPr>
        <p:spPr>
          <a:xfrm>
            <a:off x="936088" y="6303228"/>
            <a:ext cx="73824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Увеличение срока на площадке и плохое качество + доп. работы на 10-15% от сметной стоимости</a:t>
            </a:r>
          </a:p>
        </p:txBody>
      </p:sp>
      <p:grpSp>
        <p:nvGrpSpPr>
          <p:cNvPr id="19" name="object 5">
            <a:extLst>
              <a:ext uri="{FF2B5EF4-FFF2-40B4-BE49-F238E27FC236}">
                <a16:creationId xmlns:a16="http://schemas.microsoft.com/office/drawing/2014/main" id="{051D21AD-CC17-3E00-367A-A83A47FDBF2F}"/>
              </a:ext>
            </a:extLst>
          </p:cNvPr>
          <p:cNvGrpSpPr/>
          <p:nvPr/>
        </p:nvGrpSpPr>
        <p:grpSpPr>
          <a:xfrm>
            <a:off x="1155700" y="1724660"/>
            <a:ext cx="685165" cy="685165"/>
            <a:chOff x="1857345" y="1659563"/>
            <a:chExt cx="685165" cy="685165"/>
          </a:xfrm>
        </p:grpSpPr>
        <p:sp>
          <p:nvSpPr>
            <p:cNvPr id="20" name="object 6">
              <a:extLst>
                <a:ext uri="{FF2B5EF4-FFF2-40B4-BE49-F238E27FC236}">
                  <a16:creationId xmlns:a16="http://schemas.microsoft.com/office/drawing/2014/main" id="{D532A578-1D03-7C3D-93FA-42405B874049}"/>
                </a:ext>
              </a:extLst>
            </p:cNvPr>
            <p:cNvSpPr/>
            <p:nvPr/>
          </p:nvSpPr>
          <p:spPr>
            <a:xfrm>
              <a:off x="1857345" y="1659563"/>
              <a:ext cx="685165" cy="685165"/>
            </a:xfrm>
            <a:custGeom>
              <a:avLst/>
              <a:gdLst/>
              <a:ahLst/>
              <a:cxnLst/>
              <a:rect l="l" t="t" r="r" b="b"/>
              <a:pathLst>
                <a:path w="685164" h="685164">
                  <a:moveTo>
                    <a:pt x="342519" y="0"/>
                  </a:moveTo>
                  <a:lnTo>
                    <a:pt x="296105" y="3132"/>
                  </a:lnTo>
                  <a:lnTo>
                    <a:pt x="251570" y="12255"/>
                  </a:lnTo>
                  <a:lnTo>
                    <a:pt x="209324" y="26957"/>
                  </a:lnTo>
                  <a:lnTo>
                    <a:pt x="169779" y="46828"/>
                  </a:lnTo>
                  <a:lnTo>
                    <a:pt x="133346" y="71456"/>
                  </a:lnTo>
                  <a:lnTo>
                    <a:pt x="100436" y="100430"/>
                  </a:lnTo>
                  <a:lnTo>
                    <a:pt x="71461" y="133338"/>
                  </a:lnTo>
                  <a:lnTo>
                    <a:pt x="46831" y="169769"/>
                  </a:lnTo>
                  <a:lnTo>
                    <a:pt x="26959" y="209313"/>
                  </a:lnTo>
                  <a:lnTo>
                    <a:pt x="12256" y="251558"/>
                  </a:lnTo>
                  <a:lnTo>
                    <a:pt x="3132" y="296093"/>
                  </a:lnTo>
                  <a:lnTo>
                    <a:pt x="0" y="342506"/>
                  </a:lnTo>
                  <a:lnTo>
                    <a:pt x="3132" y="388922"/>
                  </a:lnTo>
                  <a:lnTo>
                    <a:pt x="12256" y="433459"/>
                  </a:lnTo>
                  <a:lnTo>
                    <a:pt x="26959" y="475706"/>
                  </a:lnTo>
                  <a:lnTo>
                    <a:pt x="46831" y="515251"/>
                  </a:lnTo>
                  <a:lnTo>
                    <a:pt x="71461" y="551684"/>
                  </a:lnTo>
                  <a:lnTo>
                    <a:pt x="100436" y="584593"/>
                  </a:lnTo>
                  <a:lnTo>
                    <a:pt x="133346" y="613567"/>
                  </a:lnTo>
                  <a:lnTo>
                    <a:pt x="169779" y="638196"/>
                  </a:lnTo>
                  <a:lnTo>
                    <a:pt x="209324" y="658067"/>
                  </a:lnTo>
                  <a:lnTo>
                    <a:pt x="251570" y="672769"/>
                  </a:lnTo>
                  <a:lnTo>
                    <a:pt x="296105" y="681892"/>
                  </a:lnTo>
                  <a:lnTo>
                    <a:pt x="342519" y="685025"/>
                  </a:lnTo>
                  <a:lnTo>
                    <a:pt x="388932" y="681892"/>
                  </a:lnTo>
                  <a:lnTo>
                    <a:pt x="433467" y="672769"/>
                  </a:lnTo>
                  <a:lnTo>
                    <a:pt x="475713" y="658067"/>
                  </a:lnTo>
                  <a:lnTo>
                    <a:pt x="515258" y="638196"/>
                  </a:lnTo>
                  <a:lnTo>
                    <a:pt x="551691" y="613567"/>
                  </a:lnTo>
                  <a:lnTo>
                    <a:pt x="584601" y="584593"/>
                  </a:lnTo>
                  <a:lnTo>
                    <a:pt x="613576" y="551684"/>
                  </a:lnTo>
                  <a:lnTo>
                    <a:pt x="638206" y="515251"/>
                  </a:lnTo>
                  <a:lnTo>
                    <a:pt x="658078" y="475706"/>
                  </a:lnTo>
                  <a:lnTo>
                    <a:pt x="672781" y="433459"/>
                  </a:lnTo>
                  <a:lnTo>
                    <a:pt x="681905" y="388922"/>
                  </a:lnTo>
                  <a:lnTo>
                    <a:pt x="685038" y="342506"/>
                  </a:lnTo>
                  <a:lnTo>
                    <a:pt x="684845" y="331019"/>
                  </a:lnTo>
                  <a:lnTo>
                    <a:pt x="678771" y="277031"/>
                  </a:lnTo>
                  <a:lnTo>
                    <a:pt x="668856" y="238239"/>
                  </a:lnTo>
                  <a:lnTo>
                    <a:pt x="651706" y="194986"/>
                  </a:lnTo>
                  <a:lnTo>
                    <a:pt x="624065" y="164211"/>
                  </a:lnTo>
                  <a:lnTo>
                    <a:pt x="619759" y="196782"/>
                  </a:lnTo>
                  <a:lnTo>
                    <a:pt x="625192" y="207603"/>
                  </a:lnTo>
                  <a:lnTo>
                    <a:pt x="640887" y="247149"/>
                  </a:lnTo>
                  <a:lnTo>
                    <a:pt x="652894" y="300659"/>
                  </a:lnTo>
                  <a:lnTo>
                    <a:pt x="655662" y="342506"/>
                  </a:lnTo>
                  <a:lnTo>
                    <a:pt x="652261" y="388721"/>
                  </a:lnTo>
                  <a:lnTo>
                    <a:pt x="642382" y="432851"/>
                  </a:lnTo>
                  <a:lnTo>
                    <a:pt x="626513" y="474408"/>
                  </a:lnTo>
                  <a:lnTo>
                    <a:pt x="605143" y="512904"/>
                  </a:lnTo>
                  <a:lnTo>
                    <a:pt x="578760" y="547850"/>
                  </a:lnTo>
                  <a:lnTo>
                    <a:pt x="547852" y="578759"/>
                  </a:lnTo>
                  <a:lnTo>
                    <a:pt x="512907" y="605143"/>
                  </a:lnTo>
                  <a:lnTo>
                    <a:pt x="474413" y="626513"/>
                  </a:lnTo>
                  <a:lnTo>
                    <a:pt x="432858" y="642382"/>
                  </a:lnTo>
                  <a:lnTo>
                    <a:pt x="388731" y="652261"/>
                  </a:lnTo>
                  <a:lnTo>
                    <a:pt x="342519" y="655662"/>
                  </a:lnTo>
                  <a:lnTo>
                    <a:pt x="296306" y="652261"/>
                  </a:lnTo>
                  <a:lnTo>
                    <a:pt x="252179" y="642382"/>
                  </a:lnTo>
                  <a:lnTo>
                    <a:pt x="210624" y="626513"/>
                  </a:lnTo>
                  <a:lnTo>
                    <a:pt x="172130" y="605143"/>
                  </a:lnTo>
                  <a:lnTo>
                    <a:pt x="137185" y="578759"/>
                  </a:lnTo>
                  <a:lnTo>
                    <a:pt x="106277" y="547850"/>
                  </a:lnTo>
                  <a:lnTo>
                    <a:pt x="79894" y="512904"/>
                  </a:lnTo>
                  <a:lnTo>
                    <a:pt x="58524" y="474408"/>
                  </a:lnTo>
                  <a:lnTo>
                    <a:pt x="42655" y="432851"/>
                  </a:lnTo>
                  <a:lnTo>
                    <a:pt x="32776" y="388721"/>
                  </a:lnTo>
                  <a:lnTo>
                    <a:pt x="29375" y="342506"/>
                  </a:lnTo>
                  <a:lnTo>
                    <a:pt x="32776" y="296294"/>
                  </a:lnTo>
                  <a:lnTo>
                    <a:pt x="42655" y="252166"/>
                  </a:lnTo>
                  <a:lnTo>
                    <a:pt x="58524" y="210611"/>
                  </a:lnTo>
                  <a:lnTo>
                    <a:pt x="79894" y="172117"/>
                  </a:lnTo>
                  <a:lnTo>
                    <a:pt x="106277" y="137172"/>
                  </a:lnTo>
                  <a:lnTo>
                    <a:pt x="137185" y="106264"/>
                  </a:lnTo>
                  <a:lnTo>
                    <a:pt x="172130" y="79881"/>
                  </a:lnTo>
                  <a:lnTo>
                    <a:pt x="210624" y="58511"/>
                  </a:lnTo>
                  <a:lnTo>
                    <a:pt x="252179" y="42642"/>
                  </a:lnTo>
                  <a:lnTo>
                    <a:pt x="296306" y="32763"/>
                  </a:lnTo>
                  <a:lnTo>
                    <a:pt x="342519" y="29362"/>
                  </a:lnTo>
                  <a:lnTo>
                    <a:pt x="383470" y="32043"/>
                  </a:lnTo>
                  <a:lnTo>
                    <a:pt x="423532" y="39989"/>
                  </a:lnTo>
                  <a:lnTo>
                    <a:pt x="462155" y="53054"/>
                  </a:lnTo>
                  <a:lnTo>
                    <a:pt x="498792" y="71094"/>
                  </a:lnTo>
                  <a:lnTo>
                    <a:pt x="501002" y="72364"/>
                  </a:lnTo>
                  <a:lnTo>
                    <a:pt x="503516" y="73037"/>
                  </a:lnTo>
                  <a:lnTo>
                    <a:pt x="511327" y="73037"/>
                  </a:lnTo>
                  <a:lnTo>
                    <a:pt x="516229" y="70231"/>
                  </a:lnTo>
                  <a:lnTo>
                    <a:pt x="522897" y="58699"/>
                  </a:lnTo>
                  <a:lnTo>
                    <a:pt x="520484" y="49707"/>
                  </a:lnTo>
                  <a:lnTo>
                    <a:pt x="513473" y="45656"/>
                  </a:lnTo>
                  <a:lnTo>
                    <a:pt x="473385" y="25921"/>
                  </a:lnTo>
                  <a:lnTo>
                    <a:pt x="431130" y="11626"/>
                  </a:lnTo>
                  <a:lnTo>
                    <a:pt x="387307" y="2933"/>
                  </a:lnTo>
                  <a:lnTo>
                    <a:pt x="342519" y="0"/>
                  </a:lnTo>
                  <a:close/>
                </a:path>
              </a:pathLst>
            </a:custGeom>
            <a:solidFill>
              <a:srgbClr val="EF453C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1" name="object 7">
              <a:extLst>
                <a:ext uri="{FF2B5EF4-FFF2-40B4-BE49-F238E27FC236}">
                  <a16:creationId xmlns:a16="http://schemas.microsoft.com/office/drawing/2014/main" id="{41132E8E-54AC-25A8-9612-AE75C0C9170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74482" y="1878117"/>
              <a:ext cx="250761" cy="247916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E52E7A3-848D-6AEE-7A55-0287115D000A}"/>
              </a:ext>
            </a:extLst>
          </p:cNvPr>
          <p:cNvSpPr txBox="1"/>
          <p:nvPr/>
        </p:nvSpPr>
        <p:spPr>
          <a:xfrm>
            <a:off x="3020805" y="2573109"/>
            <a:ext cx="219700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повышается риск 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сдвижки 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сроков в право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89C6B9F-BC40-41F8-07DC-3CEA98F5557E}"/>
              </a:ext>
            </a:extLst>
          </p:cNvPr>
          <p:cNvSpPr txBox="1"/>
          <p:nvPr/>
        </p:nvSpPr>
        <p:spPr>
          <a:xfrm>
            <a:off x="5162217" y="2573109"/>
            <a:ext cx="20820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передачи между </a:t>
            </a: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подрядчиками</a:t>
            </a:r>
          </a:p>
        </p:txBody>
      </p:sp>
      <p:grpSp>
        <p:nvGrpSpPr>
          <p:cNvPr id="26" name="object 5">
            <a:extLst>
              <a:ext uri="{FF2B5EF4-FFF2-40B4-BE49-F238E27FC236}">
                <a16:creationId xmlns:a16="http://schemas.microsoft.com/office/drawing/2014/main" id="{5C7C5DE8-3210-DC24-9B8D-16F98EE4C194}"/>
              </a:ext>
            </a:extLst>
          </p:cNvPr>
          <p:cNvGrpSpPr/>
          <p:nvPr/>
        </p:nvGrpSpPr>
        <p:grpSpPr>
          <a:xfrm>
            <a:off x="3776791" y="1724660"/>
            <a:ext cx="685165" cy="685165"/>
            <a:chOff x="1857345" y="1659563"/>
            <a:chExt cx="685165" cy="685165"/>
          </a:xfrm>
        </p:grpSpPr>
        <p:sp>
          <p:nvSpPr>
            <p:cNvPr id="27" name="object 6">
              <a:extLst>
                <a:ext uri="{FF2B5EF4-FFF2-40B4-BE49-F238E27FC236}">
                  <a16:creationId xmlns:a16="http://schemas.microsoft.com/office/drawing/2014/main" id="{4ED3F8A9-3AFA-D25F-3579-C0A118649571}"/>
                </a:ext>
              </a:extLst>
            </p:cNvPr>
            <p:cNvSpPr/>
            <p:nvPr/>
          </p:nvSpPr>
          <p:spPr>
            <a:xfrm>
              <a:off x="1857345" y="1659563"/>
              <a:ext cx="685165" cy="685165"/>
            </a:xfrm>
            <a:custGeom>
              <a:avLst/>
              <a:gdLst/>
              <a:ahLst/>
              <a:cxnLst/>
              <a:rect l="l" t="t" r="r" b="b"/>
              <a:pathLst>
                <a:path w="685164" h="685164">
                  <a:moveTo>
                    <a:pt x="342519" y="0"/>
                  </a:moveTo>
                  <a:lnTo>
                    <a:pt x="296105" y="3132"/>
                  </a:lnTo>
                  <a:lnTo>
                    <a:pt x="251570" y="12255"/>
                  </a:lnTo>
                  <a:lnTo>
                    <a:pt x="209324" y="26957"/>
                  </a:lnTo>
                  <a:lnTo>
                    <a:pt x="169779" y="46828"/>
                  </a:lnTo>
                  <a:lnTo>
                    <a:pt x="133346" y="71456"/>
                  </a:lnTo>
                  <a:lnTo>
                    <a:pt x="100436" y="100430"/>
                  </a:lnTo>
                  <a:lnTo>
                    <a:pt x="71461" y="133338"/>
                  </a:lnTo>
                  <a:lnTo>
                    <a:pt x="46831" y="169769"/>
                  </a:lnTo>
                  <a:lnTo>
                    <a:pt x="26959" y="209313"/>
                  </a:lnTo>
                  <a:lnTo>
                    <a:pt x="12256" y="251558"/>
                  </a:lnTo>
                  <a:lnTo>
                    <a:pt x="3132" y="296093"/>
                  </a:lnTo>
                  <a:lnTo>
                    <a:pt x="0" y="342506"/>
                  </a:lnTo>
                  <a:lnTo>
                    <a:pt x="3132" y="388922"/>
                  </a:lnTo>
                  <a:lnTo>
                    <a:pt x="12256" y="433459"/>
                  </a:lnTo>
                  <a:lnTo>
                    <a:pt x="26959" y="475706"/>
                  </a:lnTo>
                  <a:lnTo>
                    <a:pt x="46831" y="515251"/>
                  </a:lnTo>
                  <a:lnTo>
                    <a:pt x="71461" y="551684"/>
                  </a:lnTo>
                  <a:lnTo>
                    <a:pt x="100436" y="584593"/>
                  </a:lnTo>
                  <a:lnTo>
                    <a:pt x="133346" y="613567"/>
                  </a:lnTo>
                  <a:lnTo>
                    <a:pt x="169779" y="638196"/>
                  </a:lnTo>
                  <a:lnTo>
                    <a:pt x="209324" y="658067"/>
                  </a:lnTo>
                  <a:lnTo>
                    <a:pt x="251570" y="672769"/>
                  </a:lnTo>
                  <a:lnTo>
                    <a:pt x="296105" y="681892"/>
                  </a:lnTo>
                  <a:lnTo>
                    <a:pt x="342519" y="685025"/>
                  </a:lnTo>
                  <a:lnTo>
                    <a:pt x="388932" y="681892"/>
                  </a:lnTo>
                  <a:lnTo>
                    <a:pt x="433467" y="672769"/>
                  </a:lnTo>
                  <a:lnTo>
                    <a:pt x="475713" y="658067"/>
                  </a:lnTo>
                  <a:lnTo>
                    <a:pt x="515258" y="638196"/>
                  </a:lnTo>
                  <a:lnTo>
                    <a:pt x="551691" y="613567"/>
                  </a:lnTo>
                  <a:lnTo>
                    <a:pt x="584601" y="584593"/>
                  </a:lnTo>
                  <a:lnTo>
                    <a:pt x="613576" y="551684"/>
                  </a:lnTo>
                  <a:lnTo>
                    <a:pt x="638206" y="515251"/>
                  </a:lnTo>
                  <a:lnTo>
                    <a:pt x="658078" y="475706"/>
                  </a:lnTo>
                  <a:lnTo>
                    <a:pt x="672781" y="433459"/>
                  </a:lnTo>
                  <a:lnTo>
                    <a:pt x="681905" y="388922"/>
                  </a:lnTo>
                  <a:lnTo>
                    <a:pt x="685038" y="342506"/>
                  </a:lnTo>
                  <a:lnTo>
                    <a:pt x="684845" y="331019"/>
                  </a:lnTo>
                  <a:lnTo>
                    <a:pt x="678771" y="277031"/>
                  </a:lnTo>
                  <a:lnTo>
                    <a:pt x="668856" y="238239"/>
                  </a:lnTo>
                  <a:lnTo>
                    <a:pt x="651706" y="194986"/>
                  </a:lnTo>
                  <a:lnTo>
                    <a:pt x="624065" y="164211"/>
                  </a:lnTo>
                  <a:lnTo>
                    <a:pt x="619759" y="196782"/>
                  </a:lnTo>
                  <a:lnTo>
                    <a:pt x="625192" y="207603"/>
                  </a:lnTo>
                  <a:lnTo>
                    <a:pt x="640887" y="247149"/>
                  </a:lnTo>
                  <a:lnTo>
                    <a:pt x="652894" y="300659"/>
                  </a:lnTo>
                  <a:lnTo>
                    <a:pt x="655662" y="342506"/>
                  </a:lnTo>
                  <a:lnTo>
                    <a:pt x="652261" y="388721"/>
                  </a:lnTo>
                  <a:lnTo>
                    <a:pt x="642382" y="432851"/>
                  </a:lnTo>
                  <a:lnTo>
                    <a:pt x="626513" y="474408"/>
                  </a:lnTo>
                  <a:lnTo>
                    <a:pt x="605143" y="512904"/>
                  </a:lnTo>
                  <a:lnTo>
                    <a:pt x="578760" y="547850"/>
                  </a:lnTo>
                  <a:lnTo>
                    <a:pt x="547852" y="578759"/>
                  </a:lnTo>
                  <a:lnTo>
                    <a:pt x="512907" y="605143"/>
                  </a:lnTo>
                  <a:lnTo>
                    <a:pt x="474413" y="626513"/>
                  </a:lnTo>
                  <a:lnTo>
                    <a:pt x="432858" y="642382"/>
                  </a:lnTo>
                  <a:lnTo>
                    <a:pt x="388731" y="652261"/>
                  </a:lnTo>
                  <a:lnTo>
                    <a:pt x="342519" y="655662"/>
                  </a:lnTo>
                  <a:lnTo>
                    <a:pt x="296306" y="652261"/>
                  </a:lnTo>
                  <a:lnTo>
                    <a:pt x="252179" y="642382"/>
                  </a:lnTo>
                  <a:lnTo>
                    <a:pt x="210624" y="626513"/>
                  </a:lnTo>
                  <a:lnTo>
                    <a:pt x="172130" y="605143"/>
                  </a:lnTo>
                  <a:lnTo>
                    <a:pt x="137185" y="578759"/>
                  </a:lnTo>
                  <a:lnTo>
                    <a:pt x="106277" y="547850"/>
                  </a:lnTo>
                  <a:lnTo>
                    <a:pt x="79894" y="512904"/>
                  </a:lnTo>
                  <a:lnTo>
                    <a:pt x="58524" y="474408"/>
                  </a:lnTo>
                  <a:lnTo>
                    <a:pt x="42655" y="432851"/>
                  </a:lnTo>
                  <a:lnTo>
                    <a:pt x="32776" y="388721"/>
                  </a:lnTo>
                  <a:lnTo>
                    <a:pt x="29375" y="342506"/>
                  </a:lnTo>
                  <a:lnTo>
                    <a:pt x="32776" y="296294"/>
                  </a:lnTo>
                  <a:lnTo>
                    <a:pt x="42655" y="252166"/>
                  </a:lnTo>
                  <a:lnTo>
                    <a:pt x="58524" y="210611"/>
                  </a:lnTo>
                  <a:lnTo>
                    <a:pt x="79894" y="172117"/>
                  </a:lnTo>
                  <a:lnTo>
                    <a:pt x="106277" y="137172"/>
                  </a:lnTo>
                  <a:lnTo>
                    <a:pt x="137185" y="106264"/>
                  </a:lnTo>
                  <a:lnTo>
                    <a:pt x="172130" y="79881"/>
                  </a:lnTo>
                  <a:lnTo>
                    <a:pt x="210624" y="58511"/>
                  </a:lnTo>
                  <a:lnTo>
                    <a:pt x="252179" y="42642"/>
                  </a:lnTo>
                  <a:lnTo>
                    <a:pt x="296306" y="32763"/>
                  </a:lnTo>
                  <a:lnTo>
                    <a:pt x="342519" y="29362"/>
                  </a:lnTo>
                  <a:lnTo>
                    <a:pt x="383470" y="32043"/>
                  </a:lnTo>
                  <a:lnTo>
                    <a:pt x="423532" y="39989"/>
                  </a:lnTo>
                  <a:lnTo>
                    <a:pt x="462155" y="53054"/>
                  </a:lnTo>
                  <a:lnTo>
                    <a:pt x="498792" y="71094"/>
                  </a:lnTo>
                  <a:lnTo>
                    <a:pt x="501002" y="72364"/>
                  </a:lnTo>
                  <a:lnTo>
                    <a:pt x="503516" y="73037"/>
                  </a:lnTo>
                  <a:lnTo>
                    <a:pt x="511327" y="73037"/>
                  </a:lnTo>
                  <a:lnTo>
                    <a:pt x="516229" y="70231"/>
                  </a:lnTo>
                  <a:lnTo>
                    <a:pt x="522897" y="58699"/>
                  </a:lnTo>
                  <a:lnTo>
                    <a:pt x="520484" y="49707"/>
                  </a:lnTo>
                  <a:lnTo>
                    <a:pt x="513473" y="45656"/>
                  </a:lnTo>
                  <a:lnTo>
                    <a:pt x="473385" y="25921"/>
                  </a:lnTo>
                  <a:lnTo>
                    <a:pt x="431130" y="11626"/>
                  </a:lnTo>
                  <a:lnTo>
                    <a:pt x="387307" y="2933"/>
                  </a:lnTo>
                  <a:lnTo>
                    <a:pt x="342519" y="0"/>
                  </a:lnTo>
                  <a:close/>
                </a:path>
              </a:pathLst>
            </a:custGeom>
            <a:solidFill>
              <a:srgbClr val="EF453C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8" name="object 7">
              <a:extLst>
                <a:ext uri="{FF2B5EF4-FFF2-40B4-BE49-F238E27FC236}">
                  <a16:creationId xmlns:a16="http://schemas.microsoft.com/office/drawing/2014/main" id="{92612234-1EFA-DAE0-EF6D-BB6E8ADEA8CD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74482" y="1878117"/>
              <a:ext cx="250761" cy="247916"/>
            </a:xfrm>
            <a:prstGeom prst="rect">
              <a:avLst/>
            </a:prstGeom>
          </p:spPr>
        </p:pic>
      </p:grpSp>
      <p:grpSp>
        <p:nvGrpSpPr>
          <p:cNvPr id="29" name="object 5">
            <a:extLst>
              <a:ext uri="{FF2B5EF4-FFF2-40B4-BE49-F238E27FC236}">
                <a16:creationId xmlns:a16="http://schemas.microsoft.com/office/drawing/2014/main" id="{F3E0E636-8235-4461-1B1C-C8EEE4D363E2}"/>
              </a:ext>
            </a:extLst>
          </p:cNvPr>
          <p:cNvGrpSpPr/>
          <p:nvPr/>
        </p:nvGrpSpPr>
        <p:grpSpPr>
          <a:xfrm>
            <a:off x="2274717" y="4010025"/>
            <a:ext cx="685165" cy="685165"/>
            <a:chOff x="1857345" y="1659563"/>
            <a:chExt cx="685165" cy="685165"/>
          </a:xfrm>
        </p:grpSpPr>
        <p:sp>
          <p:nvSpPr>
            <p:cNvPr id="30" name="object 6">
              <a:extLst>
                <a:ext uri="{FF2B5EF4-FFF2-40B4-BE49-F238E27FC236}">
                  <a16:creationId xmlns:a16="http://schemas.microsoft.com/office/drawing/2014/main" id="{EAD7B7E3-64C3-3490-7779-D9531632F118}"/>
                </a:ext>
              </a:extLst>
            </p:cNvPr>
            <p:cNvSpPr/>
            <p:nvPr/>
          </p:nvSpPr>
          <p:spPr>
            <a:xfrm>
              <a:off x="1857345" y="1659563"/>
              <a:ext cx="685165" cy="685165"/>
            </a:xfrm>
            <a:custGeom>
              <a:avLst/>
              <a:gdLst/>
              <a:ahLst/>
              <a:cxnLst/>
              <a:rect l="l" t="t" r="r" b="b"/>
              <a:pathLst>
                <a:path w="685164" h="685164">
                  <a:moveTo>
                    <a:pt x="342519" y="0"/>
                  </a:moveTo>
                  <a:lnTo>
                    <a:pt x="296105" y="3132"/>
                  </a:lnTo>
                  <a:lnTo>
                    <a:pt x="251570" y="12255"/>
                  </a:lnTo>
                  <a:lnTo>
                    <a:pt x="209324" y="26957"/>
                  </a:lnTo>
                  <a:lnTo>
                    <a:pt x="169779" y="46828"/>
                  </a:lnTo>
                  <a:lnTo>
                    <a:pt x="133346" y="71456"/>
                  </a:lnTo>
                  <a:lnTo>
                    <a:pt x="100436" y="100430"/>
                  </a:lnTo>
                  <a:lnTo>
                    <a:pt x="71461" y="133338"/>
                  </a:lnTo>
                  <a:lnTo>
                    <a:pt x="46831" y="169769"/>
                  </a:lnTo>
                  <a:lnTo>
                    <a:pt x="26959" y="209313"/>
                  </a:lnTo>
                  <a:lnTo>
                    <a:pt x="12256" y="251558"/>
                  </a:lnTo>
                  <a:lnTo>
                    <a:pt x="3132" y="296093"/>
                  </a:lnTo>
                  <a:lnTo>
                    <a:pt x="0" y="342506"/>
                  </a:lnTo>
                  <a:lnTo>
                    <a:pt x="3132" y="388922"/>
                  </a:lnTo>
                  <a:lnTo>
                    <a:pt x="12256" y="433459"/>
                  </a:lnTo>
                  <a:lnTo>
                    <a:pt x="26959" y="475706"/>
                  </a:lnTo>
                  <a:lnTo>
                    <a:pt x="46831" y="515251"/>
                  </a:lnTo>
                  <a:lnTo>
                    <a:pt x="71461" y="551684"/>
                  </a:lnTo>
                  <a:lnTo>
                    <a:pt x="100436" y="584593"/>
                  </a:lnTo>
                  <a:lnTo>
                    <a:pt x="133346" y="613567"/>
                  </a:lnTo>
                  <a:lnTo>
                    <a:pt x="169779" y="638196"/>
                  </a:lnTo>
                  <a:lnTo>
                    <a:pt x="209324" y="658067"/>
                  </a:lnTo>
                  <a:lnTo>
                    <a:pt x="251570" y="672769"/>
                  </a:lnTo>
                  <a:lnTo>
                    <a:pt x="296105" y="681892"/>
                  </a:lnTo>
                  <a:lnTo>
                    <a:pt x="342519" y="685025"/>
                  </a:lnTo>
                  <a:lnTo>
                    <a:pt x="388932" y="681892"/>
                  </a:lnTo>
                  <a:lnTo>
                    <a:pt x="433467" y="672769"/>
                  </a:lnTo>
                  <a:lnTo>
                    <a:pt x="475713" y="658067"/>
                  </a:lnTo>
                  <a:lnTo>
                    <a:pt x="515258" y="638196"/>
                  </a:lnTo>
                  <a:lnTo>
                    <a:pt x="551691" y="613567"/>
                  </a:lnTo>
                  <a:lnTo>
                    <a:pt x="584601" y="584593"/>
                  </a:lnTo>
                  <a:lnTo>
                    <a:pt x="613576" y="551684"/>
                  </a:lnTo>
                  <a:lnTo>
                    <a:pt x="638206" y="515251"/>
                  </a:lnTo>
                  <a:lnTo>
                    <a:pt x="658078" y="475706"/>
                  </a:lnTo>
                  <a:lnTo>
                    <a:pt x="672781" y="433459"/>
                  </a:lnTo>
                  <a:lnTo>
                    <a:pt x="681905" y="388922"/>
                  </a:lnTo>
                  <a:lnTo>
                    <a:pt x="685038" y="342506"/>
                  </a:lnTo>
                  <a:lnTo>
                    <a:pt x="684845" y="331019"/>
                  </a:lnTo>
                  <a:lnTo>
                    <a:pt x="678771" y="277031"/>
                  </a:lnTo>
                  <a:lnTo>
                    <a:pt x="668856" y="238239"/>
                  </a:lnTo>
                  <a:lnTo>
                    <a:pt x="651706" y="194986"/>
                  </a:lnTo>
                  <a:lnTo>
                    <a:pt x="624065" y="164211"/>
                  </a:lnTo>
                  <a:lnTo>
                    <a:pt x="619759" y="196782"/>
                  </a:lnTo>
                  <a:lnTo>
                    <a:pt x="625192" y="207603"/>
                  </a:lnTo>
                  <a:lnTo>
                    <a:pt x="640887" y="247149"/>
                  </a:lnTo>
                  <a:lnTo>
                    <a:pt x="652894" y="300659"/>
                  </a:lnTo>
                  <a:lnTo>
                    <a:pt x="655662" y="342506"/>
                  </a:lnTo>
                  <a:lnTo>
                    <a:pt x="652261" y="388721"/>
                  </a:lnTo>
                  <a:lnTo>
                    <a:pt x="642382" y="432851"/>
                  </a:lnTo>
                  <a:lnTo>
                    <a:pt x="626513" y="474408"/>
                  </a:lnTo>
                  <a:lnTo>
                    <a:pt x="605143" y="512904"/>
                  </a:lnTo>
                  <a:lnTo>
                    <a:pt x="578760" y="547850"/>
                  </a:lnTo>
                  <a:lnTo>
                    <a:pt x="547852" y="578759"/>
                  </a:lnTo>
                  <a:lnTo>
                    <a:pt x="512907" y="605143"/>
                  </a:lnTo>
                  <a:lnTo>
                    <a:pt x="474413" y="626513"/>
                  </a:lnTo>
                  <a:lnTo>
                    <a:pt x="432858" y="642382"/>
                  </a:lnTo>
                  <a:lnTo>
                    <a:pt x="388731" y="652261"/>
                  </a:lnTo>
                  <a:lnTo>
                    <a:pt x="342519" y="655662"/>
                  </a:lnTo>
                  <a:lnTo>
                    <a:pt x="296306" y="652261"/>
                  </a:lnTo>
                  <a:lnTo>
                    <a:pt x="252179" y="642382"/>
                  </a:lnTo>
                  <a:lnTo>
                    <a:pt x="210624" y="626513"/>
                  </a:lnTo>
                  <a:lnTo>
                    <a:pt x="172130" y="605143"/>
                  </a:lnTo>
                  <a:lnTo>
                    <a:pt x="137185" y="578759"/>
                  </a:lnTo>
                  <a:lnTo>
                    <a:pt x="106277" y="547850"/>
                  </a:lnTo>
                  <a:lnTo>
                    <a:pt x="79894" y="512904"/>
                  </a:lnTo>
                  <a:lnTo>
                    <a:pt x="58524" y="474408"/>
                  </a:lnTo>
                  <a:lnTo>
                    <a:pt x="42655" y="432851"/>
                  </a:lnTo>
                  <a:lnTo>
                    <a:pt x="32776" y="388721"/>
                  </a:lnTo>
                  <a:lnTo>
                    <a:pt x="29375" y="342506"/>
                  </a:lnTo>
                  <a:lnTo>
                    <a:pt x="32776" y="296294"/>
                  </a:lnTo>
                  <a:lnTo>
                    <a:pt x="42655" y="252166"/>
                  </a:lnTo>
                  <a:lnTo>
                    <a:pt x="58524" y="210611"/>
                  </a:lnTo>
                  <a:lnTo>
                    <a:pt x="79894" y="172117"/>
                  </a:lnTo>
                  <a:lnTo>
                    <a:pt x="106277" y="137172"/>
                  </a:lnTo>
                  <a:lnTo>
                    <a:pt x="137185" y="106264"/>
                  </a:lnTo>
                  <a:lnTo>
                    <a:pt x="172130" y="79881"/>
                  </a:lnTo>
                  <a:lnTo>
                    <a:pt x="210624" y="58511"/>
                  </a:lnTo>
                  <a:lnTo>
                    <a:pt x="252179" y="42642"/>
                  </a:lnTo>
                  <a:lnTo>
                    <a:pt x="296306" y="32763"/>
                  </a:lnTo>
                  <a:lnTo>
                    <a:pt x="342519" y="29362"/>
                  </a:lnTo>
                  <a:lnTo>
                    <a:pt x="383470" y="32043"/>
                  </a:lnTo>
                  <a:lnTo>
                    <a:pt x="423532" y="39989"/>
                  </a:lnTo>
                  <a:lnTo>
                    <a:pt x="462155" y="53054"/>
                  </a:lnTo>
                  <a:lnTo>
                    <a:pt x="498792" y="71094"/>
                  </a:lnTo>
                  <a:lnTo>
                    <a:pt x="501002" y="72364"/>
                  </a:lnTo>
                  <a:lnTo>
                    <a:pt x="503516" y="73037"/>
                  </a:lnTo>
                  <a:lnTo>
                    <a:pt x="511327" y="73037"/>
                  </a:lnTo>
                  <a:lnTo>
                    <a:pt x="516229" y="70231"/>
                  </a:lnTo>
                  <a:lnTo>
                    <a:pt x="522897" y="58699"/>
                  </a:lnTo>
                  <a:lnTo>
                    <a:pt x="520484" y="49707"/>
                  </a:lnTo>
                  <a:lnTo>
                    <a:pt x="513473" y="45656"/>
                  </a:lnTo>
                  <a:lnTo>
                    <a:pt x="473385" y="25921"/>
                  </a:lnTo>
                  <a:lnTo>
                    <a:pt x="431130" y="11626"/>
                  </a:lnTo>
                  <a:lnTo>
                    <a:pt x="387307" y="2933"/>
                  </a:lnTo>
                  <a:lnTo>
                    <a:pt x="342519" y="0"/>
                  </a:lnTo>
                  <a:close/>
                </a:path>
              </a:pathLst>
            </a:custGeom>
            <a:solidFill>
              <a:srgbClr val="EF453C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1" name="object 7">
              <a:extLst>
                <a:ext uri="{FF2B5EF4-FFF2-40B4-BE49-F238E27FC236}">
                  <a16:creationId xmlns:a16="http://schemas.microsoft.com/office/drawing/2014/main" id="{CF319DA8-BF0B-8EC2-0A12-1CFDC808DAD8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74482" y="1878117"/>
              <a:ext cx="250761" cy="247916"/>
            </a:xfrm>
            <a:prstGeom prst="rect">
              <a:avLst/>
            </a:prstGeom>
          </p:spPr>
        </p:pic>
      </p:grpSp>
      <p:grpSp>
        <p:nvGrpSpPr>
          <p:cNvPr id="32" name="object 5">
            <a:extLst>
              <a:ext uri="{FF2B5EF4-FFF2-40B4-BE49-F238E27FC236}">
                <a16:creationId xmlns:a16="http://schemas.microsoft.com/office/drawing/2014/main" id="{16E0841A-7E94-1105-8A88-0FF274482E98}"/>
              </a:ext>
            </a:extLst>
          </p:cNvPr>
          <p:cNvGrpSpPr/>
          <p:nvPr/>
        </p:nvGrpSpPr>
        <p:grpSpPr>
          <a:xfrm>
            <a:off x="5866620" y="1724660"/>
            <a:ext cx="685165" cy="685165"/>
            <a:chOff x="1857345" y="1659563"/>
            <a:chExt cx="685165" cy="685165"/>
          </a:xfrm>
        </p:grpSpPr>
        <p:sp>
          <p:nvSpPr>
            <p:cNvPr id="33" name="object 6">
              <a:extLst>
                <a:ext uri="{FF2B5EF4-FFF2-40B4-BE49-F238E27FC236}">
                  <a16:creationId xmlns:a16="http://schemas.microsoft.com/office/drawing/2014/main" id="{6182A58C-E3B2-ABFC-9E87-0524E17527C5}"/>
                </a:ext>
              </a:extLst>
            </p:cNvPr>
            <p:cNvSpPr/>
            <p:nvPr/>
          </p:nvSpPr>
          <p:spPr>
            <a:xfrm>
              <a:off x="1857345" y="1659563"/>
              <a:ext cx="685165" cy="685165"/>
            </a:xfrm>
            <a:custGeom>
              <a:avLst/>
              <a:gdLst/>
              <a:ahLst/>
              <a:cxnLst/>
              <a:rect l="l" t="t" r="r" b="b"/>
              <a:pathLst>
                <a:path w="685164" h="685164">
                  <a:moveTo>
                    <a:pt x="342519" y="0"/>
                  </a:moveTo>
                  <a:lnTo>
                    <a:pt x="296105" y="3132"/>
                  </a:lnTo>
                  <a:lnTo>
                    <a:pt x="251570" y="12255"/>
                  </a:lnTo>
                  <a:lnTo>
                    <a:pt x="209324" y="26957"/>
                  </a:lnTo>
                  <a:lnTo>
                    <a:pt x="169779" y="46828"/>
                  </a:lnTo>
                  <a:lnTo>
                    <a:pt x="133346" y="71456"/>
                  </a:lnTo>
                  <a:lnTo>
                    <a:pt x="100436" y="100430"/>
                  </a:lnTo>
                  <a:lnTo>
                    <a:pt x="71461" y="133338"/>
                  </a:lnTo>
                  <a:lnTo>
                    <a:pt x="46831" y="169769"/>
                  </a:lnTo>
                  <a:lnTo>
                    <a:pt x="26959" y="209313"/>
                  </a:lnTo>
                  <a:lnTo>
                    <a:pt x="12256" y="251558"/>
                  </a:lnTo>
                  <a:lnTo>
                    <a:pt x="3132" y="296093"/>
                  </a:lnTo>
                  <a:lnTo>
                    <a:pt x="0" y="342506"/>
                  </a:lnTo>
                  <a:lnTo>
                    <a:pt x="3132" y="388922"/>
                  </a:lnTo>
                  <a:lnTo>
                    <a:pt x="12256" y="433459"/>
                  </a:lnTo>
                  <a:lnTo>
                    <a:pt x="26959" y="475706"/>
                  </a:lnTo>
                  <a:lnTo>
                    <a:pt x="46831" y="515251"/>
                  </a:lnTo>
                  <a:lnTo>
                    <a:pt x="71461" y="551684"/>
                  </a:lnTo>
                  <a:lnTo>
                    <a:pt x="100436" y="584593"/>
                  </a:lnTo>
                  <a:lnTo>
                    <a:pt x="133346" y="613567"/>
                  </a:lnTo>
                  <a:lnTo>
                    <a:pt x="169779" y="638196"/>
                  </a:lnTo>
                  <a:lnTo>
                    <a:pt x="209324" y="658067"/>
                  </a:lnTo>
                  <a:lnTo>
                    <a:pt x="251570" y="672769"/>
                  </a:lnTo>
                  <a:lnTo>
                    <a:pt x="296105" y="681892"/>
                  </a:lnTo>
                  <a:lnTo>
                    <a:pt x="342519" y="685025"/>
                  </a:lnTo>
                  <a:lnTo>
                    <a:pt x="388932" y="681892"/>
                  </a:lnTo>
                  <a:lnTo>
                    <a:pt x="433467" y="672769"/>
                  </a:lnTo>
                  <a:lnTo>
                    <a:pt x="475713" y="658067"/>
                  </a:lnTo>
                  <a:lnTo>
                    <a:pt x="515258" y="638196"/>
                  </a:lnTo>
                  <a:lnTo>
                    <a:pt x="551691" y="613567"/>
                  </a:lnTo>
                  <a:lnTo>
                    <a:pt x="584601" y="584593"/>
                  </a:lnTo>
                  <a:lnTo>
                    <a:pt x="613576" y="551684"/>
                  </a:lnTo>
                  <a:lnTo>
                    <a:pt x="638206" y="515251"/>
                  </a:lnTo>
                  <a:lnTo>
                    <a:pt x="658078" y="475706"/>
                  </a:lnTo>
                  <a:lnTo>
                    <a:pt x="672781" y="433459"/>
                  </a:lnTo>
                  <a:lnTo>
                    <a:pt x="681905" y="388922"/>
                  </a:lnTo>
                  <a:lnTo>
                    <a:pt x="685038" y="342506"/>
                  </a:lnTo>
                  <a:lnTo>
                    <a:pt x="684845" y="331019"/>
                  </a:lnTo>
                  <a:lnTo>
                    <a:pt x="678771" y="277031"/>
                  </a:lnTo>
                  <a:lnTo>
                    <a:pt x="668856" y="238239"/>
                  </a:lnTo>
                  <a:lnTo>
                    <a:pt x="651706" y="194986"/>
                  </a:lnTo>
                  <a:lnTo>
                    <a:pt x="624065" y="164211"/>
                  </a:lnTo>
                  <a:lnTo>
                    <a:pt x="619759" y="196782"/>
                  </a:lnTo>
                  <a:lnTo>
                    <a:pt x="625192" y="207603"/>
                  </a:lnTo>
                  <a:lnTo>
                    <a:pt x="640887" y="247149"/>
                  </a:lnTo>
                  <a:lnTo>
                    <a:pt x="652894" y="300659"/>
                  </a:lnTo>
                  <a:lnTo>
                    <a:pt x="655662" y="342506"/>
                  </a:lnTo>
                  <a:lnTo>
                    <a:pt x="652261" y="388721"/>
                  </a:lnTo>
                  <a:lnTo>
                    <a:pt x="642382" y="432851"/>
                  </a:lnTo>
                  <a:lnTo>
                    <a:pt x="626513" y="474408"/>
                  </a:lnTo>
                  <a:lnTo>
                    <a:pt x="605143" y="512904"/>
                  </a:lnTo>
                  <a:lnTo>
                    <a:pt x="578760" y="547850"/>
                  </a:lnTo>
                  <a:lnTo>
                    <a:pt x="547852" y="578759"/>
                  </a:lnTo>
                  <a:lnTo>
                    <a:pt x="512907" y="605143"/>
                  </a:lnTo>
                  <a:lnTo>
                    <a:pt x="474413" y="626513"/>
                  </a:lnTo>
                  <a:lnTo>
                    <a:pt x="432858" y="642382"/>
                  </a:lnTo>
                  <a:lnTo>
                    <a:pt x="388731" y="652261"/>
                  </a:lnTo>
                  <a:lnTo>
                    <a:pt x="342519" y="655662"/>
                  </a:lnTo>
                  <a:lnTo>
                    <a:pt x="296306" y="652261"/>
                  </a:lnTo>
                  <a:lnTo>
                    <a:pt x="252179" y="642382"/>
                  </a:lnTo>
                  <a:lnTo>
                    <a:pt x="210624" y="626513"/>
                  </a:lnTo>
                  <a:lnTo>
                    <a:pt x="172130" y="605143"/>
                  </a:lnTo>
                  <a:lnTo>
                    <a:pt x="137185" y="578759"/>
                  </a:lnTo>
                  <a:lnTo>
                    <a:pt x="106277" y="547850"/>
                  </a:lnTo>
                  <a:lnTo>
                    <a:pt x="79894" y="512904"/>
                  </a:lnTo>
                  <a:lnTo>
                    <a:pt x="58524" y="474408"/>
                  </a:lnTo>
                  <a:lnTo>
                    <a:pt x="42655" y="432851"/>
                  </a:lnTo>
                  <a:lnTo>
                    <a:pt x="32776" y="388721"/>
                  </a:lnTo>
                  <a:lnTo>
                    <a:pt x="29375" y="342506"/>
                  </a:lnTo>
                  <a:lnTo>
                    <a:pt x="32776" y="296294"/>
                  </a:lnTo>
                  <a:lnTo>
                    <a:pt x="42655" y="252166"/>
                  </a:lnTo>
                  <a:lnTo>
                    <a:pt x="58524" y="210611"/>
                  </a:lnTo>
                  <a:lnTo>
                    <a:pt x="79894" y="172117"/>
                  </a:lnTo>
                  <a:lnTo>
                    <a:pt x="106277" y="137172"/>
                  </a:lnTo>
                  <a:lnTo>
                    <a:pt x="137185" y="106264"/>
                  </a:lnTo>
                  <a:lnTo>
                    <a:pt x="172130" y="79881"/>
                  </a:lnTo>
                  <a:lnTo>
                    <a:pt x="210624" y="58511"/>
                  </a:lnTo>
                  <a:lnTo>
                    <a:pt x="252179" y="42642"/>
                  </a:lnTo>
                  <a:lnTo>
                    <a:pt x="296306" y="32763"/>
                  </a:lnTo>
                  <a:lnTo>
                    <a:pt x="342519" y="29362"/>
                  </a:lnTo>
                  <a:lnTo>
                    <a:pt x="383470" y="32043"/>
                  </a:lnTo>
                  <a:lnTo>
                    <a:pt x="423532" y="39989"/>
                  </a:lnTo>
                  <a:lnTo>
                    <a:pt x="462155" y="53054"/>
                  </a:lnTo>
                  <a:lnTo>
                    <a:pt x="498792" y="71094"/>
                  </a:lnTo>
                  <a:lnTo>
                    <a:pt x="501002" y="72364"/>
                  </a:lnTo>
                  <a:lnTo>
                    <a:pt x="503516" y="73037"/>
                  </a:lnTo>
                  <a:lnTo>
                    <a:pt x="511327" y="73037"/>
                  </a:lnTo>
                  <a:lnTo>
                    <a:pt x="516229" y="70231"/>
                  </a:lnTo>
                  <a:lnTo>
                    <a:pt x="522897" y="58699"/>
                  </a:lnTo>
                  <a:lnTo>
                    <a:pt x="520484" y="49707"/>
                  </a:lnTo>
                  <a:lnTo>
                    <a:pt x="513473" y="45656"/>
                  </a:lnTo>
                  <a:lnTo>
                    <a:pt x="473385" y="25921"/>
                  </a:lnTo>
                  <a:lnTo>
                    <a:pt x="431130" y="11626"/>
                  </a:lnTo>
                  <a:lnTo>
                    <a:pt x="387307" y="2933"/>
                  </a:lnTo>
                  <a:lnTo>
                    <a:pt x="342519" y="0"/>
                  </a:lnTo>
                  <a:close/>
                </a:path>
              </a:pathLst>
            </a:custGeom>
            <a:solidFill>
              <a:srgbClr val="EF453C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4" name="object 7">
              <a:extLst>
                <a:ext uri="{FF2B5EF4-FFF2-40B4-BE49-F238E27FC236}">
                  <a16:creationId xmlns:a16="http://schemas.microsoft.com/office/drawing/2014/main" id="{D1924A41-0151-3878-31EE-3DAFA8839B2C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74482" y="1878117"/>
              <a:ext cx="250761" cy="247916"/>
            </a:xfrm>
            <a:prstGeom prst="rect">
              <a:avLst/>
            </a:prstGeom>
          </p:spPr>
        </p:pic>
      </p:grpSp>
      <p:grpSp>
        <p:nvGrpSpPr>
          <p:cNvPr id="35" name="object 5">
            <a:extLst>
              <a:ext uri="{FF2B5EF4-FFF2-40B4-BE49-F238E27FC236}">
                <a16:creationId xmlns:a16="http://schemas.microsoft.com/office/drawing/2014/main" id="{86BB0CA8-B1CE-5535-DF7F-87A8AF45170B}"/>
              </a:ext>
            </a:extLst>
          </p:cNvPr>
          <p:cNvGrpSpPr/>
          <p:nvPr/>
        </p:nvGrpSpPr>
        <p:grpSpPr>
          <a:xfrm>
            <a:off x="5059137" y="4010025"/>
            <a:ext cx="685165" cy="685165"/>
            <a:chOff x="1857345" y="1659563"/>
            <a:chExt cx="685165" cy="685165"/>
          </a:xfrm>
        </p:grpSpPr>
        <p:sp>
          <p:nvSpPr>
            <p:cNvPr id="36" name="object 6">
              <a:extLst>
                <a:ext uri="{FF2B5EF4-FFF2-40B4-BE49-F238E27FC236}">
                  <a16:creationId xmlns:a16="http://schemas.microsoft.com/office/drawing/2014/main" id="{BA5DB694-2A44-E532-5285-E720A31FBDC7}"/>
                </a:ext>
              </a:extLst>
            </p:cNvPr>
            <p:cNvSpPr/>
            <p:nvPr/>
          </p:nvSpPr>
          <p:spPr>
            <a:xfrm>
              <a:off x="1857345" y="1659563"/>
              <a:ext cx="685165" cy="685165"/>
            </a:xfrm>
            <a:custGeom>
              <a:avLst/>
              <a:gdLst/>
              <a:ahLst/>
              <a:cxnLst/>
              <a:rect l="l" t="t" r="r" b="b"/>
              <a:pathLst>
                <a:path w="685164" h="685164">
                  <a:moveTo>
                    <a:pt x="342519" y="0"/>
                  </a:moveTo>
                  <a:lnTo>
                    <a:pt x="296105" y="3132"/>
                  </a:lnTo>
                  <a:lnTo>
                    <a:pt x="251570" y="12255"/>
                  </a:lnTo>
                  <a:lnTo>
                    <a:pt x="209324" y="26957"/>
                  </a:lnTo>
                  <a:lnTo>
                    <a:pt x="169779" y="46828"/>
                  </a:lnTo>
                  <a:lnTo>
                    <a:pt x="133346" y="71456"/>
                  </a:lnTo>
                  <a:lnTo>
                    <a:pt x="100436" y="100430"/>
                  </a:lnTo>
                  <a:lnTo>
                    <a:pt x="71461" y="133338"/>
                  </a:lnTo>
                  <a:lnTo>
                    <a:pt x="46831" y="169769"/>
                  </a:lnTo>
                  <a:lnTo>
                    <a:pt x="26959" y="209313"/>
                  </a:lnTo>
                  <a:lnTo>
                    <a:pt x="12256" y="251558"/>
                  </a:lnTo>
                  <a:lnTo>
                    <a:pt x="3132" y="296093"/>
                  </a:lnTo>
                  <a:lnTo>
                    <a:pt x="0" y="342506"/>
                  </a:lnTo>
                  <a:lnTo>
                    <a:pt x="3132" y="388922"/>
                  </a:lnTo>
                  <a:lnTo>
                    <a:pt x="12256" y="433459"/>
                  </a:lnTo>
                  <a:lnTo>
                    <a:pt x="26959" y="475706"/>
                  </a:lnTo>
                  <a:lnTo>
                    <a:pt x="46831" y="515251"/>
                  </a:lnTo>
                  <a:lnTo>
                    <a:pt x="71461" y="551684"/>
                  </a:lnTo>
                  <a:lnTo>
                    <a:pt x="100436" y="584593"/>
                  </a:lnTo>
                  <a:lnTo>
                    <a:pt x="133346" y="613567"/>
                  </a:lnTo>
                  <a:lnTo>
                    <a:pt x="169779" y="638196"/>
                  </a:lnTo>
                  <a:lnTo>
                    <a:pt x="209324" y="658067"/>
                  </a:lnTo>
                  <a:lnTo>
                    <a:pt x="251570" y="672769"/>
                  </a:lnTo>
                  <a:lnTo>
                    <a:pt x="296105" y="681892"/>
                  </a:lnTo>
                  <a:lnTo>
                    <a:pt x="342519" y="685025"/>
                  </a:lnTo>
                  <a:lnTo>
                    <a:pt x="388932" y="681892"/>
                  </a:lnTo>
                  <a:lnTo>
                    <a:pt x="433467" y="672769"/>
                  </a:lnTo>
                  <a:lnTo>
                    <a:pt x="475713" y="658067"/>
                  </a:lnTo>
                  <a:lnTo>
                    <a:pt x="515258" y="638196"/>
                  </a:lnTo>
                  <a:lnTo>
                    <a:pt x="551691" y="613567"/>
                  </a:lnTo>
                  <a:lnTo>
                    <a:pt x="584601" y="584593"/>
                  </a:lnTo>
                  <a:lnTo>
                    <a:pt x="613576" y="551684"/>
                  </a:lnTo>
                  <a:lnTo>
                    <a:pt x="638206" y="515251"/>
                  </a:lnTo>
                  <a:lnTo>
                    <a:pt x="658078" y="475706"/>
                  </a:lnTo>
                  <a:lnTo>
                    <a:pt x="672781" y="433459"/>
                  </a:lnTo>
                  <a:lnTo>
                    <a:pt x="681905" y="388922"/>
                  </a:lnTo>
                  <a:lnTo>
                    <a:pt x="685038" y="342506"/>
                  </a:lnTo>
                  <a:lnTo>
                    <a:pt x="684845" y="331019"/>
                  </a:lnTo>
                  <a:lnTo>
                    <a:pt x="678771" y="277031"/>
                  </a:lnTo>
                  <a:lnTo>
                    <a:pt x="668856" y="238239"/>
                  </a:lnTo>
                  <a:lnTo>
                    <a:pt x="651706" y="194986"/>
                  </a:lnTo>
                  <a:lnTo>
                    <a:pt x="624065" y="164211"/>
                  </a:lnTo>
                  <a:lnTo>
                    <a:pt x="619759" y="196782"/>
                  </a:lnTo>
                  <a:lnTo>
                    <a:pt x="625192" y="207603"/>
                  </a:lnTo>
                  <a:lnTo>
                    <a:pt x="640887" y="247149"/>
                  </a:lnTo>
                  <a:lnTo>
                    <a:pt x="652894" y="300659"/>
                  </a:lnTo>
                  <a:lnTo>
                    <a:pt x="655662" y="342506"/>
                  </a:lnTo>
                  <a:lnTo>
                    <a:pt x="652261" y="388721"/>
                  </a:lnTo>
                  <a:lnTo>
                    <a:pt x="642382" y="432851"/>
                  </a:lnTo>
                  <a:lnTo>
                    <a:pt x="626513" y="474408"/>
                  </a:lnTo>
                  <a:lnTo>
                    <a:pt x="605143" y="512904"/>
                  </a:lnTo>
                  <a:lnTo>
                    <a:pt x="578760" y="547850"/>
                  </a:lnTo>
                  <a:lnTo>
                    <a:pt x="547852" y="578759"/>
                  </a:lnTo>
                  <a:lnTo>
                    <a:pt x="512907" y="605143"/>
                  </a:lnTo>
                  <a:lnTo>
                    <a:pt x="474413" y="626513"/>
                  </a:lnTo>
                  <a:lnTo>
                    <a:pt x="432858" y="642382"/>
                  </a:lnTo>
                  <a:lnTo>
                    <a:pt x="388731" y="652261"/>
                  </a:lnTo>
                  <a:lnTo>
                    <a:pt x="342519" y="655662"/>
                  </a:lnTo>
                  <a:lnTo>
                    <a:pt x="296306" y="652261"/>
                  </a:lnTo>
                  <a:lnTo>
                    <a:pt x="252179" y="642382"/>
                  </a:lnTo>
                  <a:lnTo>
                    <a:pt x="210624" y="626513"/>
                  </a:lnTo>
                  <a:lnTo>
                    <a:pt x="172130" y="605143"/>
                  </a:lnTo>
                  <a:lnTo>
                    <a:pt x="137185" y="578759"/>
                  </a:lnTo>
                  <a:lnTo>
                    <a:pt x="106277" y="547850"/>
                  </a:lnTo>
                  <a:lnTo>
                    <a:pt x="79894" y="512904"/>
                  </a:lnTo>
                  <a:lnTo>
                    <a:pt x="58524" y="474408"/>
                  </a:lnTo>
                  <a:lnTo>
                    <a:pt x="42655" y="432851"/>
                  </a:lnTo>
                  <a:lnTo>
                    <a:pt x="32776" y="388721"/>
                  </a:lnTo>
                  <a:lnTo>
                    <a:pt x="29375" y="342506"/>
                  </a:lnTo>
                  <a:lnTo>
                    <a:pt x="32776" y="296294"/>
                  </a:lnTo>
                  <a:lnTo>
                    <a:pt x="42655" y="252166"/>
                  </a:lnTo>
                  <a:lnTo>
                    <a:pt x="58524" y="210611"/>
                  </a:lnTo>
                  <a:lnTo>
                    <a:pt x="79894" y="172117"/>
                  </a:lnTo>
                  <a:lnTo>
                    <a:pt x="106277" y="137172"/>
                  </a:lnTo>
                  <a:lnTo>
                    <a:pt x="137185" y="106264"/>
                  </a:lnTo>
                  <a:lnTo>
                    <a:pt x="172130" y="79881"/>
                  </a:lnTo>
                  <a:lnTo>
                    <a:pt x="210624" y="58511"/>
                  </a:lnTo>
                  <a:lnTo>
                    <a:pt x="252179" y="42642"/>
                  </a:lnTo>
                  <a:lnTo>
                    <a:pt x="296306" y="32763"/>
                  </a:lnTo>
                  <a:lnTo>
                    <a:pt x="342519" y="29362"/>
                  </a:lnTo>
                  <a:lnTo>
                    <a:pt x="383470" y="32043"/>
                  </a:lnTo>
                  <a:lnTo>
                    <a:pt x="423532" y="39989"/>
                  </a:lnTo>
                  <a:lnTo>
                    <a:pt x="462155" y="53054"/>
                  </a:lnTo>
                  <a:lnTo>
                    <a:pt x="498792" y="71094"/>
                  </a:lnTo>
                  <a:lnTo>
                    <a:pt x="501002" y="72364"/>
                  </a:lnTo>
                  <a:lnTo>
                    <a:pt x="503516" y="73037"/>
                  </a:lnTo>
                  <a:lnTo>
                    <a:pt x="511327" y="73037"/>
                  </a:lnTo>
                  <a:lnTo>
                    <a:pt x="516229" y="70231"/>
                  </a:lnTo>
                  <a:lnTo>
                    <a:pt x="522897" y="58699"/>
                  </a:lnTo>
                  <a:lnTo>
                    <a:pt x="520484" y="49707"/>
                  </a:lnTo>
                  <a:lnTo>
                    <a:pt x="513473" y="45656"/>
                  </a:lnTo>
                  <a:lnTo>
                    <a:pt x="473385" y="25921"/>
                  </a:lnTo>
                  <a:lnTo>
                    <a:pt x="431130" y="11626"/>
                  </a:lnTo>
                  <a:lnTo>
                    <a:pt x="387307" y="2933"/>
                  </a:lnTo>
                  <a:lnTo>
                    <a:pt x="342519" y="0"/>
                  </a:lnTo>
                  <a:close/>
                </a:path>
              </a:pathLst>
            </a:custGeom>
            <a:solidFill>
              <a:srgbClr val="EF453C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7" name="object 7">
              <a:extLst>
                <a:ext uri="{FF2B5EF4-FFF2-40B4-BE49-F238E27FC236}">
                  <a16:creationId xmlns:a16="http://schemas.microsoft.com/office/drawing/2014/main" id="{B6A1306E-68E3-54A1-F829-C9A72FA065A1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74482" y="1878117"/>
              <a:ext cx="250761" cy="247916"/>
            </a:xfrm>
            <a:prstGeom prst="rect">
              <a:avLst/>
            </a:prstGeom>
          </p:spPr>
        </p:pic>
      </p:grpSp>
      <p:sp>
        <p:nvSpPr>
          <p:cNvPr id="6" name="object 8">
            <a:extLst>
              <a:ext uri="{FF2B5EF4-FFF2-40B4-BE49-F238E27FC236}">
                <a16:creationId xmlns:a16="http://schemas.microsoft.com/office/drawing/2014/main" id="{56FB9556-7304-2B39-21A1-650E3355A54F}"/>
              </a:ext>
            </a:extLst>
          </p:cNvPr>
          <p:cNvSpPr/>
          <p:nvPr/>
        </p:nvSpPr>
        <p:spPr>
          <a:xfrm>
            <a:off x="9690100" y="1054723"/>
            <a:ext cx="1066800" cy="6481986"/>
          </a:xfrm>
          <a:custGeom>
            <a:avLst/>
            <a:gdLst/>
            <a:ahLst/>
            <a:cxnLst/>
            <a:rect l="l" t="t" r="r" b="b"/>
            <a:pathLst>
              <a:path w="10692130" h="2291715">
                <a:moveTo>
                  <a:pt x="10692003" y="0"/>
                </a:moveTo>
                <a:lnTo>
                  <a:pt x="0" y="0"/>
                </a:lnTo>
                <a:lnTo>
                  <a:pt x="0" y="2291143"/>
                </a:lnTo>
                <a:lnTo>
                  <a:pt x="10692003" y="2291143"/>
                </a:lnTo>
                <a:lnTo>
                  <a:pt x="10692003" y="0"/>
                </a:lnTo>
                <a:close/>
              </a:path>
            </a:pathLst>
          </a:custGeom>
          <a:solidFill>
            <a:srgbClr val="3C98D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FE606B5-18CF-9958-E80B-646F4F5122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1619" y="1364848"/>
            <a:ext cx="2895600" cy="389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611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3300" y="352425"/>
            <a:ext cx="8763000" cy="4898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lang="ru-RU" spc="175" dirty="0"/>
              <a:t>Управление непредвиденными рисками</a:t>
            </a:r>
            <a:endParaRPr spc="95" dirty="0"/>
          </a:p>
        </p:txBody>
      </p:sp>
      <p:sp>
        <p:nvSpPr>
          <p:cNvPr id="3" name="object 3"/>
          <p:cNvSpPr/>
          <p:nvPr/>
        </p:nvSpPr>
        <p:spPr>
          <a:xfrm>
            <a:off x="9690100" y="564845"/>
            <a:ext cx="1002436" cy="182880"/>
          </a:xfrm>
          <a:custGeom>
            <a:avLst/>
            <a:gdLst/>
            <a:ahLst/>
            <a:cxnLst/>
            <a:rect l="l" t="t" r="r" b="b"/>
            <a:pathLst>
              <a:path w="2703829" h="182879">
                <a:moveTo>
                  <a:pt x="2703283" y="0"/>
                </a:moveTo>
                <a:lnTo>
                  <a:pt x="0" y="0"/>
                </a:lnTo>
                <a:lnTo>
                  <a:pt x="0" y="182600"/>
                </a:lnTo>
                <a:lnTo>
                  <a:pt x="2703283" y="182600"/>
                </a:lnTo>
                <a:lnTo>
                  <a:pt x="2703283" y="0"/>
                </a:lnTo>
                <a:close/>
              </a:path>
            </a:pathLst>
          </a:custGeom>
          <a:solidFill>
            <a:srgbClr val="3C98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64845"/>
            <a:ext cx="928369" cy="182880"/>
          </a:xfrm>
          <a:custGeom>
            <a:avLst/>
            <a:gdLst/>
            <a:ahLst/>
            <a:cxnLst/>
            <a:rect l="l" t="t" r="r" b="b"/>
            <a:pathLst>
              <a:path w="928369" h="182879">
                <a:moveTo>
                  <a:pt x="928331" y="0"/>
                </a:moveTo>
                <a:lnTo>
                  <a:pt x="0" y="0"/>
                </a:lnTo>
                <a:lnTo>
                  <a:pt x="0" y="182600"/>
                </a:lnTo>
                <a:lnTo>
                  <a:pt x="928331" y="182600"/>
                </a:lnTo>
                <a:lnTo>
                  <a:pt x="928331" y="0"/>
                </a:lnTo>
                <a:close/>
              </a:path>
            </a:pathLst>
          </a:custGeom>
          <a:solidFill>
            <a:srgbClr val="3C98D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621181" y="1696493"/>
            <a:ext cx="554355" cy="554355"/>
            <a:chOff x="1518269" y="1696493"/>
            <a:chExt cx="554355" cy="554355"/>
          </a:xfrm>
        </p:grpSpPr>
        <p:sp>
          <p:nvSpPr>
            <p:cNvPr id="6" name="object 6"/>
            <p:cNvSpPr/>
            <p:nvPr/>
          </p:nvSpPr>
          <p:spPr>
            <a:xfrm>
              <a:off x="1518269" y="1696493"/>
              <a:ext cx="554355" cy="554355"/>
            </a:xfrm>
            <a:custGeom>
              <a:avLst/>
              <a:gdLst/>
              <a:ahLst/>
              <a:cxnLst/>
              <a:rect l="l" t="t" r="r" b="b"/>
              <a:pathLst>
                <a:path w="554355" h="554355">
                  <a:moveTo>
                    <a:pt x="276936" y="0"/>
                  </a:moveTo>
                  <a:lnTo>
                    <a:pt x="227220" y="4469"/>
                  </a:lnTo>
                  <a:lnTo>
                    <a:pt x="180402" y="17353"/>
                  </a:lnTo>
                  <a:lnTo>
                    <a:pt x="137269" y="37864"/>
                  </a:lnTo>
                  <a:lnTo>
                    <a:pt x="98609" y="65212"/>
                  </a:lnTo>
                  <a:lnTo>
                    <a:pt x="65211" y="98611"/>
                  </a:lnTo>
                  <a:lnTo>
                    <a:pt x="37863" y="137272"/>
                  </a:lnTo>
                  <a:lnTo>
                    <a:pt x="17353" y="180408"/>
                  </a:lnTo>
                  <a:lnTo>
                    <a:pt x="4469" y="227229"/>
                  </a:lnTo>
                  <a:lnTo>
                    <a:pt x="0" y="276948"/>
                  </a:lnTo>
                  <a:lnTo>
                    <a:pt x="4469" y="326664"/>
                  </a:lnTo>
                  <a:lnTo>
                    <a:pt x="17353" y="373482"/>
                  </a:lnTo>
                  <a:lnTo>
                    <a:pt x="37863" y="416615"/>
                  </a:lnTo>
                  <a:lnTo>
                    <a:pt x="65211" y="455275"/>
                  </a:lnTo>
                  <a:lnTo>
                    <a:pt x="98609" y="488673"/>
                  </a:lnTo>
                  <a:lnTo>
                    <a:pt x="137269" y="516021"/>
                  </a:lnTo>
                  <a:lnTo>
                    <a:pt x="180402" y="536531"/>
                  </a:lnTo>
                  <a:lnTo>
                    <a:pt x="227220" y="549415"/>
                  </a:lnTo>
                  <a:lnTo>
                    <a:pt x="276936" y="553885"/>
                  </a:lnTo>
                  <a:lnTo>
                    <a:pt x="326651" y="549415"/>
                  </a:lnTo>
                  <a:lnTo>
                    <a:pt x="373470" y="536531"/>
                  </a:lnTo>
                  <a:lnTo>
                    <a:pt x="416603" y="516021"/>
                  </a:lnTo>
                  <a:lnTo>
                    <a:pt x="455262" y="488673"/>
                  </a:lnTo>
                  <a:lnTo>
                    <a:pt x="488660" y="455275"/>
                  </a:lnTo>
                  <a:lnTo>
                    <a:pt x="516008" y="416615"/>
                  </a:lnTo>
                  <a:lnTo>
                    <a:pt x="536518" y="373482"/>
                  </a:lnTo>
                  <a:lnTo>
                    <a:pt x="549402" y="326664"/>
                  </a:lnTo>
                  <a:lnTo>
                    <a:pt x="553872" y="276948"/>
                  </a:lnTo>
                  <a:lnTo>
                    <a:pt x="553719" y="267655"/>
                  </a:lnTo>
                  <a:lnTo>
                    <a:pt x="548813" y="223975"/>
                  </a:lnTo>
                  <a:lnTo>
                    <a:pt x="535419" y="177355"/>
                  </a:lnTo>
                  <a:lnTo>
                    <a:pt x="514845" y="135051"/>
                  </a:lnTo>
                  <a:lnTo>
                    <a:pt x="501104" y="159120"/>
                  </a:lnTo>
                  <a:lnTo>
                    <a:pt x="505499" y="167873"/>
                  </a:lnTo>
                  <a:lnTo>
                    <a:pt x="522257" y="214014"/>
                  </a:lnTo>
                  <a:lnTo>
                    <a:pt x="529569" y="259949"/>
                  </a:lnTo>
                  <a:lnTo>
                    <a:pt x="530136" y="276948"/>
                  </a:lnTo>
                  <a:lnTo>
                    <a:pt x="526049" y="322401"/>
                  </a:lnTo>
                  <a:lnTo>
                    <a:pt x="514269" y="365205"/>
                  </a:lnTo>
                  <a:lnTo>
                    <a:pt x="495516" y="404639"/>
                  </a:lnTo>
                  <a:lnTo>
                    <a:pt x="470511" y="439983"/>
                  </a:lnTo>
                  <a:lnTo>
                    <a:pt x="439976" y="470517"/>
                  </a:lnTo>
                  <a:lnTo>
                    <a:pt x="404629" y="495519"/>
                  </a:lnTo>
                  <a:lnTo>
                    <a:pt x="365194" y="514270"/>
                  </a:lnTo>
                  <a:lnTo>
                    <a:pt x="322389" y="526049"/>
                  </a:lnTo>
                  <a:lnTo>
                    <a:pt x="276936" y="530136"/>
                  </a:lnTo>
                  <a:lnTo>
                    <a:pt x="231483" y="526049"/>
                  </a:lnTo>
                  <a:lnTo>
                    <a:pt x="188678" y="514270"/>
                  </a:lnTo>
                  <a:lnTo>
                    <a:pt x="149242" y="495519"/>
                  </a:lnTo>
                  <a:lnTo>
                    <a:pt x="113896" y="470517"/>
                  </a:lnTo>
                  <a:lnTo>
                    <a:pt x="83360" y="439983"/>
                  </a:lnTo>
                  <a:lnTo>
                    <a:pt x="58356" y="404639"/>
                  </a:lnTo>
                  <a:lnTo>
                    <a:pt x="39603" y="365205"/>
                  </a:lnTo>
                  <a:lnTo>
                    <a:pt x="27823" y="322401"/>
                  </a:lnTo>
                  <a:lnTo>
                    <a:pt x="23736" y="276948"/>
                  </a:lnTo>
                  <a:lnTo>
                    <a:pt x="27823" y="231492"/>
                  </a:lnTo>
                  <a:lnTo>
                    <a:pt x="39603" y="188685"/>
                  </a:lnTo>
                  <a:lnTo>
                    <a:pt x="58356" y="149249"/>
                  </a:lnTo>
                  <a:lnTo>
                    <a:pt x="83360" y="113903"/>
                  </a:lnTo>
                  <a:lnTo>
                    <a:pt x="113896" y="83369"/>
                  </a:lnTo>
                  <a:lnTo>
                    <a:pt x="149242" y="58365"/>
                  </a:lnTo>
                  <a:lnTo>
                    <a:pt x="188678" y="39614"/>
                  </a:lnTo>
                  <a:lnTo>
                    <a:pt x="231483" y="27835"/>
                  </a:lnTo>
                  <a:lnTo>
                    <a:pt x="276936" y="23748"/>
                  </a:lnTo>
                  <a:lnTo>
                    <a:pt x="310050" y="25915"/>
                  </a:lnTo>
                  <a:lnTo>
                    <a:pt x="342442" y="32337"/>
                  </a:lnTo>
                  <a:lnTo>
                    <a:pt x="373673" y="42897"/>
                  </a:lnTo>
                  <a:lnTo>
                    <a:pt x="403301" y="57480"/>
                  </a:lnTo>
                  <a:lnTo>
                    <a:pt x="405079" y="58508"/>
                  </a:lnTo>
                  <a:lnTo>
                    <a:pt x="407111" y="59054"/>
                  </a:lnTo>
                  <a:lnTo>
                    <a:pt x="413435" y="59054"/>
                  </a:lnTo>
                  <a:lnTo>
                    <a:pt x="417398" y="56781"/>
                  </a:lnTo>
                  <a:lnTo>
                    <a:pt x="422783" y="47459"/>
                  </a:lnTo>
                  <a:lnTo>
                    <a:pt x="420839" y="40195"/>
                  </a:lnTo>
                  <a:lnTo>
                    <a:pt x="415163" y="36918"/>
                  </a:lnTo>
                  <a:lnTo>
                    <a:pt x="382749" y="20959"/>
                  </a:lnTo>
                  <a:lnTo>
                    <a:pt x="348583" y="9401"/>
                  </a:lnTo>
                  <a:lnTo>
                    <a:pt x="313150" y="2371"/>
                  </a:lnTo>
                  <a:lnTo>
                    <a:pt x="276936" y="0"/>
                  </a:lnTo>
                  <a:close/>
                </a:path>
              </a:pathLst>
            </a:custGeom>
            <a:solidFill>
              <a:srgbClr val="3C98D4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76158" y="1908552"/>
              <a:ext cx="238099" cy="165112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854101" y="2254596"/>
            <a:ext cx="2088514" cy="406009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065" marR="5080" algn="ctr">
              <a:lnSpc>
                <a:spcPct val="138900"/>
              </a:lnSpc>
              <a:spcBef>
                <a:spcPts val="100"/>
              </a:spcBef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один подрядчик</a:t>
            </a: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877456" y="2073664"/>
            <a:ext cx="554355" cy="554355"/>
            <a:chOff x="3947868" y="1696493"/>
            <a:chExt cx="554355" cy="554355"/>
          </a:xfrm>
        </p:grpSpPr>
        <p:sp>
          <p:nvSpPr>
            <p:cNvPr id="10" name="object 10"/>
            <p:cNvSpPr/>
            <p:nvPr/>
          </p:nvSpPr>
          <p:spPr>
            <a:xfrm>
              <a:off x="3947868" y="1696493"/>
              <a:ext cx="554355" cy="554355"/>
            </a:xfrm>
            <a:custGeom>
              <a:avLst/>
              <a:gdLst/>
              <a:ahLst/>
              <a:cxnLst/>
              <a:rect l="l" t="t" r="r" b="b"/>
              <a:pathLst>
                <a:path w="554354" h="554355">
                  <a:moveTo>
                    <a:pt x="276936" y="0"/>
                  </a:moveTo>
                  <a:lnTo>
                    <a:pt x="227220" y="4469"/>
                  </a:lnTo>
                  <a:lnTo>
                    <a:pt x="180402" y="17353"/>
                  </a:lnTo>
                  <a:lnTo>
                    <a:pt x="137269" y="37864"/>
                  </a:lnTo>
                  <a:lnTo>
                    <a:pt x="98609" y="65212"/>
                  </a:lnTo>
                  <a:lnTo>
                    <a:pt x="65211" y="98611"/>
                  </a:lnTo>
                  <a:lnTo>
                    <a:pt x="37863" y="137272"/>
                  </a:lnTo>
                  <a:lnTo>
                    <a:pt x="17353" y="180408"/>
                  </a:lnTo>
                  <a:lnTo>
                    <a:pt x="4469" y="227229"/>
                  </a:lnTo>
                  <a:lnTo>
                    <a:pt x="0" y="276948"/>
                  </a:lnTo>
                  <a:lnTo>
                    <a:pt x="4469" y="326664"/>
                  </a:lnTo>
                  <a:lnTo>
                    <a:pt x="17353" y="373482"/>
                  </a:lnTo>
                  <a:lnTo>
                    <a:pt x="37863" y="416615"/>
                  </a:lnTo>
                  <a:lnTo>
                    <a:pt x="65211" y="455275"/>
                  </a:lnTo>
                  <a:lnTo>
                    <a:pt x="98609" y="488673"/>
                  </a:lnTo>
                  <a:lnTo>
                    <a:pt x="137269" y="516021"/>
                  </a:lnTo>
                  <a:lnTo>
                    <a:pt x="180402" y="536531"/>
                  </a:lnTo>
                  <a:lnTo>
                    <a:pt x="227220" y="549415"/>
                  </a:lnTo>
                  <a:lnTo>
                    <a:pt x="276936" y="553885"/>
                  </a:lnTo>
                  <a:lnTo>
                    <a:pt x="326651" y="549415"/>
                  </a:lnTo>
                  <a:lnTo>
                    <a:pt x="373470" y="536531"/>
                  </a:lnTo>
                  <a:lnTo>
                    <a:pt x="416603" y="516021"/>
                  </a:lnTo>
                  <a:lnTo>
                    <a:pt x="455262" y="488673"/>
                  </a:lnTo>
                  <a:lnTo>
                    <a:pt x="488660" y="455275"/>
                  </a:lnTo>
                  <a:lnTo>
                    <a:pt x="516008" y="416615"/>
                  </a:lnTo>
                  <a:lnTo>
                    <a:pt x="536518" y="373482"/>
                  </a:lnTo>
                  <a:lnTo>
                    <a:pt x="549402" y="326664"/>
                  </a:lnTo>
                  <a:lnTo>
                    <a:pt x="553872" y="276948"/>
                  </a:lnTo>
                  <a:lnTo>
                    <a:pt x="553719" y="267655"/>
                  </a:lnTo>
                  <a:lnTo>
                    <a:pt x="548813" y="223975"/>
                  </a:lnTo>
                  <a:lnTo>
                    <a:pt x="535419" y="177355"/>
                  </a:lnTo>
                  <a:lnTo>
                    <a:pt x="514845" y="135051"/>
                  </a:lnTo>
                  <a:lnTo>
                    <a:pt x="501104" y="159120"/>
                  </a:lnTo>
                  <a:lnTo>
                    <a:pt x="505499" y="167873"/>
                  </a:lnTo>
                  <a:lnTo>
                    <a:pt x="522257" y="214014"/>
                  </a:lnTo>
                  <a:lnTo>
                    <a:pt x="529569" y="259949"/>
                  </a:lnTo>
                  <a:lnTo>
                    <a:pt x="530136" y="276948"/>
                  </a:lnTo>
                  <a:lnTo>
                    <a:pt x="526049" y="322401"/>
                  </a:lnTo>
                  <a:lnTo>
                    <a:pt x="514269" y="365205"/>
                  </a:lnTo>
                  <a:lnTo>
                    <a:pt x="495516" y="404639"/>
                  </a:lnTo>
                  <a:lnTo>
                    <a:pt x="470511" y="439983"/>
                  </a:lnTo>
                  <a:lnTo>
                    <a:pt x="439976" y="470517"/>
                  </a:lnTo>
                  <a:lnTo>
                    <a:pt x="404629" y="495519"/>
                  </a:lnTo>
                  <a:lnTo>
                    <a:pt x="365194" y="514270"/>
                  </a:lnTo>
                  <a:lnTo>
                    <a:pt x="322389" y="526049"/>
                  </a:lnTo>
                  <a:lnTo>
                    <a:pt x="276936" y="530136"/>
                  </a:lnTo>
                  <a:lnTo>
                    <a:pt x="231483" y="526049"/>
                  </a:lnTo>
                  <a:lnTo>
                    <a:pt x="188678" y="514270"/>
                  </a:lnTo>
                  <a:lnTo>
                    <a:pt x="149242" y="495519"/>
                  </a:lnTo>
                  <a:lnTo>
                    <a:pt x="113896" y="470517"/>
                  </a:lnTo>
                  <a:lnTo>
                    <a:pt x="83360" y="439983"/>
                  </a:lnTo>
                  <a:lnTo>
                    <a:pt x="58356" y="404639"/>
                  </a:lnTo>
                  <a:lnTo>
                    <a:pt x="39603" y="365205"/>
                  </a:lnTo>
                  <a:lnTo>
                    <a:pt x="27823" y="322401"/>
                  </a:lnTo>
                  <a:lnTo>
                    <a:pt x="23736" y="276948"/>
                  </a:lnTo>
                  <a:lnTo>
                    <a:pt x="27823" y="231492"/>
                  </a:lnTo>
                  <a:lnTo>
                    <a:pt x="39603" y="188685"/>
                  </a:lnTo>
                  <a:lnTo>
                    <a:pt x="58356" y="149249"/>
                  </a:lnTo>
                  <a:lnTo>
                    <a:pt x="83360" y="113903"/>
                  </a:lnTo>
                  <a:lnTo>
                    <a:pt x="113896" y="83369"/>
                  </a:lnTo>
                  <a:lnTo>
                    <a:pt x="149242" y="58365"/>
                  </a:lnTo>
                  <a:lnTo>
                    <a:pt x="188678" y="39614"/>
                  </a:lnTo>
                  <a:lnTo>
                    <a:pt x="231483" y="27835"/>
                  </a:lnTo>
                  <a:lnTo>
                    <a:pt x="276936" y="23748"/>
                  </a:lnTo>
                  <a:lnTo>
                    <a:pt x="310050" y="25915"/>
                  </a:lnTo>
                  <a:lnTo>
                    <a:pt x="342442" y="32337"/>
                  </a:lnTo>
                  <a:lnTo>
                    <a:pt x="373673" y="42897"/>
                  </a:lnTo>
                  <a:lnTo>
                    <a:pt x="403301" y="57480"/>
                  </a:lnTo>
                  <a:lnTo>
                    <a:pt x="405079" y="58508"/>
                  </a:lnTo>
                  <a:lnTo>
                    <a:pt x="407111" y="59054"/>
                  </a:lnTo>
                  <a:lnTo>
                    <a:pt x="413435" y="59054"/>
                  </a:lnTo>
                  <a:lnTo>
                    <a:pt x="417398" y="56781"/>
                  </a:lnTo>
                  <a:lnTo>
                    <a:pt x="422782" y="47459"/>
                  </a:lnTo>
                  <a:lnTo>
                    <a:pt x="420839" y="40195"/>
                  </a:lnTo>
                  <a:lnTo>
                    <a:pt x="415162" y="36918"/>
                  </a:lnTo>
                  <a:lnTo>
                    <a:pt x="382749" y="20959"/>
                  </a:lnTo>
                  <a:lnTo>
                    <a:pt x="348583" y="9401"/>
                  </a:lnTo>
                  <a:lnTo>
                    <a:pt x="313150" y="2371"/>
                  </a:lnTo>
                  <a:lnTo>
                    <a:pt x="276936" y="0"/>
                  </a:lnTo>
                  <a:close/>
                </a:path>
              </a:pathLst>
            </a:custGeom>
            <a:solidFill>
              <a:srgbClr val="3C98D4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05756" y="1908552"/>
              <a:ext cx="238099" cy="165112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4071958" y="2659108"/>
            <a:ext cx="2165350" cy="841256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00"/>
              </a:spcBef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цена формируется прозрачно и является конечной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877456" y="5496569"/>
            <a:ext cx="554355" cy="554355"/>
            <a:chOff x="6326985" y="1696493"/>
            <a:chExt cx="554355" cy="554355"/>
          </a:xfrm>
        </p:grpSpPr>
        <p:sp>
          <p:nvSpPr>
            <p:cNvPr id="14" name="object 14"/>
            <p:cNvSpPr/>
            <p:nvPr/>
          </p:nvSpPr>
          <p:spPr>
            <a:xfrm>
              <a:off x="6326985" y="1696493"/>
              <a:ext cx="554355" cy="554355"/>
            </a:xfrm>
            <a:custGeom>
              <a:avLst/>
              <a:gdLst/>
              <a:ahLst/>
              <a:cxnLst/>
              <a:rect l="l" t="t" r="r" b="b"/>
              <a:pathLst>
                <a:path w="554354" h="554355">
                  <a:moveTo>
                    <a:pt x="276936" y="0"/>
                  </a:moveTo>
                  <a:lnTo>
                    <a:pt x="227220" y="4469"/>
                  </a:lnTo>
                  <a:lnTo>
                    <a:pt x="180402" y="17353"/>
                  </a:lnTo>
                  <a:lnTo>
                    <a:pt x="137269" y="37864"/>
                  </a:lnTo>
                  <a:lnTo>
                    <a:pt x="98609" y="65212"/>
                  </a:lnTo>
                  <a:lnTo>
                    <a:pt x="65211" y="98611"/>
                  </a:lnTo>
                  <a:lnTo>
                    <a:pt x="37863" y="137272"/>
                  </a:lnTo>
                  <a:lnTo>
                    <a:pt x="17353" y="180408"/>
                  </a:lnTo>
                  <a:lnTo>
                    <a:pt x="4469" y="227229"/>
                  </a:lnTo>
                  <a:lnTo>
                    <a:pt x="0" y="276948"/>
                  </a:lnTo>
                  <a:lnTo>
                    <a:pt x="4469" y="326664"/>
                  </a:lnTo>
                  <a:lnTo>
                    <a:pt x="17353" y="373482"/>
                  </a:lnTo>
                  <a:lnTo>
                    <a:pt x="37863" y="416615"/>
                  </a:lnTo>
                  <a:lnTo>
                    <a:pt x="65211" y="455275"/>
                  </a:lnTo>
                  <a:lnTo>
                    <a:pt x="98609" y="488673"/>
                  </a:lnTo>
                  <a:lnTo>
                    <a:pt x="137269" y="516021"/>
                  </a:lnTo>
                  <a:lnTo>
                    <a:pt x="180402" y="536531"/>
                  </a:lnTo>
                  <a:lnTo>
                    <a:pt x="227220" y="549415"/>
                  </a:lnTo>
                  <a:lnTo>
                    <a:pt x="276936" y="553885"/>
                  </a:lnTo>
                  <a:lnTo>
                    <a:pt x="326651" y="549415"/>
                  </a:lnTo>
                  <a:lnTo>
                    <a:pt x="373470" y="536531"/>
                  </a:lnTo>
                  <a:lnTo>
                    <a:pt x="416603" y="516021"/>
                  </a:lnTo>
                  <a:lnTo>
                    <a:pt x="455262" y="488673"/>
                  </a:lnTo>
                  <a:lnTo>
                    <a:pt x="488660" y="455275"/>
                  </a:lnTo>
                  <a:lnTo>
                    <a:pt x="516008" y="416615"/>
                  </a:lnTo>
                  <a:lnTo>
                    <a:pt x="536518" y="373482"/>
                  </a:lnTo>
                  <a:lnTo>
                    <a:pt x="549402" y="326664"/>
                  </a:lnTo>
                  <a:lnTo>
                    <a:pt x="553872" y="276948"/>
                  </a:lnTo>
                  <a:lnTo>
                    <a:pt x="553719" y="267655"/>
                  </a:lnTo>
                  <a:lnTo>
                    <a:pt x="548813" y="223975"/>
                  </a:lnTo>
                  <a:lnTo>
                    <a:pt x="535419" y="177355"/>
                  </a:lnTo>
                  <a:lnTo>
                    <a:pt x="514845" y="135051"/>
                  </a:lnTo>
                  <a:lnTo>
                    <a:pt x="501104" y="159120"/>
                  </a:lnTo>
                  <a:lnTo>
                    <a:pt x="505499" y="167873"/>
                  </a:lnTo>
                  <a:lnTo>
                    <a:pt x="522257" y="214014"/>
                  </a:lnTo>
                  <a:lnTo>
                    <a:pt x="529569" y="259949"/>
                  </a:lnTo>
                  <a:lnTo>
                    <a:pt x="530136" y="276948"/>
                  </a:lnTo>
                  <a:lnTo>
                    <a:pt x="526049" y="322401"/>
                  </a:lnTo>
                  <a:lnTo>
                    <a:pt x="514269" y="365205"/>
                  </a:lnTo>
                  <a:lnTo>
                    <a:pt x="495516" y="404639"/>
                  </a:lnTo>
                  <a:lnTo>
                    <a:pt x="470511" y="439983"/>
                  </a:lnTo>
                  <a:lnTo>
                    <a:pt x="439976" y="470517"/>
                  </a:lnTo>
                  <a:lnTo>
                    <a:pt x="404629" y="495519"/>
                  </a:lnTo>
                  <a:lnTo>
                    <a:pt x="365194" y="514270"/>
                  </a:lnTo>
                  <a:lnTo>
                    <a:pt x="322389" y="526049"/>
                  </a:lnTo>
                  <a:lnTo>
                    <a:pt x="276936" y="530136"/>
                  </a:lnTo>
                  <a:lnTo>
                    <a:pt x="231483" y="526049"/>
                  </a:lnTo>
                  <a:lnTo>
                    <a:pt x="188678" y="514270"/>
                  </a:lnTo>
                  <a:lnTo>
                    <a:pt x="149242" y="495519"/>
                  </a:lnTo>
                  <a:lnTo>
                    <a:pt x="113896" y="470517"/>
                  </a:lnTo>
                  <a:lnTo>
                    <a:pt x="83360" y="439983"/>
                  </a:lnTo>
                  <a:lnTo>
                    <a:pt x="58356" y="404639"/>
                  </a:lnTo>
                  <a:lnTo>
                    <a:pt x="39603" y="365205"/>
                  </a:lnTo>
                  <a:lnTo>
                    <a:pt x="27823" y="322401"/>
                  </a:lnTo>
                  <a:lnTo>
                    <a:pt x="23736" y="276948"/>
                  </a:lnTo>
                  <a:lnTo>
                    <a:pt x="27823" y="231492"/>
                  </a:lnTo>
                  <a:lnTo>
                    <a:pt x="39603" y="188685"/>
                  </a:lnTo>
                  <a:lnTo>
                    <a:pt x="58356" y="149249"/>
                  </a:lnTo>
                  <a:lnTo>
                    <a:pt x="83360" y="113903"/>
                  </a:lnTo>
                  <a:lnTo>
                    <a:pt x="113896" y="83369"/>
                  </a:lnTo>
                  <a:lnTo>
                    <a:pt x="149242" y="58365"/>
                  </a:lnTo>
                  <a:lnTo>
                    <a:pt x="188678" y="39614"/>
                  </a:lnTo>
                  <a:lnTo>
                    <a:pt x="231483" y="27835"/>
                  </a:lnTo>
                  <a:lnTo>
                    <a:pt x="276936" y="23748"/>
                  </a:lnTo>
                  <a:lnTo>
                    <a:pt x="310050" y="25915"/>
                  </a:lnTo>
                  <a:lnTo>
                    <a:pt x="342442" y="32337"/>
                  </a:lnTo>
                  <a:lnTo>
                    <a:pt x="373673" y="42897"/>
                  </a:lnTo>
                  <a:lnTo>
                    <a:pt x="403301" y="57480"/>
                  </a:lnTo>
                  <a:lnTo>
                    <a:pt x="405079" y="58508"/>
                  </a:lnTo>
                  <a:lnTo>
                    <a:pt x="407111" y="59054"/>
                  </a:lnTo>
                  <a:lnTo>
                    <a:pt x="413435" y="59054"/>
                  </a:lnTo>
                  <a:lnTo>
                    <a:pt x="417398" y="56781"/>
                  </a:lnTo>
                  <a:lnTo>
                    <a:pt x="422782" y="47459"/>
                  </a:lnTo>
                  <a:lnTo>
                    <a:pt x="420839" y="40195"/>
                  </a:lnTo>
                  <a:lnTo>
                    <a:pt x="415162" y="36918"/>
                  </a:lnTo>
                  <a:lnTo>
                    <a:pt x="382749" y="20959"/>
                  </a:lnTo>
                  <a:lnTo>
                    <a:pt x="348583" y="9401"/>
                  </a:lnTo>
                  <a:lnTo>
                    <a:pt x="313150" y="2371"/>
                  </a:lnTo>
                  <a:lnTo>
                    <a:pt x="276936" y="0"/>
                  </a:lnTo>
                  <a:close/>
                </a:path>
              </a:pathLst>
            </a:custGeom>
            <a:solidFill>
              <a:srgbClr val="3C98D4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84872" y="1908552"/>
              <a:ext cx="238099" cy="165112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3993321" y="6217513"/>
            <a:ext cx="2322625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spcBef>
                <a:spcPts val="100"/>
              </a:spcBef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срок монтажа сокращается </a:t>
            </a:r>
          </a:p>
          <a:p>
            <a:pPr marL="12700" marR="5080" algn="ctr">
              <a:spcBef>
                <a:spcPts val="100"/>
              </a:spcBef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до 2-3 мес.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39491" y="4976591"/>
            <a:ext cx="2517734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00"/>
              </a:spcBef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качеством продукта на заводе, а не на строй площадке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3895766" y="4495358"/>
            <a:ext cx="2517734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spcBef>
                <a:spcPts val="100"/>
              </a:spcBef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уменьшается нагрузка на технадзор при приемке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109371" y="3674780"/>
            <a:ext cx="157797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нет доп. работ</a:t>
            </a:r>
          </a:p>
        </p:txBody>
      </p:sp>
      <p:grpSp>
        <p:nvGrpSpPr>
          <p:cNvPr id="29" name="object 29"/>
          <p:cNvGrpSpPr/>
          <p:nvPr/>
        </p:nvGrpSpPr>
        <p:grpSpPr>
          <a:xfrm>
            <a:off x="1621181" y="3043196"/>
            <a:ext cx="554355" cy="554355"/>
            <a:chOff x="8719685" y="1696493"/>
            <a:chExt cx="554355" cy="554355"/>
          </a:xfrm>
        </p:grpSpPr>
        <p:sp>
          <p:nvSpPr>
            <p:cNvPr id="30" name="object 30"/>
            <p:cNvSpPr/>
            <p:nvPr/>
          </p:nvSpPr>
          <p:spPr>
            <a:xfrm>
              <a:off x="8719685" y="1696493"/>
              <a:ext cx="554355" cy="554355"/>
            </a:xfrm>
            <a:custGeom>
              <a:avLst/>
              <a:gdLst/>
              <a:ahLst/>
              <a:cxnLst/>
              <a:rect l="l" t="t" r="r" b="b"/>
              <a:pathLst>
                <a:path w="554354" h="554355">
                  <a:moveTo>
                    <a:pt x="276936" y="0"/>
                  </a:moveTo>
                  <a:lnTo>
                    <a:pt x="227220" y="4469"/>
                  </a:lnTo>
                  <a:lnTo>
                    <a:pt x="180402" y="17353"/>
                  </a:lnTo>
                  <a:lnTo>
                    <a:pt x="137269" y="37864"/>
                  </a:lnTo>
                  <a:lnTo>
                    <a:pt x="98609" y="65212"/>
                  </a:lnTo>
                  <a:lnTo>
                    <a:pt x="65211" y="98611"/>
                  </a:lnTo>
                  <a:lnTo>
                    <a:pt x="37863" y="137272"/>
                  </a:lnTo>
                  <a:lnTo>
                    <a:pt x="17353" y="180408"/>
                  </a:lnTo>
                  <a:lnTo>
                    <a:pt x="4469" y="227229"/>
                  </a:lnTo>
                  <a:lnTo>
                    <a:pt x="0" y="276948"/>
                  </a:lnTo>
                  <a:lnTo>
                    <a:pt x="4469" y="326664"/>
                  </a:lnTo>
                  <a:lnTo>
                    <a:pt x="17353" y="373482"/>
                  </a:lnTo>
                  <a:lnTo>
                    <a:pt x="37863" y="416615"/>
                  </a:lnTo>
                  <a:lnTo>
                    <a:pt x="65211" y="455275"/>
                  </a:lnTo>
                  <a:lnTo>
                    <a:pt x="98609" y="488673"/>
                  </a:lnTo>
                  <a:lnTo>
                    <a:pt x="137269" y="516021"/>
                  </a:lnTo>
                  <a:lnTo>
                    <a:pt x="180402" y="536531"/>
                  </a:lnTo>
                  <a:lnTo>
                    <a:pt x="227220" y="549415"/>
                  </a:lnTo>
                  <a:lnTo>
                    <a:pt x="276936" y="553885"/>
                  </a:lnTo>
                  <a:lnTo>
                    <a:pt x="326651" y="549415"/>
                  </a:lnTo>
                  <a:lnTo>
                    <a:pt x="373470" y="536531"/>
                  </a:lnTo>
                  <a:lnTo>
                    <a:pt x="416603" y="516021"/>
                  </a:lnTo>
                  <a:lnTo>
                    <a:pt x="455262" y="488673"/>
                  </a:lnTo>
                  <a:lnTo>
                    <a:pt x="488660" y="455275"/>
                  </a:lnTo>
                  <a:lnTo>
                    <a:pt x="516008" y="416615"/>
                  </a:lnTo>
                  <a:lnTo>
                    <a:pt x="536518" y="373482"/>
                  </a:lnTo>
                  <a:lnTo>
                    <a:pt x="549402" y="326664"/>
                  </a:lnTo>
                  <a:lnTo>
                    <a:pt x="553872" y="276948"/>
                  </a:lnTo>
                  <a:lnTo>
                    <a:pt x="553719" y="267655"/>
                  </a:lnTo>
                  <a:lnTo>
                    <a:pt x="548813" y="223975"/>
                  </a:lnTo>
                  <a:lnTo>
                    <a:pt x="535419" y="177355"/>
                  </a:lnTo>
                  <a:lnTo>
                    <a:pt x="514845" y="135051"/>
                  </a:lnTo>
                  <a:lnTo>
                    <a:pt x="501104" y="159120"/>
                  </a:lnTo>
                  <a:lnTo>
                    <a:pt x="505499" y="167873"/>
                  </a:lnTo>
                  <a:lnTo>
                    <a:pt x="522257" y="214014"/>
                  </a:lnTo>
                  <a:lnTo>
                    <a:pt x="529569" y="259949"/>
                  </a:lnTo>
                  <a:lnTo>
                    <a:pt x="530136" y="276948"/>
                  </a:lnTo>
                  <a:lnTo>
                    <a:pt x="526049" y="322401"/>
                  </a:lnTo>
                  <a:lnTo>
                    <a:pt x="514269" y="365205"/>
                  </a:lnTo>
                  <a:lnTo>
                    <a:pt x="495516" y="404639"/>
                  </a:lnTo>
                  <a:lnTo>
                    <a:pt x="470511" y="439983"/>
                  </a:lnTo>
                  <a:lnTo>
                    <a:pt x="439976" y="470517"/>
                  </a:lnTo>
                  <a:lnTo>
                    <a:pt x="404629" y="495519"/>
                  </a:lnTo>
                  <a:lnTo>
                    <a:pt x="365194" y="514270"/>
                  </a:lnTo>
                  <a:lnTo>
                    <a:pt x="322389" y="526049"/>
                  </a:lnTo>
                  <a:lnTo>
                    <a:pt x="276936" y="530136"/>
                  </a:lnTo>
                  <a:lnTo>
                    <a:pt x="231483" y="526049"/>
                  </a:lnTo>
                  <a:lnTo>
                    <a:pt x="188678" y="514270"/>
                  </a:lnTo>
                  <a:lnTo>
                    <a:pt x="149242" y="495519"/>
                  </a:lnTo>
                  <a:lnTo>
                    <a:pt x="113896" y="470517"/>
                  </a:lnTo>
                  <a:lnTo>
                    <a:pt x="83360" y="439983"/>
                  </a:lnTo>
                  <a:lnTo>
                    <a:pt x="58356" y="404639"/>
                  </a:lnTo>
                  <a:lnTo>
                    <a:pt x="39603" y="365205"/>
                  </a:lnTo>
                  <a:lnTo>
                    <a:pt x="27823" y="322401"/>
                  </a:lnTo>
                  <a:lnTo>
                    <a:pt x="23736" y="276948"/>
                  </a:lnTo>
                  <a:lnTo>
                    <a:pt x="27823" y="231492"/>
                  </a:lnTo>
                  <a:lnTo>
                    <a:pt x="39603" y="188685"/>
                  </a:lnTo>
                  <a:lnTo>
                    <a:pt x="58356" y="149249"/>
                  </a:lnTo>
                  <a:lnTo>
                    <a:pt x="83360" y="113903"/>
                  </a:lnTo>
                  <a:lnTo>
                    <a:pt x="113896" y="83369"/>
                  </a:lnTo>
                  <a:lnTo>
                    <a:pt x="149242" y="58365"/>
                  </a:lnTo>
                  <a:lnTo>
                    <a:pt x="188678" y="39614"/>
                  </a:lnTo>
                  <a:lnTo>
                    <a:pt x="231483" y="27835"/>
                  </a:lnTo>
                  <a:lnTo>
                    <a:pt x="276936" y="23748"/>
                  </a:lnTo>
                  <a:lnTo>
                    <a:pt x="310050" y="25915"/>
                  </a:lnTo>
                  <a:lnTo>
                    <a:pt x="342442" y="32337"/>
                  </a:lnTo>
                  <a:lnTo>
                    <a:pt x="373673" y="42897"/>
                  </a:lnTo>
                  <a:lnTo>
                    <a:pt x="403301" y="57480"/>
                  </a:lnTo>
                  <a:lnTo>
                    <a:pt x="405079" y="58508"/>
                  </a:lnTo>
                  <a:lnTo>
                    <a:pt x="407111" y="59054"/>
                  </a:lnTo>
                  <a:lnTo>
                    <a:pt x="413435" y="59054"/>
                  </a:lnTo>
                  <a:lnTo>
                    <a:pt x="417398" y="56781"/>
                  </a:lnTo>
                  <a:lnTo>
                    <a:pt x="422783" y="47459"/>
                  </a:lnTo>
                  <a:lnTo>
                    <a:pt x="420839" y="40195"/>
                  </a:lnTo>
                  <a:lnTo>
                    <a:pt x="415163" y="36918"/>
                  </a:lnTo>
                  <a:lnTo>
                    <a:pt x="382749" y="20959"/>
                  </a:lnTo>
                  <a:lnTo>
                    <a:pt x="348583" y="9401"/>
                  </a:lnTo>
                  <a:lnTo>
                    <a:pt x="313150" y="2371"/>
                  </a:lnTo>
                  <a:lnTo>
                    <a:pt x="276936" y="0"/>
                  </a:lnTo>
                  <a:close/>
                </a:path>
              </a:pathLst>
            </a:custGeom>
            <a:solidFill>
              <a:srgbClr val="3C98D4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1" name="object 3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77574" y="1908552"/>
              <a:ext cx="238099" cy="165112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350098" y="6611337"/>
            <a:ext cx="3096521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165" marR="169545" algn="ctr">
              <a:spcBef>
                <a:spcPts val="100"/>
              </a:spcBef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кол-во рабочих на площадке уменьшается многократно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(3-5 чел. на монтаже)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4FF4269-8558-730A-56AE-40D4E38821EA}"/>
              </a:ext>
            </a:extLst>
          </p:cNvPr>
          <p:cNvSpPr txBox="1"/>
          <p:nvPr/>
        </p:nvSpPr>
        <p:spPr>
          <a:xfrm>
            <a:off x="464184" y="1028221"/>
            <a:ext cx="7625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при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применении</a:t>
            </a:r>
            <a:r>
              <a:rPr lang="ru-RU" dirty="0"/>
              <a:t> </a:t>
            </a:r>
            <a:r>
              <a:rPr lang="ru-RU" dirty="0" err="1"/>
              <a:t>Префаб</a:t>
            </a:r>
            <a:r>
              <a:rPr lang="ru-RU" dirty="0"/>
              <a:t> продукта «сантехнический модуль»</a:t>
            </a:r>
          </a:p>
        </p:txBody>
      </p:sp>
      <p:grpSp>
        <p:nvGrpSpPr>
          <p:cNvPr id="39" name="object 5">
            <a:extLst>
              <a:ext uri="{FF2B5EF4-FFF2-40B4-BE49-F238E27FC236}">
                <a16:creationId xmlns:a16="http://schemas.microsoft.com/office/drawing/2014/main" id="{56F6169E-929B-4C3F-CD5C-D7DC7D5ACFC8}"/>
              </a:ext>
            </a:extLst>
          </p:cNvPr>
          <p:cNvGrpSpPr/>
          <p:nvPr/>
        </p:nvGrpSpPr>
        <p:grpSpPr>
          <a:xfrm>
            <a:off x="1621181" y="4289656"/>
            <a:ext cx="554355" cy="554355"/>
            <a:chOff x="1518269" y="1696493"/>
            <a:chExt cx="554355" cy="554355"/>
          </a:xfrm>
        </p:grpSpPr>
        <p:sp>
          <p:nvSpPr>
            <p:cNvPr id="40" name="object 6">
              <a:extLst>
                <a:ext uri="{FF2B5EF4-FFF2-40B4-BE49-F238E27FC236}">
                  <a16:creationId xmlns:a16="http://schemas.microsoft.com/office/drawing/2014/main" id="{81170BF4-98F6-5ACD-9B2E-2B7ACDA2819B}"/>
                </a:ext>
              </a:extLst>
            </p:cNvPr>
            <p:cNvSpPr/>
            <p:nvPr/>
          </p:nvSpPr>
          <p:spPr>
            <a:xfrm>
              <a:off x="1518269" y="1696493"/>
              <a:ext cx="554355" cy="554355"/>
            </a:xfrm>
            <a:custGeom>
              <a:avLst/>
              <a:gdLst/>
              <a:ahLst/>
              <a:cxnLst/>
              <a:rect l="l" t="t" r="r" b="b"/>
              <a:pathLst>
                <a:path w="554355" h="554355">
                  <a:moveTo>
                    <a:pt x="276936" y="0"/>
                  </a:moveTo>
                  <a:lnTo>
                    <a:pt x="227220" y="4469"/>
                  </a:lnTo>
                  <a:lnTo>
                    <a:pt x="180402" y="17353"/>
                  </a:lnTo>
                  <a:lnTo>
                    <a:pt x="137269" y="37864"/>
                  </a:lnTo>
                  <a:lnTo>
                    <a:pt x="98609" y="65212"/>
                  </a:lnTo>
                  <a:lnTo>
                    <a:pt x="65211" y="98611"/>
                  </a:lnTo>
                  <a:lnTo>
                    <a:pt x="37863" y="137272"/>
                  </a:lnTo>
                  <a:lnTo>
                    <a:pt x="17353" y="180408"/>
                  </a:lnTo>
                  <a:lnTo>
                    <a:pt x="4469" y="227229"/>
                  </a:lnTo>
                  <a:lnTo>
                    <a:pt x="0" y="276948"/>
                  </a:lnTo>
                  <a:lnTo>
                    <a:pt x="4469" y="326664"/>
                  </a:lnTo>
                  <a:lnTo>
                    <a:pt x="17353" y="373482"/>
                  </a:lnTo>
                  <a:lnTo>
                    <a:pt x="37863" y="416615"/>
                  </a:lnTo>
                  <a:lnTo>
                    <a:pt x="65211" y="455275"/>
                  </a:lnTo>
                  <a:lnTo>
                    <a:pt x="98609" y="488673"/>
                  </a:lnTo>
                  <a:lnTo>
                    <a:pt x="137269" y="516021"/>
                  </a:lnTo>
                  <a:lnTo>
                    <a:pt x="180402" y="536531"/>
                  </a:lnTo>
                  <a:lnTo>
                    <a:pt x="227220" y="549415"/>
                  </a:lnTo>
                  <a:lnTo>
                    <a:pt x="276936" y="553885"/>
                  </a:lnTo>
                  <a:lnTo>
                    <a:pt x="326651" y="549415"/>
                  </a:lnTo>
                  <a:lnTo>
                    <a:pt x="373470" y="536531"/>
                  </a:lnTo>
                  <a:lnTo>
                    <a:pt x="416603" y="516021"/>
                  </a:lnTo>
                  <a:lnTo>
                    <a:pt x="455262" y="488673"/>
                  </a:lnTo>
                  <a:lnTo>
                    <a:pt x="488660" y="455275"/>
                  </a:lnTo>
                  <a:lnTo>
                    <a:pt x="516008" y="416615"/>
                  </a:lnTo>
                  <a:lnTo>
                    <a:pt x="536518" y="373482"/>
                  </a:lnTo>
                  <a:lnTo>
                    <a:pt x="549402" y="326664"/>
                  </a:lnTo>
                  <a:lnTo>
                    <a:pt x="553872" y="276948"/>
                  </a:lnTo>
                  <a:lnTo>
                    <a:pt x="553719" y="267655"/>
                  </a:lnTo>
                  <a:lnTo>
                    <a:pt x="548813" y="223975"/>
                  </a:lnTo>
                  <a:lnTo>
                    <a:pt x="535419" y="177355"/>
                  </a:lnTo>
                  <a:lnTo>
                    <a:pt x="514845" y="135051"/>
                  </a:lnTo>
                  <a:lnTo>
                    <a:pt x="501104" y="159120"/>
                  </a:lnTo>
                  <a:lnTo>
                    <a:pt x="505499" y="167873"/>
                  </a:lnTo>
                  <a:lnTo>
                    <a:pt x="522257" y="214014"/>
                  </a:lnTo>
                  <a:lnTo>
                    <a:pt x="529569" y="259949"/>
                  </a:lnTo>
                  <a:lnTo>
                    <a:pt x="530136" y="276948"/>
                  </a:lnTo>
                  <a:lnTo>
                    <a:pt x="526049" y="322401"/>
                  </a:lnTo>
                  <a:lnTo>
                    <a:pt x="514269" y="365205"/>
                  </a:lnTo>
                  <a:lnTo>
                    <a:pt x="495516" y="404639"/>
                  </a:lnTo>
                  <a:lnTo>
                    <a:pt x="470511" y="439983"/>
                  </a:lnTo>
                  <a:lnTo>
                    <a:pt x="439976" y="470517"/>
                  </a:lnTo>
                  <a:lnTo>
                    <a:pt x="404629" y="495519"/>
                  </a:lnTo>
                  <a:lnTo>
                    <a:pt x="365194" y="514270"/>
                  </a:lnTo>
                  <a:lnTo>
                    <a:pt x="322389" y="526049"/>
                  </a:lnTo>
                  <a:lnTo>
                    <a:pt x="276936" y="530136"/>
                  </a:lnTo>
                  <a:lnTo>
                    <a:pt x="231483" y="526049"/>
                  </a:lnTo>
                  <a:lnTo>
                    <a:pt x="188678" y="514270"/>
                  </a:lnTo>
                  <a:lnTo>
                    <a:pt x="149242" y="495519"/>
                  </a:lnTo>
                  <a:lnTo>
                    <a:pt x="113896" y="470517"/>
                  </a:lnTo>
                  <a:lnTo>
                    <a:pt x="83360" y="439983"/>
                  </a:lnTo>
                  <a:lnTo>
                    <a:pt x="58356" y="404639"/>
                  </a:lnTo>
                  <a:lnTo>
                    <a:pt x="39603" y="365205"/>
                  </a:lnTo>
                  <a:lnTo>
                    <a:pt x="27823" y="322401"/>
                  </a:lnTo>
                  <a:lnTo>
                    <a:pt x="23736" y="276948"/>
                  </a:lnTo>
                  <a:lnTo>
                    <a:pt x="27823" y="231492"/>
                  </a:lnTo>
                  <a:lnTo>
                    <a:pt x="39603" y="188685"/>
                  </a:lnTo>
                  <a:lnTo>
                    <a:pt x="58356" y="149249"/>
                  </a:lnTo>
                  <a:lnTo>
                    <a:pt x="83360" y="113903"/>
                  </a:lnTo>
                  <a:lnTo>
                    <a:pt x="113896" y="83369"/>
                  </a:lnTo>
                  <a:lnTo>
                    <a:pt x="149242" y="58365"/>
                  </a:lnTo>
                  <a:lnTo>
                    <a:pt x="188678" y="39614"/>
                  </a:lnTo>
                  <a:lnTo>
                    <a:pt x="231483" y="27835"/>
                  </a:lnTo>
                  <a:lnTo>
                    <a:pt x="276936" y="23748"/>
                  </a:lnTo>
                  <a:lnTo>
                    <a:pt x="310050" y="25915"/>
                  </a:lnTo>
                  <a:lnTo>
                    <a:pt x="342442" y="32337"/>
                  </a:lnTo>
                  <a:lnTo>
                    <a:pt x="373673" y="42897"/>
                  </a:lnTo>
                  <a:lnTo>
                    <a:pt x="403301" y="57480"/>
                  </a:lnTo>
                  <a:lnTo>
                    <a:pt x="405079" y="58508"/>
                  </a:lnTo>
                  <a:lnTo>
                    <a:pt x="407111" y="59054"/>
                  </a:lnTo>
                  <a:lnTo>
                    <a:pt x="413435" y="59054"/>
                  </a:lnTo>
                  <a:lnTo>
                    <a:pt x="417398" y="56781"/>
                  </a:lnTo>
                  <a:lnTo>
                    <a:pt x="422783" y="47459"/>
                  </a:lnTo>
                  <a:lnTo>
                    <a:pt x="420839" y="40195"/>
                  </a:lnTo>
                  <a:lnTo>
                    <a:pt x="415163" y="36918"/>
                  </a:lnTo>
                  <a:lnTo>
                    <a:pt x="382749" y="20959"/>
                  </a:lnTo>
                  <a:lnTo>
                    <a:pt x="348583" y="9401"/>
                  </a:lnTo>
                  <a:lnTo>
                    <a:pt x="313150" y="2371"/>
                  </a:lnTo>
                  <a:lnTo>
                    <a:pt x="276936" y="0"/>
                  </a:lnTo>
                  <a:close/>
                </a:path>
              </a:pathLst>
            </a:custGeom>
            <a:solidFill>
              <a:srgbClr val="3C98D4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1" name="object 7">
              <a:extLst>
                <a:ext uri="{FF2B5EF4-FFF2-40B4-BE49-F238E27FC236}">
                  <a16:creationId xmlns:a16="http://schemas.microsoft.com/office/drawing/2014/main" id="{E3ED03EB-3605-08C4-5CF3-150B782C63D8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76158" y="1908552"/>
              <a:ext cx="238099" cy="165112"/>
            </a:xfrm>
            <a:prstGeom prst="rect">
              <a:avLst/>
            </a:prstGeom>
          </p:spPr>
        </p:pic>
      </p:grpSp>
      <p:grpSp>
        <p:nvGrpSpPr>
          <p:cNvPr id="42" name="object 5">
            <a:extLst>
              <a:ext uri="{FF2B5EF4-FFF2-40B4-BE49-F238E27FC236}">
                <a16:creationId xmlns:a16="http://schemas.microsoft.com/office/drawing/2014/main" id="{0FF0C724-5279-4830-DADB-157FB89F7745}"/>
              </a:ext>
            </a:extLst>
          </p:cNvPr>
          <p:cNvGrpSpPr/>
          <p:nvPr/>
        </p:nvGrpSpPr>
        <p:grpSpPr>
          <a:xfrm>
            <a:off x="4877456" y="3823821"/>
            <a:ext cx="554355" cy="554355"/>
            <a:chOff x="1518269" y="1696493"/>
            <a:chExt cx="554355" cy="554355"/>
          </a:xfrm>
        </p:grpSpPr>
        <p:sp>
          <p:nvSpPr>
            <p:cNvPr id="43" name="object 6">
              <a:extLst>
                <a:ext uri="{FF2B5EF4-FFF2-40B4-BE49-F238E27FC236}">
                  <a16:creationId xmlns:a16="http://schemas.microsoft.com/office/drawing/2014/main" id="{A6405B9C-E9D4-9093-CC14-7F85AB35BD59}"/>
                </a:ext>
              </a:extLst>
            </p:cNvPr>
            <p:cNvSpPr/>
            <p:nvPr/>
          </p:nvSpPr>
          <p:spPr>
            <a:xfrm>
              <a:off x="1518269" y="1696493"/>
              <a:ext cx="554355" cy="554355"/>
            </a:xfrm>
            <a:custGeom>
              <a:avLst/>
              <a:gdLst/>
              <a:ahLst/>
              <a:cxnLst/>
              <a:rect l="l" t="t" r="r" b="b"/>
              <a:pathLst>
                <a:path w="554355" h="554355">
                  <a:moveTo>
                    <a:pt x="276936" y="0"/>
                  </a:moveTo>
                  <a:lnTo>
                    <a:pt x="227220" y="4469"/>
                  </a:lnTo>
                  <a:lnTo>
                    <a:pt x="180402" y="17353"/>
                  </a:lnTo>
                  <a:lnTo>
                    <a:pt x="137269" y="37864"/>
                  </a:lnTo>
                  <a:lnTo>
                    <a:pt x="98609" y="65212"/>
                  </a:lnTo>
                  <a:lnTo>
                    <a:pt x="65211" y="98611"/>
                  </a:lnTo>
                  <a:lnTo>
                    <a:pt x="37863" y="137272"/>
                  </a:lnTo>
                  <a:lnTo>
                    <a:pt x="17353" y="180408"/>
                  </a:lnTo>
                  <a:lnTo>
                    <a:pt x="4469" y="227229"/>
                  </a:lnTo>
                  <a:lnTo>
                    <a:pt x="0" y="276948"/>
                  </a:lnTo>
                  <a:lnTo>
                    <a:pt x="4469" y="326664"/>
                  </a:lnTo>
                  <a:lnTo>
                    <a:pt x="17353" y="373482"/>
                  </a:lnTo>
                  <a:lnTo>
                    <a:pt x="37863" y="416615"/>
                  </a:lnTo>
                  <a:lnTo>
                    <a:pt x="65211" y="455275"/>
                  </a:lnTo>
                  <a:lnTo>
                    <a:pt x="98609" y="488673"/>
                  </a:lnTo>
                  <a:lnTo>
                    <a:pt x="137269" y="516021"/>
                  </a:lnTo>
                  <a:lnTo>
                    <a:pt x="180402" y="536531"/>
                  </a:lnTo>
                  <a:lnTo>
                    <a:pt x="227220" y="549415"/>
                  </a:lnTo>
                  <a:lnTo>
                    <a:pt x="276936" y="553885"/>
                  </a:lnTo>
                  <a:lnTo>
                    <a:pt x="326651" y="549415"/>
                  </a:lnTo>
                  <a:lnTo>
                    <a:pt x="373470" y="536531"/>
                  </a:lnTo>
                  <a:lnTo>
                    <a:pt x="416603" y="516021"/>
                  </a:lnTo>
                  <a:lnTo>
                    <a:pt x="455262" y="488673"/>
                  </a:lnTo>
                  <a:lnTo>
                    <a:pt x="488660" y="455275"/>
                  </a:lnTo>
                  <a:lnTo>
                    <a:pt x="516008" y="416615"/>
                  </a:lnTo>
                  <a:lnTo>
                    <a:pt x="536518" y="373482"/>
                  </a:lnTo>
                  <a:lnTo>
                    <a:pt x="549402" y="326664"/>
                  </a:lnTo>
                  <a:lnTo>
                    <a:pt x="553872" y="276948"/>
                  </a:lnTo>
                  <a:lnTo>
                    <a:pt x="553719" y="267655"/>
                  </a:lnTo>
                  <a:lnTo>
                    <a:pt x="548813" y="223975"/>
                  </a:lnTo>
                  <a:lnTo>
                    <a:pt x="535419" y="177355"/>
                  </a:lnTo>
                  <a:lnTo>
                    <a:pt x="514845" y="135051"/>
                  </a:lnTo>
                  <a:lnTo>
                    <a:pt x="501104" y="159120"/>
                  </a:lnTo>
                  <a:lnTo>
                    <a:pt x="505499" y="167873"/>
                  </a:lnTo>
                  <a:lnTo>
                    <a:pt x="522257" y="214014"/>
                  </a:lnTo>
                  <a:lnTo>
                    <a:pt x="529569" y="259949"/>
                  </a:lnTo>
                  <a:lnTo>
                    <a:pt x="530136" y="276948"/>
                  </a:lnTo>
                  <a:lnTo>
                    <a:pt x="526049" y="322401"/>
                  </a:lnTo>
                  <a:lnTo>
                    <a:pt x="514269" y="365205"/>
                  </a:lnTo>
                  <a:lnTo>
                    <a:pt x="495516" y="404639"/>
                  </a:lnTo>
                  <a:lnTo>
                    <a:pt x="470511" y="439983"/>
                  </a:lnTo>
                  <a:lnTo>
                    <a:pt x="439976" y="470517"/>
                  </a:lnTo>
                  <a:lnTo>
                    <a:pt x="404629" y="495519"/>
                  </a:lnTo>
                  <a:lnTo>
                    <a:pt x="365194" y="514270"/>
                  </a:lnTo>
                  <a:lnTo>
                    <a:pt x="322389" y="526049"/>
                  </a:lnTo>
                  <a:lnTo>
                    <a:pt x="276936" y="530136"/>
                  </a:lnTo>
                  <a:lnTo>
                    <a:pt x="231483" y="526049"/>
                  </a:lnTo>
                  <a:lnTo>
                    <a:pt x="188678" y="514270"/>
                  </a:lnTo>
                  <a:lnTo>
                    <a:pt x="149242" y="495519"/>
                  </a:lnTo>
                  <a:lnTo>
                    <a:pt x="113896" y="470517"/>
                  </a:lnTo>
                  <a:lnTo>
                    <a:pt x="83360" y="439983"/>
                  </a:lnTo>
                  <a:lnTo>
                    <a:pt x="58356" y="404639"/>
                  </a:lnTo>
                  <a:lnTo>
                    <a:pt x="39603" y="365205"/>
                  </a:lnTo>
                  <a:lnTo>
                    <a:pt x="27823" y="322401"/>
                  </a:lnTo>
                  <a:lnTo>
                    <a:pt x="23736" y="276948"/>
                  </a:lnTo>
                  <a:lnTo>
                    <a:pt x="27823" y="231492"/>
                  </a:lnTo>
                  <a:lnTo>
                    <a:pt x="39603" y="188685"/>
                  </a:lnTo>
                  <a:lnTo>
                    <a:pt x="58356" y="149249"/>
                  </a:lnTo>
                  <a:lnTo>
                    <a:pt x="83360" y="113903"/>
                  </a:lnTo>
                  <a:lnTo>
                    <a:pt x="113896" y="83369"/>
                  </a:lnTo>
                  <a:lnTo>
                    <a:pt x="149242" y="58365"/>
                  </a:lnTo>
                  <a:lnTo>
                    <a:pt x="188678" y="39614"/>
                  </a:lnTo>
                  <a:lnTo>
                    <a:pt x="231483" y="27835"/>
                  </a:lnTo>
                  <a:lnTo>
                    <a:pt x="276936" y="23748"/>
                  </a:lnTo>
                  <a:lnTo>
                    <a:pt x="310050" y="25915"/>
                  </a:lnTo>
                  <a:lnTo>
                    <a:pt x="342442" y="32337"/>
                  </a:lnTo>
                  <a:lnTo>
                    <a:pt x="373673" y="42897"/>
                  </a:lnTo>
                  <a:lnTo>
                    <a:pt x="403301" y="57480"/>
                  </a:lnTo>
                  <a:lnTo>
                    <a:pt x="405079" y="58508"/>
                  </a:lnTo>
                  <a:lnTo>
                    <a:pt x="407111" y="59054"/>
                  </a:lnTo>
                  <a:lnTo>
                    <a:pt x="413435" y="59054"/>
                  </a:lnTo>
                  <a:lnTo>
                    <a:pt x="417398" y="56781"/>
                  </a:lnTo>
                  <a:lnTo>
                    <a:pt x="422783" y="47459"/>
                  </a:lnTo>
                  <a:lnTo>
                    <a:pt x="420839" y="40195"/>
                  </a:lnTo>
                  <a:lnTo>
                    <a:pt x="415163" y="36918"/>
                  </a:lnTo>
                  <a:lnTo>
                    <a:pt x="382749" y="20959"/>
                  </a:lnTo>
                  <a:lnTo>
                    <a:pt x="348583" y="9401"/>
                  </a:lnTo>
                  <a:lnTo>
                    <a:pt x="313150" y="2371"/>
                  </a:lnTo>
                  <a:lnTo>
                    <a:pt x="276936" y="0"/>
                  </a:lnTo>
                  <a:close/>
                </a:path>
              </a:pathLst>
            </a:custGeom>
            <a:solidFill>
              <a:srgbClr val="3C98D4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4" name="object 7">
              <a:extLst>
                <a:ext uri="{FF2B5EF4-FFF2-40B4-BE49-F238E27FC236}">
                  <a16:creationId xmlns:a16="http://schemas.microsoft.com/office/drawing/2014/main" id="{3F81AC0C-55D2-B39C-AC68-BF44D8864C0D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76158" y="1908552"/>
              <a:ext cx="238099" cy="165112"/>
            </a:xfrm>
            <a:prstGeom prst="rect">
              <a:avLst/>
            </a:prstGeom>
          </p:spPr>
        </p:pic>
      </p:grpSp>
      <p:grpSp>
        <p:nvGrpSpPr>
          <p:cNvPr id="45" name="object 5">
            <a:extLst>
              <a:ext uri="{FF2B5EF4-FFF2-40B4-BE49-F238E27FC236}">
                <a16:creationId xmlns:a16="http://schemas.microsoft.com/office/drawing/2014/main" id="{5F906AF2-E1EE-EC9D-C94F-2A1A2A278B88}"/>
              </a:ext>
            </a:extLst>
          </p:cNvPr>
          <p:cNvGrpSpPr/>
          <p:nvPr/>
        </p:nvGrpSpPr>
        <p:grpSpPr>
          <a:xfrm>
            <a:off x="1621181" y="5962465"/>
            <a:ext cx="554355" cy="554355"/>
            <a:chOff x="1518269" y="1696493"/>
            <a:chExt cx="554355" cy="554355"/>
          </a:xfrm>
        </p:grpSpPr>
        <p:sp>
          <p:nvSpPr>
            <p:cNvPr id="46" name="object 6">
              <a:extLst>
                <a:ext uri="{FF2B5EF4-FFF2-40B4-BE49-F238E27FC236}">
                  <a16:creationId xmlns:a16="http://schemas.microsoft.com/office/drawing/2014/main" id="{1D327DAA-D6B3-353C-35CD-5D7C80049F2B}"/>
                </a:ext>
              </a:extLst>
            </p:cNvPr>
            <p:cNvSpPr/>
            <p:nvPr/>
          </p:nvSpPr>
          <p:spPr>
            <a:xfrm>
              <a:off x="1518269" y="1696493"/>
              <a:ext cx="554355" cy="554355"/>
            </a:xfrm>
            <a:custGeom>
              <a:avLst/>
              <a:gdLst/>
              <a:ahLst/>
              <a:cxnLst/>
              <a:rect l="l" t="t" r="r" b="b"/>
              <a:pathLst>
                <a:path w="554355" h="554355">
                  <a:moveTo>
                    <a:pt x="276936" y="0"/>
                  </a:moveTo>
                  <a:lnTo>
                    <a:pt x="227220" y="4469"/>
                  </a:lnTo>
                  <a:lnTo>
                    <a:pt x="180402" y="17353"/>
                  </a:lnTo>
                  <a:lnTo>
                    <a:pt x="137269" y="37864"/>
                  </a:lnTo>
                  <a:lnTo>
                    <a:pt x="98609" y="65212"/>
                  </a:lnTo>
                  <a:lnTo>
                    <a:pt x="65211" y="98611"/>
                  </a:lnTo>
                  <a:lnTo>
                    <a:pt x="37863" y="137272"/>
                  </a:lnTo>
                  <a:lnTo>
                    <a:pt x="17353" y="180408"/>
                  </a:lnTo>
                  <a:lnTo>
                    <a:pt x="4469" y="227229"/>
                  </a:lnTo>
                  <a:lnTo>
                    <a:pt x="0" y="276948"/>
                  </a:lnTo>
                  <a:lnTo>
                    <a:pt x="4469" y="326664"/>
                  </a:lnTo>
                  <a:lnTo>
                    <a:pt x="17353" y="373482"/>
                  </a:lnTo>
                  <a:lnTo>
                    <a:pt x="37863" y="416615"/>
                  </a:lnTo>
                  <a:lnTo>
                    <a:pt x="65211" y="455275"/>
                  </a:lnTo>
                  <a:lnTo>
                    <a:pt x="98609" y="488673"/>
                  </a:lnTo>
                  <a:lnTo>
                    <a:pt x="137269" y="516021"/>
                  </a:lnTo>
                  <a:lnTo>
                    <a:pt x="180402" y="536531"/>
                  </a:lnTo>
                  <a:lnTo>
                    <a:pt x="227220" y="549415"/>
                  </a:lnTo>
                  <a:lnTo>
                    <a:pt x="276936" y="553885"/>
                  </a:lnTo>
                  <a:lnTo>
                    <a:pt x="326651" y="549415"/>
                  </a:lnTo>
                  <a:lnTo>
                    <a:pt x="373470" y="536531"/>
                  </a:lnTo>
                  <a:lnTo>
                    <a:pt x="416603" y="516021"/>
                  </a:lnTo>
                  <a:lnTo>
                    <a:pt x="455262" y="488673"/>
                  </a:lnTo>
                  <a:lnTo>
                    <a:pt x="488660" y="455275"/>
                  </a:lnTo>
                  <a:lnTo>
                    <a:pt x="516008" y="416615"/>
                  </a:lnTo>
                  <a:lnTo>
                    <a:pt x="536518" y="373482"/>
                  </a:lnTo>
                  <a:lnTo>
                    <a:pt x="549402" y="326664"/>
                  </a:lnTo>
                  <a:lnTo>
                    <a:pt x="553872" y="276948"/>
                  </a:lnTo>
                  <a:lnTo>
                    <a:pt x="553719" y="267655"/>
                  </a:lnTo>
                  <a:lnTo>
                    <a:pt x="548813" y="223975"/>
                  </a:lnTo>
                  <a:lnTo>
                    <a:pt x="535419" y="177355"/>
                  </a:lnTo>
                  <a:lnTo>
                    <a:pt x="514845" y="135051"/>
                  </a:lnTo>
                  <a:lnTo>
                    <a:pt x="501104" y="159120"/>
                  </a:lnTo>
                  <a:lnTo>
                    <a:pt x="505499" y="167873"/>
                  </a:lnTo>
                  <a:lnTo>
                    <a:pt x="522257" y="214014"/>
                  </a:lnTo>
                  <a:lnTo>
                    <a:pt x="529569" y="259949"/>
                  </a:lnTo>
                  <a:lnTo>
                    <a:pt x="530136" y="276948"/>
                  </a:lnTo>
                  <a:lnTo>
                    <a:pt x="526049" y="322401"/>
                  </a:lnTo>
                  <a:lnTo>
                    <a:pt x="514269" y="365205"/>
                  </a:lnTo>
                  <a:lnTo>
                    <a:pt x="495516" y="404639"/>
                  </a:lnTo>
                  <a:lnTo>
                    <a:pt x="470511" y="439983"/>
                  </a:lnTo>
                  <a:lnTo>
                    <a:pt x="439976" y="470517"/>
                  </a:lnTo>
                  <a:lnTo>
                    <a:pt x="404629" y="495519"/>
                  </a:lnTo>
                  <a:lnTo>
                    <a:pt x="365194" y="514270"/>
                  </a:lnTo>
                  <a:lnTo>
                    <a:pt x="322389" y="526049"/>
                  </a:lnTo>
                  <a:lnTo>
                    <a:pt x="276936" y="530136"/>
                  </a:lnTo>
                  <a:lnTo>
                    <a:pt x="231483" y="526049"/>
                  </a:lnTo>
                  <a:lnTo>
                    <a:pt x="188678" y="514270"/>
                  </a:lnTo>
                  <a:lnTo>
                    <a:pt x="149242" y="495519"/>
                  </a:lnTo>
                  <a:lnTo>
                    <a:pt x="113896" y="470517"/>
                  </a:lnTo>
                  <a:lnTo>
                    <a:pt x="83360" y="439983"/>
                  </a:lnTo>
                  <a:lnTo>
                    <a:pt x="58356" y="404639"/>
                  </a:lnTo>
                  <a:lnTo>
                    <a:pt x="39603" y="365205"/>
                  </a:lnTo>
                  <a:lnTo>
                    <a:pt x="27823" y="322401"/>
                  </a:lnTo>
                  <a:lnTo>
                    <a:pt x="23736" y="276948"/>
                  </a:lnTo>
                  <a:lnTo>
                    <a:pt x="27823" y="231492"/>
                  </a:lnTo>
                  <a:lnTo>
                    <a:pt x="39603" y="188685"/>
                  </a:lnTo>
                  <a:lnTo>
                    <a:pt x="58356" y="149249"/>
                  </a:lnTo>
                  <a:lnTo>
                    <a:pt x="83360" y="113903"/>
                  </a:lnTo>
                  <a:lnTo>
                    <a:pt x="113896" y="83369"/>
                  </a:lnTo>
                  <a:lnTo>
                    <a:pt x="149242" y="58365"/>
                  </a:lnTo>
                  <a:lnTo>
                    <a:pt x="188678" y="39614"/>
                  </a:lnTo>
                  <a:lnTo>
                    <a:pt x="231483" y="27835"/>
                  </a:lnTo>
                  <a:lnTo>
                    <a:pt x="276936" y="23748"/>
                  </a:lnTo>
                  <a:lnTo>
                    <a:pt x="310050" y="25915"/>
                  </a:lnTo>
                  <a:lnTo>
                    <a:pt x="342442" y="32337"/>
                  </a:lnTo>
                  <a:lnTo>
                    <a:pt x="373673" y="42897"/>
                  </a:lnTo>
                  <a:lnTo>
                    <a:pt x="403301" y="57480"/>
                  </a:lnTo>
                  <a:lnTo>
                    <a:pt x="405079" y="58508"/>
                  </a:lnTo>
                  <a:lnTo>
                    <a:pt x="407111" y="59054"/>
                  </a:lnTo>
                  <a:lnTo>
                    <a:pt x="413435" y="59054"/>
                  </a:lnTo>
                  <a:lnTo>
                    <a:pt x="417398" y="56781"/>
                  </a:lnTo>
                  <a:lnTo>
                    <a:pt x="422783" y="47459"/>
                  </a:lnTo>
                  <a:lnTo>
                    <a:pt x="420839" y="40195"/>
                  </a:lnTo>
                  <a:lnTo>
                    <a:pt x="415163" y="36918"/>
                  </a:lnTo>
                  <a:lnTo>
                    <a:pt x="382749" y="20959"/>
                  </a:lnTo>
                  <a:lnTo>
                    <a:pt x="348583" y="9401"/>
                  </a:lnTo>
                  <a:lnTo>
                    <a:pt x="313150" y="2371"/>
                  </a:lnTo>
                  <a:lnTo>
                    <a:pt x="276936" y="0"/>
                  </a:lnTo>
                  <a:close/>
                </a:path>
              </a:pathLst>
            </a:custGeom>
            <a:solidFill>
              <a:srgbClr val="3C98D4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7" name="object 7">
              <a:extLst>
                <a:ext uri="{FF2B5EF4-FFF2-40B4-BE49-F238E27FC236}">
                  <a16:creationId xmlns:a16="http://schemas.microsoft.com/office/drawing/2014/main" id="{714C922C-DA09-46C4-2242-400A9A6D7DE3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76158" y="1908552"/>
              <a:ext cx="238099" cy="165112"/>
            </a:xfrm>
            <a:prstGeom prst="rect">
              <a:avLst/>
            </a:prstGeom>
          </p:spPr>
        </p:pic>
      </p:grpSp>
      <p:sp>
        <p:nvSpPr>
          <p:cNvPr id="17" name="object 8">
            <a:extLst>
              <a:ext uri="{FF2B5EF4-FFF2-40B4-BE49-F238E27FC236}">
                <a16:creationId xmlns:a16="http://schemas.microsoft.com/office/drawing/2014/main" id="{48A10401-F057-41CE-1C9D-D4E3D5B969B4}"/>
              </a:ext>
            </a:extLst>
          </p:cNvPr>
          <p:cNvSpPr/>
          <p:nvPr/>
        </p:nvSpPr>
        <p:spPr>
          <a:xfrm>
            <a:off x="9690100" y="1343025"/>
            <a:ext cx="1003299" cy="6219825"/>
          </a:xfrm>
          <a:custGeom>
            <a:avLst/>
            <a:gdLst/>
            <a:ahLst/>
            <a:cxnLst/>
            <a:rect l="l" t="t" r="r" b="b"/>
            <a:pathLst>
              <a:path w="10692130" h="2291715">
                <a:moveTo>
                  <a:pt x="10692003" y="0"/>
                </a:moveTo>
                <a:lnTo>
                  <a:pt x="0" y="0"/>
                </a:lnTo>
                <a:lnTo>
                  <a:pt x="0" y="2291143"/>
                </a:lnTo>
                <a:lnTo>
                  <a:pt x="10692003" y="2291143"/>
                </a:lnTo>
                <a:lnTo>
                  <a:pt x="10692003" y="0"/>
                </a:lnTo>
                <a:close/>
              </a:path>
            </a:pathLst>
          </a:custGeom>
          <a:solidFill>
            <a:srgbClr val="3C98D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B3AB853-E517-68BF-18B8-059DF3B8D7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2500" y="2473325"/>
            <a:ext cx="3302000" cy="38989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8">
            <a:extLst>
              <a:ext uri="{FF2B5EF4-FFF2-40B4-BE49-F238E27FC236}">
                <a16:creationId xmlns:a16="http://schemas.microsoft.com/office/drawing/2014/main" id="{2505AE43-2829-77F1-9434-4430B701BBBE}"/>
              </a:ext>
            </a:extLst>
          </p:cNvPr>
          <p:cNvSpPr/>
          <p:nvPr/>
        </p:nvSpPr>
        <p:spPr>
          <a:xfrm>
            <a:off x="9690100" y="1054723"/>
            <a:ext cx="1003299" cy="6508127"/>
          </a:xfrm>
          <a:custGeom>
            <a:avLst/>
            <a:gdLst/>
            <a:ahLst/>
            <a:cxnLst/>
            <a:rect l="l" t="t" r="r" b="b"/>
            <a:pathLst>
              <a:path w="10692130" h="2291715">
                <a:moveTo>
                  <a:pt x="10692003" y="0"/>
                </a:moveTo>
                <a:lnTo>
                  <a:pt x="0" y="0"/>
                </a:lnTo>
                <a:lnTo>
                  <a:pt x="0" y="2291143"/>
                </a:lnTo>
                <a:lnTo>
                  <a:pt x="10692003" y="2291143"/>
                </a:lnTo>
                <a:lnTo>
                  <a:pt x="10692003" y="0"/>
                </a:lnTo>
                <a:close/>
              </a:path>
            </a:pathLst>
          </a:custGeom>
          <a:solidFill>
            <a:srgbClr val="3C98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3300" y="352425"/>
            <a:ext cx="8763000" cy="4898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lang="ru-RU" spc="175" dirty="0"/>
              <a:t>Управление непредвиденными рисками</a:t>
            </a:r>
            <a:endParaRPr spc="95" dirty="0"/>
          </a:p>
        </p:txBody>
      </p:sp>
      <p:sp>
        <p:nvSpPr>
          <p:cNvPr id="3" name="object 3"/>
          <p:cNvSpPr/>
          <p:nvPr/>
        </p:nvSpPr>
        <p:spPr>
          <a:xfrm>
            <a:off x="9690100" y="564845"/>
            <a:ext cx="1002436" cy="182880"/>
          </a:xfrm>
          <a:custGeom>
            <a:avLst/>
            <a:gdLst/>
            <a:ahLst/>
            <a:cxnLst/>
            <a:rect l="l" t="t" r="r" b="b"/>
            <a:pathLst>
              <a:path w="2703829" h="182879">
                <a:moveTo>
                  <a:pt x="2703283" y="0"/>
                </a:moveTo>
                <a:lnTo>
                  <a:pt x="0" y="0"/>
                </a:lnTo>
                <a:lnTo>
                  <a:pt x="0" y="182600"/>
                </a:lnTo>
                <a:lnTo>
                  <a:pt x="2703283" y="182600"/>
                </a:lnTo>
                <a:lnTo>
                  <a:pt x="2703283" y="0"/>
                </a:lnTo>
                <a:close/>
              </a:path>
            </a:pathLst>
          </a:custGeom>
          <a:solidFill>
            <a:srgbClr val="3C98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64845"/>
            <a:ext cx="928369" cy="182880"/>
          </a:xfrm>
          <a:custGeom>
            <a:avLst/>
            <a:gdLst/>
            <a:ahLst/>
            <a:cxnLst/>
            <a:rect l="l" t="t" r="r" b="b"/>
            <a:pathLst>
              <a:path w="928369" h="182879">
                <a:moveTo>
                  <a:pt x="928331" y="0"/>
                </a:moveTo>
                <a:lnTo>
                  <a:pt x="0" y="0"/>
                </a:lnTo>
                <a:lnTo>
                  <a:pt x="0" y="182600"/>
                </a:lnTo>
                <a:lnTo>
                  <a:pt x="928331" y="182600"/>
                </a:lnTo>
                <a:lnTo>
                  <a:pt x="928331" y="0"/>
                </a:lnTo>
                <a:close/>
              </a:path>
            </a:pathLst>
          </a:custGeom>
          <a:solidFill>
            <a:srgbClr val="3C98D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532201" y="2073111"/>
            <a:ext cx="554355" cy="554355"/>
            <a:chOff x="1518269" y="1696493"/>
            <a:chExt cx="554355" cy="554355"/>
          </a:xfrm>
        </p:grpSpPr>
        <p:sp>
          <p:nvSpPr>
            <p:cNvPr id="6" name="object 6"/>
            <p:cNvSpPr/>
            <p:nvPr/>
          </p:nvSpPr>
          <p:spPr>
            <a:xfrm>
              <a:off x="1518269" y="1696493"/>
              <a:ext cx="554355" cy="554355"/>
            </a:xfrm>
            <a:custGeom>
              <a:avLst/>
              <a:gdLst/>
              <a:ahLst/>
              <a:cxnLst/>
              <a:rect l="l" t="t" r="r" b="b"/>
              <a:pathLst>
                <a:path w="554355" h="554355">
                  <a:moveTo>
                    <a:pt x="276936" y="0"/>
                  </a:moveTo>
                  <a:lnTo>
                    <a:pt x="227220" y="4469"/>
                  </a:lnTo>
                  <a:lnTo>
                    <a:pt x="180402" y="17353"/>
                  </a:lnTo>
                  <a:lnTo>
                    <a:pt x="137269" y="37864"/>
                  </a:lnTo>
                  <a:lnTo>
                    <a:pt x="98609" y="65212"/>
                  </a:lnTo>
                  <a:lnTo>
                    <a:pt x="65211" y="98611"/>
                  </a:lnTo>
                  <a:lnTo>
                    <a:pt x="37863" y="137272"/>
                  </a:lnTo>
                  <a:lnTo>
                    <a:pt x="17353" y="180408"/>
                  </a:lnTo>
                  <a:lnTo>
                    <a:pt x="4469" y="227229"/>
                  </a:lnTo>
                  <a:lnTo>
                    <a:pt x="0" y="276948"/>
                  </a:lnTo>
                  <a:lnTo>
                    <a:pt x="4469" y="326664"/>
                  </a:lnTo>
                  <a:lnTo>
                    <a:pt x="17353" y="373482"/>
                  </a:lnTo>
                  <a:lnTo>
                    <a:pt x="37863" y="416615"/>
                  </a:lnTo>
                  <a:lnTo>
                    <a:pt x="65211" y="455275"/>
                  </a:lnTo>
                  <a:lnTo>
                    <a:pt x="98609" y="488673"/>
                  </a:lnTo>
                  <a:lnTo>
                    <a:pt x="137269" y="516021"/>
                  </a:lnTo>
                  <a:lnTo>
                    <a:pt x="180402" y="536531"/>
                  </a:lnTo>
                  <a:lnTo>
                    <a:pt x="227220" y="549415"/>
                  </a:lnTo>
                  <a:lnTo>
                    <a:pt x="276936" y="553885"/>
                  </a:lnTo>
                  <a:lnTo>
                    <a:pt x="326651" y="549415"/>
                  </a:lnTo>
                  <a:lnTo>
                    <a:pt x="373470" y="536531"/>
                  </a:lnTo>
                  <a:lnTo>
                    <a:pt x="416603" y="516021"/>
                  </a:lnTo>
                  <a:lnTo>
                    <a:pt x="455262" y="488673"/>
                  </a:lnTo>
                  <a:lnTo>
                    <a:pt x="488660" y="455275"/>
                  </a:lnTo>
                  <a:lnTo>
                    <a:pt x="516008" y="416615"/>
                  </a:lnTo>
                  <a:lnTo>
                    <a:pt x="536518" y="373482"/>
                  </a:lnTo>
                  <a:lnTo>
                    <a:pt x="549402" y="326664"/>
                  </a:lnTo>
                  <a:lnTo>
                    <a:pt x="553872" y="276948"/>
                  </a:lnTo>
                  <a:lnTo>
                    <a:pt x="553719" y="267655"/>
                  </a:lnTo>
                  <a:lnTo>
                    <a:pt x="548813" y="223975"/>
                  </a:lnTo>
                  <a:lnTo>
                    <a:pt x="535419" y="177355"/>
                  </a:lnTo>
                  <a:lnTo>
                    <a:pt x="514845" y="135051"/>
                  </a:lnTo>
                  <a:lnTo>
                    <a:pt x="501104" y="159120"/>
                  </a:lnTo>
                  <a:lnTo>
                    <a:pt x="505499" y="167873"/>
                  </a:lnTo>
                  <a:lnTo>
                    <a:pt x="522257" y="214014"/>
                  </a:lnTo>
                  <a:lnTo>
                    <a:pt x="529569" y="259949"/>
                  </a:lnTo>
                  <a:lnTo>
                    <a:pt x="530136" y="276948"/>
                  </a:lnTo>
                  <a:lnTo>
                    <a:pt x="526049" y="322401"/>
                  </a:lnTo>
                  <a:lnTo>
                    <a:pt x="514269" y="365205"/>
                  </a:lnTo>
                  <a:lnTo>
                    <a:pt x="495516" y="404639"/>
                  </a:lnTo>
                  <a:lnTo>
                    <a:pt x="470511" y="439983"/>
                  </a:lnTo>
                  <a:lnTo>
                    <a:pt x="439976" y="470517"/>
                  </a:lnTo>
                  <a:lnTo>
                    <a:pt x="404629" y="495519"/>
                  </a:lnTo>
                  <a:lnTo>
                    <a:pt x="365194" y="514270"/>
                  </a:lnTo>
                  <a:lnTo>
                    <a:pt x="322389" y="526049"/>
                  </a:lnTo>
                  <a:lnTo>
                    <a:pt x="276936" y="530136"/>
                  </a:lnTo>
                  <a:lnTo>
                    <a:pt x="231483" y="526049"/>
                  </a:lnTo>
                  <a:lnTo>
                    <a:pt x="188678" y="514270"/>
                  </a:lnTo>
                  <a:lnTo>
                    <a:pt x="149242" y="495519"/>
                  </a:lnTo>
                  <a:lnTo>
                    <a:pt x="113896" y="470517"/>
                  </a:lnTo>
                  <a:lnTo>
                    <a:pt x="83360" y="439983"/>
                  </a:lnTo>
                  <a:lnTo>
                    <a:pt x="58356" y="404639"/>
                  </a:lnTo>
                  <a:lnTo>
                    <a:pt x="39603" y="365205"/>
                  </a:lnTo>
                  <a:lnTo>
                    <a:pt x="27823" y="322401"/>
                  </a:lnTo>
                  <a:lnTo>
                    <a:pt x="23736" y="276948"/>
                  </a:lnTo>
                  <a:lnTo>
                    <a:pt x="27823" y="231492"/>
                  </a:lnTo>
                  <a:lnTo>
                    <a:pt x="39603" y="188685"/>
                  </a:lnTo>
                  <a:lnTo>
                    <a:pt x="58356" y="149249"/>
                  </a:lnTo>
                  <a:lnTo>
                    <a:pt x="83360" y="113903"/>
                  </a:lnTo>
                  <a:lnTo>
                    <a:pt x="113896" y="83369"/>
                  </a:lnTo>
                  <a:lnTo>
                    <a:pt x="149242" y="58365"/>
                  </a:lnTo>
                  <a:lnTo>
                    <a:pt x="188678" y="39614"/>
                  </a:lnTo>
                  <a:lnTo>
                    <a:pt x="231483" y="27835"/>
                  </a:lnTo>
                  <a:lnTo>
                    <a:pt x="276936" y="23748"/>
                  </a:lnTo>
                  <a:lnTo>
                    <a:pt x="310050" y="25915"/>
                  </a:lnTo>
                  <a:lnTo>
                    <a:pt x="342442" y="32337"/>
                  </a:lnTo>
                  <a:lnTo>
                    <a:pt x="373673" y="42897"/>
                  </a:lnTo>
                  <a:lnTo>
                    <a:pt x="403301" y="57480"/>
                  </a:lnTo>
                  <a:lnTo>
                    <a:pt x="405079" y="58508"/>
                  </a:lnTo>
                  <a:lnTo>
                    <a:pt x="407111" y="59054"/>
                  </a:lnTo>
                  <a:lnTo>
                    <a:pt x="413435" y="59054"/>
                  </a:lnTo>
                  <a:lnTo>
                    <a:pt x="417398" y="56781"/>
                  </a:lnTo>
                  <a:lnTo>
                    <a:pt x="422783" y="47459"/>
                  </a:lnTo>
                  <a:lnTo>
                    <a:pt x="420839" y="40195"/>
                  </a:lnTo>
                  <a:lnTo>
                    <a:pt x="415163" y="36918"/>
                  </a:lnTo>
                  <a:lnTo>
                    <a:pt x="382749" y="20959"/>
                  </a:lnTo>
                  <a:lnTo>
                    <a:pt x="348583" y="9401"/>
                  </a:lnTo>
                  <a:lnTo>
                    <a:pt x="313150" y="2371"/>
                  </a:lnTo>
                  <a:lnTo>
                    <a:pt x="276936" y="0"/>
                  </a:lnTo>
                  <a:close/>
                </a:path>
              </a:pathLst>
            </a:custGeom>
            <a:solidFill>
              <a:srgbClr val="3C98D4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76158" y="1908552"/>
              <a:ext cx="238099" cy="165112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366289" y="2583169"/>
            <a:ext cx="2886180" cy="828945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065" marR="5080" algn="ctr">
              <a:lnSpc>
                <a:spcPct val="138900"/>
              </a:lnSpc>
              <a:spcBef>
                <a:spcPts val="100"/>
              </a:spcBef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опресовка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каждого шахт-модуля и узла учета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4985177" y="2073111"/>
            <a:ext cx="554355" cy="554355"/>
            <a:chOff x="3947868" y="1696493"/>
            <a:chExt cx="554355" cy="554355"/>
          </a:xfrm>
        </p:grpSpPr>
        <p:sp>
          <p:nvSpPr>
            <p:cNvPr id="10" name="object 10"/>
            <p:cNvSpPr/>
            <p:nvPr/>
          </p:nvSpPr>
          <p:spPr>
            <a:xfrm>
              <a:off x="3947868" y="1696493"/>
              <a:ext cx="554355" cy="554355"/>
            </a:xfrm>
            <a:custGeom>
              <a:avLst/>
              <a:gdLst/>
              <a:ahLst/>
              <a:cxnLst/>
              <a:rect l="l" t="t" r="r" b="b"/>
              <a:pathLst>
                <a:path w="554354" h="554355">
                  <a:moveTo>
                    <a:pt x="276936" y="0"/>
                  </a:moveTo>
                  <a:lnTo>
                    <a:pt x="227220" y="4469"/>
                  </a:lnTo>
                  <a:lnTo>
                    <a:pt x="180402" y="17353"/>
                  </a:lnTo>
                  <a:lnTo>
                    <a:pt x="137269" y="37864"/>
                  </a:lnTo>
                  <a:lnTo>
                    <a:pt x="98609" y="65212"/>
                  </a:lnTo>
                  <a:lnTo>
                    <a:pt x="65211" y="98611"/>
                  </a:lnTo>
                  <a:lnTo>
                    <a:pt x="37863" y="137272"/>
                  </a:lnTo>
                  <a:lnTo>
                    <a:pt x="17353" y="180408"/>
                  </a:lnTo>
                  <a:lnTo>
                    <a:pt x="4469" y="227229"/>
                  </a:lnTo>
                  <a:lnTo>
                    <a:pt x="0" y="276948"/>
                  </a:lnTo>
                  <a:lnTo>
                    <a:pt x="4469" y="326664"/>
                  </a:lnTo>
                  <a:lnTo>
                    <a:pt x="17353" y="373482"/>
                  </a:lnTo>
                  <a:lnTo>
                    <a:pt x="37863" y="416615"/>
                  </a:lnTo>
                  <a:lnTo>
                    <a:pt x="65211" y="455275"/>
                  </a:lnTo>
                  <a:lnTo>
                    <a:pt x="98609" y="488673"/>
                  </a:lnTo>
                  <a:lnTo>
                    <a:pt x="137269" y="516021"/>
                  </a:lnTo>
                  <a:lnTo>
                    <a:pt x="180402" y="536531"/>
                  </a:lnTo>
                  <a:lnTo>
                    <a:pt x="227220" y="549415"/>
                  </a:lnTo>
                  <a:lnTo>
                    <a:pt x="276936" y="553885"/>
                  </a:lnTo>
                  <a:lnTo>
                    <a:pt x="326651" y="549415"/>
                  </a:lnTo>
                  <a:lnTo>
                    <a:pt x="373470" y="536531"/>
                  </a:lnTo>
                  <a:lnTo>
                    <a:pt x="416603" y="516021"/>
                  </a:lnTo>
                  <a:lnTo>
                    <a:pt x="455262" y="488673"/>
                  </a:lnTo>
                  <a:lnTo>
                    <a:pt x="488660" y="455275"/>
                  </a:lnTo>
                  <a:lnTo>
                    <a:pt x="516008" y="416615"/>
                  </a:lnTo>
                  <a:lnTo>
                    <a:pt x="536518" y="373482"/>
                  </a:lnTo>
                  <a:lnTo>
                    <a:pt x="549402" y="326664"/>
                  </a:lnTo>
                  <a:lnTo>
                    <a:pt x="553872" y="276948"/>
                  </a:lnTo>
                  <a:lnTo>
                    <a:pt x="553719" y="267655"/>
                  </a:lnTo>
                  <a:lnTo>
                    <a:pt x="548813" y="223975"/>
                  </a:lnTo>
                  <a:lnTo>
                    <a:pt x="535419" y="177355"/>
                  </a:lnTo>
                  <a:lnTo>
                    <a:pt x="514845" y="135051"/>
                  </a:lnTo>
                  <a:lnTo>
                    <a:pt x="501104" y="159120"/>
                  </a:lnTo>
                  <a:lnTo>
                    <a:pt x="505499" y="167873"/>
                  </a:lnTo>
                  <a:lnTo>
                    <a:pt x="522257" y="214014"/>
                  </a:lnTo>
                  <a:lnTo>
                    <a:pt x="529569" y="259949"/>
                  </a:lnTo>
                  <a:lnTo>
                    <a:pt x="530136" y="276948"/>
                  </a:lnTo>
                  <a:lnTo>
                    <a:pt x="526049" y="322401"/>
                  </a:lnTo>
                  <a:lnTo>
                    <a:pt x="514269" y="365205"/>
                  </a:lnTo>
                  <a:lnTo>
                    <a:pt x="495516" y="404639"/>
                  </a:lnTo>
                  <a:lnTo>
                    <a:pt x="470511" y="439983"/>
                  </a:lnTo>
                  <a:lnTo>
                    <a:pt x="439976" y="470517"/>
                  </a:lnTo>
                  <a:lnTo>
                    <a:pt x="404629" y="495519"/>
                  </a:lnTo>
                  <a:lnTo>
                    <a:pt x="365194" y="514270"/>
                  </a:lnTo>
                  <a:lnTo>
                    <a:pt x="322389" y="526049"/>
                  </a:lnTo>
                  <a:lnTo>
                    <a:pt x="276936" y="530136"/>
                  </a:lnTo>
                  <a:lnTo>
                    <a:pt x="231483" y="526049"/>
                  </a:lnTo>
                  <a:lnTo>
                    <a:pt x="188678" y="514270"/>
                  </a:lnTo>
                  <a:lnTo>
                    <a:pt x="149242" y="495519"/>
                  </a:lnTo>
                  <a:lnTo>
                    <a:pt x="113896" y="470517"/>
                  </a:lnTo>
                  <a:lnTo>
                    <a:pt x="83360" y="439983"/>
                  </a:lnTo>
                  <a:lnTo>
                    <a:pt x="58356" y="404639"/>
                  </a:lnTo>
                  <a:lnTo>
                    <a:pt x="39603" y="365205"/>
                  </a:lnTo>
                  <a:lnTo>
                    <a:pt x="27823" y="322401"/>
                  </a:lnTo>
                  <a:lnTo>
                    <a:pt x="23736" y="276948"/>
                  </a:lnTo>
                  <a:lnTo>
                    <a:pt x="27823" y="231492"/>
                  </a:lnTo>
                  <a:lnTo>
                    <a:pt x="39603" y="188685"/>
                  </a:lnTo>
                  <a:lnTo>
                    <a:pt x="58356" y="149249"/>
                  </a:lnTo>
                  <a:lnTo>
                    <a:pt x="83360" y="113903"/>
                  </a:lnTo>
                  <a:lnTo>
                    <a:pt x="113896" y="83369"/>
                  </a:lnTo>
                  <a:lnTo>
                    <a:pt x="149242" y="58365"/>
                  </a:lnTo>
                  <a:lnTo>
                    <a:pt x="188678" y="39614"/>
                  </a:lnTo>
                  <a:lnTo>
                    <a:pt x="231483" y="27835"/>
                  </a:lnTo>
                  <a:lnTo>
                    <a:pt x="276936" y="23748"/>
                  </a:lnTo>
                  <a:lnTo>
                    <a:pt x="310050" y="25915"/>
                  </a:lnTo>
                  <a:lnTo>
                    <a:pt x="342442" y="32337"/>
                  </a:lnTo>
                  <a:lnTo>
                    <a:pt x="373673" y="42897"/>
                  </a:lnTo>
                  <a:lnTo>
                    <a:pt x="403301" y="57480"/>
                  </a:lnTo>
                  <a:lnTo>
                    <a:pt x="405079" y="58508"/>
                  </a:lnTo>
                  <a:lnTo>
                    <a:pt x="407111" y="59054"/>
                  </a:lnTo>
                  <a:lnTo>
                    <a:pt x="413435" y="59054"/>
                  </a:lnTo>
                  <a:lnTo>
                    <a:pt x="417398" y="56781"/>
                  </a:lnTo>
                  <a:lnTo>
                    <a:pt x="422782" y="47459"/>
                  </a:lnTo>
                  <a:lnTo>
                    <a:pt x="420839" y="40195"/>
                  </a:lnTo>
                  <a:lnTo>
                    <a:pt x="415162" y="36918"/>
                  </a:lnTo>
                  <a:lnTo>
                    <a:pt x="382749" y="20959"/>
                  </a:lnTo>
                  <a:lnTo>
                    <a:pt x="348583" y="9401"/>
                  </a:lnTo>
                  <a:lnTo>
                    <a:pt x="313150" y="2371"/>
                  </a:lnTo>
                  <a:lnTo>
                    <a:pt x="276936" y="0"/>
                  </a:lnTo>
                  <a:close/>
                </a:path>
              </a:pathLst>
            </a:custGeom>
            <a:solidFill>
              <a:srgbClr val="3C98D4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05756" y="1908552"/>
              <a:ext cx="238099" cy="165112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4171950" y="2583169"/>
            <a:ext cx="2165350" cy="65659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00"/>
              </a:spcBef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контроль качества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 заводе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360128" y="3768347"/>
            <a:ext cx="554355" cy="554355"/>
            <a:chOff x="6326985" y="1696493"/>
            <a:chExt cx="554355" cy="554355"/>
          </a:xfrm>
        </p:grpSpPr>
        <p:sp>
          <p:nvSpPr>
            <p:cNvPr id="14" name="object 14"/>
            <p:cNvSpPr/>
            <p:nvPr/>
          </p:nvSpPr>
          <p:spPr>
            <a:xfrm>
              <a:off x="6326985" y="1696493"/>
              <a:ext cx="554355" cy="554355"/>
            </a:xfrm>
            <a:custGeom>
              <a:avLst/>
              <a:gdLst/>
              <a:ahLst/>
              <a:cxnLst/>
              <a:rect l="l" t="t" r="r" b="b"/>
              <a:pathLst>
                <a:path w="554354" h="554355">
                  <a:moveTo>
                    <a:pt x="276936" y="0"/>
                  </a:moveTo>
                  <a:lnTo>
                    <a:pt x="227220" y="4469"/>
                  </a:lnTo>
                  <a:lnTo>
                    <a:pt x="180402" y="17353"/>
                  </a:lnTo>
                  <a:lnTo>
                    <a:pt x="137269" y="37864"/>
                  </a:lnTo>
                  <a:lnTo>
                    <a:pt x="98609" y="65212"/>
                  </a:lnTo>
                  <a:lnTo>
                    <a:pt x="65211" y="98611"/>
                  </a:lnTo>
                  <a:lnTo>
                    <a:pt x="37863" y="137272"/>
                  </a:lnTo>
                  <a:lnTo>
                    <a:pt x="17353" y="180408"/>
                  </a:lnTo>
                  <a:lnTo>
                    <a:pt x="4469" y="227229"/>
                  </a:lnTo>
                  <a:lnTo>
                    <a:pt x="0" y="276948"/>
                  </a:lnTo>
                  <a:lnTo>
                    <a:pt x="4469" y="326664"/>
                  </a:lnTo>
                  <a:lnTo>
                    <a:pt x="17353" y="373482"/>
                  </a:lnTo>
                  <a:lnTo>
                    <a:pt x="37863" y="416615"/>
                  </a:lnTo>
                  <a:lnTo>
                    <a:pt x="65211" y="455275"/>
                  </a:lnTo>
                  <a:lnTo>
                    <a:pt x="98609" y="488673"/>
                  </a:lnTo>
                  <a:lnTo>
                    <a:pt x="137269" y="516021"/>
                  </a:lnTo>
                  <a:lnTo>
                    <a:pt x="180402" y="536531"/>
                  </a:lnTo>
                  <a:lnTo>
                    <a:pt x="227220" y="549415"/>
                  </a:lnTo>
                  <a:lnTo>
                    <a:pt x="276936" y="553885"/>
                  </a:lnTo>
                  <a:lnTo>
                    <a:pt x="326651" y="549415"/>
                  </a:lnTo>
                  <a:lnTo>
                    <a:pt x="373470" y="536531"/>
                  </a:lnTo>
                  <a:lnTo>
                    <a:pt x="416603" y="516021"/>
                  </a:lnTo>
                  <a:lnTo>
                    <a:pt x="455262" y="488673"/>
                  </a:lnTo>
                  <a:lnTo>
                    <a:pt x="488660" y="455275"/>
                  </a:lnTo>
                  <a:lnTo>
                    <a:pt x="516008" y="416615"/>
                  </a:lnTo>
                  <a:lnTo>
                    <a:pt x="536518" y="373482"/>
                  </a:lnTo>
                  <a:lnTo>
                    <a:pt x="549402" y="326664"/>
                  </a:lnTo>
                  <a:lnTo>
                    <a:pt x="553872" y="276948"/>
                  </a:lnTo>
                  <a:lnTo>
                    <a:pt x="553719" y="267655"/>
                  </a:lnTo>
                  <a:lnTo>
                    <a:pt x="548813" y="223975"/>
                  </a:lnTo>
                  <a:lnTo>
                    <a:pt x="535419" y="177355"/>
                  </a:lnTo>
                  <a:lnTo>
                    <a:pt x="514845" y="135051"/>
                  </a:lnTo>
                  <a:lnTo>
                    <a:pt x="501104" y="159120"/>
                  </a:lnTo>
                  <a:lnTo>
                    <a:pt x="505499" y="167873"/>
                  </a:lnTo>
                  <a:lnTo>
                    <a:pt x="522257" y="214014"/>
                  </a:lnTo>
                  <a:lnTo>
                    <a:pt x="529569" y="259949"/>
                  </a:lnTo>
                  <a:lnTo>
                    <a:pt x="530136" y="276948"/>
                  </a:lnTo>
                  <a:lnTo>
                    <a:pt x="526049" y="322401"/>
                  </a:lnTo>
                  <a:lnTo>
                    <a:pt x="514269" y="365205"/>
                  </a:lnTo>
                  <a:lnTo>
                    <a:pt x="495516" y="404639"/>
                  </a:lnTo>
                  <a:lnTo>
                    <a:pt x="470511" y="439983"/>
                  </a:lnTo>
                  <a:lnTo>
                    <a:pt x="439976" y="470517"/>
                  </a:lnTo>
                  <a:lnTo>
                    <a:pt x="404629" y="495519"/>
                  </a:lnTo>
                  <a:lnTo>
                    <a:pt x="365194" y="514270"/>
                  </a:lnTo>
                  <a:lnTo>
                    <a:pt x="322389" y="526049"/>
                  </a:lnTo>
                  <a:lnTo>
                    <a:pt x="276936" y="530136"/>
                  </a:lnTo>
                  <a:lnTo>
                    <a:pt x="231483" y="526049"/>
                  </a:lnTo>
                  <a:lnTo>
                    <a:pt x="188678" y="514270"/>
                  </a:lnTo>
                  <a:lnTo>
                    <a:pt x="149242" y="495519"/>
                  </a:lnTo>
                  <a:lnTo>
                    <a:pt x="113896" y="470517"/>
                  </a:lnTo>
                  <a:lnTo>
                    <a:pt x="83360" y="439983"/>
                  </a:lnTo>
                  <a:lnTo>
                    <a:pt x="58356" y="404639"/>
                  </a:lnTo>
                  <a:lnTo>
                    <a:pt x="39603" y="365205"/>
                  </a:lnTo>
                  <a:lnTo>
                    <a:pt x="27823" y="322401"/>
                  </a:lnTo>
                  <a:lnTo>
                    <a:pt x="23736" y="276948"/>
                  </a:lnTo>
                  <a:lnTo>
                    <a:pt x="27823" y="231492"/>
                  </a:lnTo>
                  <a:lnTo>
                    <a:pt x="39603" y="188685"/>
                  </a:lnTo>
                  <a:lnTo>
                    <a:pt x="58356" y="149249"/>
                  </a:lnTo>
                  <a:lnTo>
                    <a:pt x="83360" y="113903"/>
                  </a:lnTo>
                  <a:lnTo>
                    <a:pt x="113896" y="83369"/>
                  </a:lnTo>
                  <a:lnTo>
                    <a:pt x="149242" y="58365"/>
                  </a:lnTo>
                  <a:lnTo>
                    <a:pt x="188678" y="39614"/>
                  </a:lnTo>
                  <a:lnTo>
                    <a:pt x="231483" y="27835"/>
                  </a:lnTo>
                  <a:lnTo>
                    <a:pt x="276936" y="23748"/>
                  </a:lnTo>
                  <a:lnTo>
                    <a:pt x="310050" y="25915"/>
                  </a:lnTo>
                  <a:lnTo>
                    <a:pt x="342442" y="32337"/>
                  </a:lnTo>
                  <a:lnTo>
                    <a:pt x="373673" y="42897"/>
                  </a:lnTo>
                  <a:lnTo>
                    <a:pt x="403301" y="57480"/>
                  </a:lnTo>
                  <a:lnTo>
                    <a:pt x="405079" y="58508"/>
                  </a:lnTo>
                  <a:lnTo>
                    <a:pt x="407111" y="59054"/>
                  </a:lnTo>
                  <a:lnTo>
                    <a:pt x="413435" y="59054"/>
                  </a:lnTo>
                  <a:lnTo>
                    <a:pt x="417398" y="56781"/>
                  </a:lnTo>
                  <a:lnTo>
                    <a:pt x="422782" y="47459"/>
                  </a:lnTo>
                  <a:lnTo>
                    <a:pt x="420839" y="40195"/>
                  </a:lnTo>
                  <a:lnTo>
                    <a:pt x="415162" y="36918"/>
                  </a:lnTo>
                  <a:lnTo>
                    <a:pt x="382749" y="20959"/>
                  </a:lnTo>
                  <a:lnTo>
                    <a:pt x="348583" y="9401"/>
                  </a:lnTo>
                  <a:lnTo>
                    <a:pt x="313150" y="2371"/>
                  </a:lnTo>
                  <a:lnTo>
                    <a:pt x="276936" y="0"/>
                  </a:lnTo>
                  <a:close/>
                </a:path>
              </a:pathLst>
            </a:custGeom>
            <a:solidFill>
              <a:srgbClr val="3C98D4"/>
            </a:solidFill>
          </p:spPr>
          <p:txBody>
            <a:bodyPr wrap="square" lIns="0" tIns="0" rIns="0" bIns="0" rtlCol="0"/>
            <a:lstStyle/>
            <a:p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84872" y="1908552"/>
              <a:ext cx="238099" cy="165112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2490675" y="4413525"/>
            <a:ext cx="232262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spcBef>
                <a:spcPts val="100"/>
              </a:spcBef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сокращение срока монтажа 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4FF4269-8558-730A-56AE-40D4E38821EA}"/>
              </a:ext>
            </a:extLst>
          </p:cNvPr>
          <p:cNvSpPr txBox="1"/>
          <p:nvPr/>
        </p:nvSpPr>
        <p:spPr>
          <a:xfrm>
            <a:off x="464184" y="1028221"/>
            <a:ext cx="65589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при применении </a:t>
            </a:r>
            <a:r>
              <a:rPr lang="ru-RU" dirty="0" err="1"/>
              <a:t>Префаб</a:t>
            </a:r>
            <a:r>
              <a:rPr lang="ru-RU" dirty="0"/>
              <a:t> продукта «шахт-модуль»</a:t>
            </a:r>
          </a:p>
        </p:txBody>
      </p:sp>
      <p:sp>
        <p:nvSpPr>
          <p:cNvPr id="19" name="object 8">
            <a:extLst>
              <a:ext uri="{FF2B5EF4-FFF2-40B4-BE49-F238E27FC236}">
                <a16:creationId xmlns:a16="http://schemas.microsoft.com/office/drawing/2014/main" id="{E51F80C6-3532-BC59-59D1-FC05636AB103}"/>
              </a:ext>
            </a:extLst>
          </p:cNvPr>
          <p:cNvSpPr/>
          <p:nvPr/>
        </p:nvSpPr>
        <p:spPr>
          <a:xfrm>
            <a:off x="1270" y="5528346"/>
            <a:ext cx="10692130" cy="2034504"/>
          </a:xfrm>
          <a:custGeom>
            <a:avLst/>
            <a:gdLst/>
            <a:ahLst/>
            <a:cxnLst/>
            <a:rect l="l" t="t" r="r" b="b"/>
            <a:pathLst>
              <a:path w="10692130" h="2291715">
                <a:moveTo>
                  <a:pt x="10692003" y="0"/>
                </a:moveTo>
                <a:lnTo>
                  <a:pt x="0" y="0"/>
                </a:lnTo>
                <a:lnTo>
                  <a:pt x="0" y="2291143"/>
                </a:lnTo>
                <a:lnTo>
                  <a:pt x="10692003" y="2291143"/>
                </a:lnTo>
                <a:lnTo>
                  <a:pt x="10692003" y="0"/>
                </a:lnTo>
                <a:close/>
              </a:path>
            </a:pathLst>
          </a:custGeom>
          <a:solidFill>
            <a:srgbClr val="3C98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2F68C0F-7D7E-AFEA-35E4-571595A29B18}"/>
              </a:ext>
            </a:extLst>
          </p:cNvPr>
          <p:cNvSpPr txBox="1"/>
          <p:nvPr/>
        </p:nvSpPr>
        <p:spPr>
          <a:xfrm>
            <a:off x="943514" y="6242420"/>
            <a:ext cx="73824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Решение главной проблемы ВК - протечек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38CC69A-BDF9-FA61-9B3F-BE7494746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932" y="1461799"/>
            <a:ext cx="3252467" cy="406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9351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</TotalTime>
  <Words>462</Words>
  <Application>Microsoft Office PowerPoint</Application>
  <PresentationFormat>Произвольный</PresentationFormat>
  <Paragraphs>69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Trebuchet MS</vt:lpstr>
      <vt:lpstr>Office Theme</vt:lpstr>
      <vt:lpstr>Себестоимость девелоперских проектов </vt:lpstr>
      <vt:lpstr>Обо мне</vt:lpstr>
      <vt:lpstr>Modulbau. Пионер префаб-технологий</vt:lpstr>
      <vt:lpstr>Себестоимость  девелоперских проектов: есть ли резерв для снижения?</vt:lpstr>
      <vt:lpstr>Себестоимость строительства</vt:lpstr>
      <vt:lpstr>Строительная  сметная</vt:lpstr>
      <vt:lpstr>Управление непредвиденными рисками</vt:lpstr>
      <vt:lpstr>Управление непредвиденными рисками</vt:lpstr>
      <vt:lpstr>Управление непредвиденными рисками</vt:lpstr>
      <vt:lpstr>Преимущества технологии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А4_0709</dc:title>
  <cp:lastModifiedBy>Камаев Александр Данилович</cp:lastModifiedBy>
  <cp:revision>7</cp:revision>
  <dcterms:created xsi:type="dcterms:W3CDTF">2022-09-08T08:10:45Z</dcterms:created>
  <dcterms:modified xsi:type="dcterms:W3CDTF">2023-02-28T12:16:48Z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2022-09-07T00:00:00Z</vt:filetime>
  </property>
  <property fmtid="{D5CDD505-2E9C-101B-9397-08002B2CF9AE}" pid="3" name="Creator">
    <vt:lpwstr>Adobe Illustrator 26.0 (Windows)</vt:lpwstr>
  </property>
  <property fmtid="{D5CDD505-2E9C-101B-9397-08002B2CF9AE}" pid="4" name="LastSaved">
    <vt:filetime>2022-09-08T00:00:00Z</vt:filetime>
  </property>
  <property fmtid="{D5CDD505-2E9C-101B-9397-08002B2CF9AE}" pid="5" name="Producer">
    <vt:lpwstr>Adobe PDF library 16.03</vt:lpwstr>
  </property>
</Properties>
</file>