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7" r:id="rId2"/>
    <p:sldId id="431" r:id="rId3"/>
    <p:sldId id="429" r:id="rId4"/>
    <p:sldId id="430" r:id="rId5"/>
    <p:sldId id="433" r:id="rId6"/>
    <p:sldId id="423" r:id="rId7"/>
    <p:sldId id="404" r:id="rId8"/>
    <p:sldId id="411" r:id="rId9"/>
    <p:sldId id="412" r:id="rId10"/>
    <p:sldId id="414" r:id="rId11"/>
    <p:sldId id="422" r:id="rId12"/>
    <p:sldId id="421" r:id="rId13"/>
    <p:sldId id="420" r:id="rId14"/>
    <p:sldId id="427" r:id="rId15"/>
    <p:sldId id="415" r:id="rId16"/>
    <p:sldId id="425" r:id="rId17"/>
    <p:sldId id="432" r:id="rId18"/>
    <p:sldId id="290" r:id="rId19"/>
    <p:sldId id="301" r:id="rId20"/>
    <p:sldId id="379" r:id="rId21"/>
    <p:sldId id="434" r:id="rId22"/>
    <p:sldId id="435" r:id="rId23"/>
    <p:sldId id="391" r:id="rId24"/>
    <p:sldId id="277" r:id="rId2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921"/>
    <a:srgbClr val="E6ECF2"/>
    <a:srgbClr val="FDD9A9"/>
    <a:srgbClr val="FAAA43"/>
    <a:srgbClr val="007BC3"/>
    <a:srgbClr val="004781"/>
    <a:srgbClr val="E9872A"/>
    <a:srgbClr val="F68B39"/>
    <a:srgbClr val="6983A5"/>
    <a:srgbClr val="F2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6357" autoAdjust="0"/>
  </p:normalViewPr>
  <p:slideViewPr>
    <p:cSldViewPr>
      <p:cViewPr varScale="1">
        <p:scale>
          <a:sx n="42" d="100"/>
          <a:sy n="42" d="100"/>
        </p:scale>
        <p:origin x="54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Продажи по ДДУ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Скорость, в день</c:v>
                </c:pt>
              </c:strCache>
            </c:strRef>
          </c:tx>
          <c:spPr>
            <a:ln w="57150" cap="rnd">
              <a:solidFill>
                <a:srgbClr val="E9872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rgbClr val="E9872A"/>
                </a:solidFill>
              </a:ln>
              <a:effectLst/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2091.2876712328766</c:v>
                </c:pt>
                <c:pt idx="1">
                  <c:v>1623.4301369863015</c:v>
                </c:pt>
                <c:pt idx="2">
                  <c:v>1695.1174863387978</c:v>
                </c:pt>
                <c:pt idx="3">
                  <c:v>1730.0109589041097</c:v>
                </c:pt>
                <c:pt idx="4">
                  <c:v>1808.041095890411</c:v>
                </c:pt>
                <c:pt idx="5">
                  <c:v>1931.012876712329</c:v>
                </c:pt>
                <c:pt idx="6">
                  <c:v>1878.1081967213115</c:v>
                </c:pt>
                <c:pt idx="7">
                  <c:v>2215.6791780821918</c:v>
                </c:pt>
                <c:pt idx="8">
                  <c:v>1734.3542465753426</c:v>
                </c:pt>
                <c:pt idx="9">
                  <c:v>#N/A</c:v>
                </c:pt>
                <c:pt idx="1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F-42A2-BD36-5ACA8E9E6D32}"/>
            </c:ext>
          </c:extLst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прогноз</c:v>
                </c:pt>
              </c:strCache>
            </c:strRef>
          </c:tx>
          <c:spPr>
            <a:ln w="57150" cap="rnd">
              <a:solidFill>
                <a:srgbClr val="F68B39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rgbClr val="F68B39"/>
                </a:solidFill>
              </a:ln>
              <a:effectLst/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7">
                  <c:v>2215.6791780821918</c:v>
                </c:pt>
                <c:pt idx="8">
                  <c:v>1661.759383561644</c:v>
                </c:pt>
                <c:pt idx="9">
                  <c:v>1883.3273013698629</c:v>
                </c:pt>
                <c:pt idx="10">
                  <c:v>2215.6791780821918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F-42A2-BD36-5ACA8E9E6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416"/>
        <c:axId val="143197312"/>
      </c:lineChart>
      <c:catAx>
        <c:axId val="14271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97312"/>
        <c:crosses val="autoZero"/>
        <c:auto val="1"/>
        <c:lblAlgn val="ctr"/>
        <c:lblOffset val="100"/>
        <c:noMultiLvlLbl val="0"/>
      </c:catAx>
      <c:valAx>
        <c:axId val="14319731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 dirty="0"/>
                  <a:t>квартир в день</a:t>
                </a:r>
              </a:p>
            </c:rich>
          </c:tx>
          <c:layout>
            <c:manualLayout>
              <c:xMode val="edge"/>
              <c:yMode val="edge"/>
              <c:x val="3.8082284121426714E-3"/>
              <c:y val="0.3801702960232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1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E-48F5-A590-9788D6AE65B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E-48F5-A590-9788D6AE65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E-48F5-A590-9788D6AE65B6}"/>
              </c:ext>
            </c:extLst>
          </c:dPt>
          <c:dLbls>
            <c:dLbl>
              <c:idx val="0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FE-48F5-A590-9788D6AE65B6}"/>
                </c:ext>
              </c:extLst>
            </c:dLbl>
            <c:dLbl>
              <c:idx val="1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FE-48F5-A590-9788D6AE65B6}"/>
                </c:ext>
              </c:extLst>
            </c:dLbl>
            <c:dLbl>
              <c:idx val="2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FE-48F5-A590-9788D6AE65B6}"/>
                </c:ext>
              </c:extLst>
            </c:dLbl>
            <c:numFmt formatCode="#,##0.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2292</c:v>
                </c:pt>
                <c:pt idx="1">
                  <c:v>2829</c:v>
                </c:pt>
                <c:pt idx="2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FE-48F5-A590-9788D6AE65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ECDE5F8-70BD-4D9F-A4C3-8C68BDDA4CE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6FE-48F5-A590-9788D6AE65B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8C1EA7A-2E0E-4ACB-A896-0DC0ABD9A74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6FE-48F5-A590-9788D6AE65B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DA6E816-9877-455B-9C0E-9DF8D590193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6FE-48F5-A590-9788D6AE6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2292</c:v>
                </c:pt>
                <c:pt idx="1">
                  <c:v>2829</c:v>
                </c:pt>
                <c:pt idx="2">
                  <c:v>2207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Лист1!$D$2:$D$4</c15:f>
                <c15:dlblRangeCache>
                  <c:ptCount val="3"/>
                  <c:pt idx="1">
                    <c:v>+23,4%</c:v>
                  </c:pt>
                  <c:pt idx="2">
                    <c:v>-22,0%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56FE-48F5-A590-9788D6AE65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\+0.0%;\-0.0%;\+0.0%;</c:formatCode>
                <c:ptCount val="3"/>
                <c:pt idx="1">
                  <c:v>0.23429319371727741</c:v>
                </c:pt>
                <c:pt idx="2">
                  <c:v>-0.2198656769176387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6FE-48F5-A590-9788D6AE6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4426496"/>
        <c:axId val="143743168"/>
      </c:barChart>
      <c:catAx>
        <c:axId val="1444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43168"/>
        <c:crosses val="autoZero"/>
        <c:auto val="1"/>
        <c:lblAlgn val="ctr"/>
        <c:lblOffset val="100"/>
        <c:noMultiLvlLbl val="0"/>
      </c:catAx>
      <c:valAx>
        <c:axId val="1437431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26496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0.1203</cdr:x>
      <cdr:y>0.25755</cdr:y>
    </cdr:from>
    <cdr:to>
      <cdr:x>0.25369</cdr:x>
      <cdr:y>0.61411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604736" y="1885036"/>
          <a:ext cx="1779356" cy="260965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AE292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0.68011</cdr:x>
      <cdr:y>0.16831</cdr:y>
    </cdr:from>
    <cdr:to>
      <cdr:x>0.82811</cdr:x>
      <cdr:y>0.59335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9072336" y="1231855"/>
          <a:ext cx="1974294" cy="311091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AE292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5B50-561C-364E-B339-BD24616425E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368-9883-6541-B093-9A149961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0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2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0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5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61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9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4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9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3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7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5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238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23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7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9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7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5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2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7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2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67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E676-9503-4444-AD2E-3957F366AD05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C7C9-E24E-4476-B176-E85C13294061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05BF-8F73-4409-A352-BECAA6146955}" type="datetime1">
              <a:rPr lang="en-US" smtClean="0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8934-F9B4-453B-B2B2-D5DD4D89AA01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A474-EB13-429B-831F-422A19749E0D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4356" y="3786666"/>
            <a:ext cx="8295386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1486" y="4620247"/>
            <a:ext cx="14577060" cy="536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7AF3-1E17-485D-B3C0-C713A8FDB6CF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78204" y="10678369"/>
            <a:ext cx="355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hyperlink" Target="mailto:K.V.HOLOPIK@ASNOZA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544" cy="11309101"/>
            <a:chOff x="0" y="0"/>
            <a:chExt cx="20104544" cy="11309101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314642"/>
              <a:ext cx="18003520" cy="4549140"/>
            </a:xfrm>
            <a:custGeom>
              <a:avLst/>
              <a:gdLst/>
              <a:ahLst/>
              <a:cxnLst/>
              <a:rect l="l" t="t" r="r" b="b"/>
              <a:pathLst>
                <a:path w="18003520" h="4549140">
                  <a:moveTo>
                    <a:pt x="18003231" y="0"/>
                  </a:moveTo>
                  <a:lnTo>
                    <a:pt x="0" y="0"/>
                  </a:lnTo>
                  <a:lnTo>
                    <a:pt x="0" y="4548699"/>
                  </a:lnTo>
                  <a:lnTo>
                    <a:pt x="18003231" y="4548699"/>
                  </a:lnTo>
                  <a:lnTo>
                    <a:pt x="18003231" y="0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77254" y="2143207"/>
              <a:ext cx="7527290" cy="9165590"/>
            </a:xfrm>
            <a:custGeom>
              <a:avLst/>
              <a:gdLst/>
              <a:ahLst/>
              <a:cxnLst/>
              <a:rect l="l" t="t" r="r" b="b"/>
              <a:pathLst>
                <a:path w="7527290" h="9165590">
                  <a:moveTo>
                    <a:pt x="7526833" y="0"/>
                  </a:moveTo>
                  <a:lnTo>
                    <a:pt x="4666361" y="940422"/>
                  </a:lnTo>
                  <a:lnTo>
                    <a:pt x="4666361" y="848436"/>
                  </a:lnTo>
                  <a:lnTo>
                    <a:pt x="2602204" y="1619046"/>
                  </a:lnTo>
                  <a:lnTo>
                    <a:pt x="0" y="2474557"/>
                  </a:lnTo>
                  <a:lnTo>
                    <a:pt x="0" y="9165349"/>
                  </a:lnTo>
                  <a:lnTo>
                    <a:pt x="2015007" y="9165349"/>
                  </a:lnTo>
                  <a:lnTo>
                    <a:pt x="4666361" y="9165349"/>
                  </a:lnTo>
                  <a:lnTo>
                    <a:pt x="7526833" y="9165349"/>
                  </a:lnTo>
                  <a:lnTo>
                    <a:pt x="7526833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928416" y="709350"/>
              <a:ext cx="565785" cy="10599420"/>
            </a:xfrm>
            <a:custGeom>
              <a:avLst/>
              <a:gdLst/>
              <a:ahLst/>
              <a:cxnLst/>
              <a:rect l="l" t="t" r="r" b="b"/>
              <a:pathLst>
                <a:path w="513715" h="10599420">
                  <a:moveTo>
                    <a:pt x="18502" y="0"/>
                  </a:moveTo>
                  <a:lnTo>
                    <a:pt x="0" y="10599206"/>
                  </a:lnTo>
                  <a:lnTo>
                    <a:pt x="494969" y="10599206"/>
                  </a:lnTo>
                  <a:lnTo>
                    <a:pt x="513408" y="265122"/>
                  </a:lnTo>
                  <a:lnTo>
                    <a:pt x="18502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240" y="709351"/>
              <a:ext cx="4695190" cy="10599420"/>
            </a:xfrm>
            <a:custGeom>
              <a:avLst/>
              <a:gdLst/>
              <a:ahLst/>
              <a:cxnLst/>
              <a:rect l="l" t="t" r="r" b="b"/>
              <a:pathLst>
                <a:path w="4695190" h="10599420">
                  <a:moveTo>
                    <a:pt x="1305699" y="974293"/>
                  </a:moveTo>
                  <a:lnTo>
                    <a:pt x="15379" y="1663636"/>
                  </a:lnTo>
                  <a:lnTo>
                    <a:pt x="0" y="10599204"/>
                  </a:lnTo>
                  <a:lnTo>
                    <a:pt x="1290231" y="10599204"/>
                  </a:lnTo>
                  <a:lnTo>
                    <a:pt x="1305699" y="1239431"/>
                  </a:lnTo>
                  <a:lnTo>
                    <a:pt x="1305699" y="974293"/>
                  </a:lnTo>
                  <a:close/>
                </a:path>
                <a:path w="4695190" h="10599420">
                  <a:moveTo>
                    <a:pt x="4694745" y="0"/>
                  </a:moveTo>
                  <a:lnTo>
                    <a:pt x="3404412" y="689356"/>
                  </a:lnTo>
                  <a:lnTo>
                    <a:pt x="3404412" y="10599204"/>
                  </a:lnTo>
                  <a:lnTo>
                    <a:pt x="4694745" y="10599204"/>
                  </a:lnTo>
                  <a:lnTo>
                    <a:pt x="4694745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592268" y="1683641"/>
              <a:ext cx="2125345" cy="9625330"/>
            </a:xfrm>
            <a:custGeom>
              <a:avLst/>
              <a:gdLst/>
              <a:ahLst/>
              <a:cxnLst/>
              <a:rect l="l" t="t" r="r" b="b"/>
              <a:pathLst>
                <a:path w="2125344" h="9625330">
                  <a:moveTo>
                    <a:pt x="0" y="0"/>
                  </a:moveTo>
                  <a:lnTo>
                    <a:pt x="0" y="265133"/>
                  </a:lnTo>
                  <a:lnTo>
                    <a:pt x="0" y="9624911"/>
                  </a:lnTo>
                  <a:lnTo>
                    <a:pt x="2124982" y="9624911"/>
                  </a:lnTo>
                  <a:lnTo>
                    <a:pt x="2124982" y="920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9728" y="4299644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>
                  <a:moveTo>
                    <a:pt x="813074" y="0"/>
                  </a:moveTo>
                  <a:lnTo>
                    <a:pt x="0" y="436709"/>
                  </a:lnTo>
                  <a:lnTo>
                    <a:pt x="0" y="7008907"/>
                  </a:lnTo>
                  <a:lnTo>
                    <a:pt x="813074" y="7008907"/>
                  </a:lnTo>
                  <a:lnTo>
                    <a:pt x="813074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2804" y="4299642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>
                  <a:moveTo>
                    <a:pt x="0" y="0"/>
                  </a:moveTo>
                  <a:lnTo>
                    <a:pt x="0" y="167953"/>
                  </a:lnTo>
                  <a:lnTo>
                    <a:pt x="0" y="7008917"/>
                  </a:lnTo>
                  <a:lnTo>
                    <a:pt x="813074" y="7008917"/>
                  </a:lnTo>
                  <a:lnTo>
                    <a:pt x="813074" y="436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33426" y="3380490"/>
              <a:ext cx="565785" cy="7928609"/>
            </a:xfrm>
            <a:custGeom>
              <a:avLst/>
              <a:gdLst/>
              <a:ahLst/>
              <a:cxnLst/>
              <a:rect l="l" t="t" r="r" b="b"/>
              <a:pathLst>
                <a:path w="565784" h="7928609">
                  <a:moveTo>
                    <a:pt x="565647" y="0"/>
                  </a:moveTo>
                  <a:lnTo>
                    <a:pt x="0" y="265133"/>
                  </a:lnTo>
                  <a:lnTo>
                    <a:pt x="0" y="7928062"/>
                  </a:lnTo>
                  <a:lnTo>
                    <a:pt x="565647" y="7928062"/>
                  </a:lnTo>
                  <a:lnTo>
                    <a:pt x="565647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99069" y="3380492"/>
              <a:ext cx="1219835" cy="7928609"/>
            </a:xfrm>
            <a:custGeom>
              <a:avLst/>
              <a:gdLst/>
              <a:ahLst/>
              <a:cxnLst/>
              <a:rect l="l" t="t" r="r" b="b"/>
              <a:pathLst>
                <a:path w="1219834" h="7928609">
                  <a:moveTo>
                    <a:pt x="0" y="0"/>
                  </a:moveTo>
                  <a:lnTo>
                    <a:pt x="0" y="265489"/>
                  </a:lnTo>
                  <a:lnTo>
                    <a:pt x="0" y="7928062"/>
                  </a:lnTo>
                  <a:lnTo>
                    <a:pt x="1219585" y="7928062"/>
                  </a:lnTo>
                  <a:lnTo>
                    <a:pt x="1219585" y="26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819146" y="8800643"/>
              <a:ext cx="569595" cy="2508250"/>
            </a:xfrm>
            <a:custGeom>
              <a:avLst/>
              <a:gdLst/>
              <a:ahLst/>
              <a:cxnLst/>
              <a:rect l="l" t="t" r="r" b="b"/>
              <a:pathLst>
                <a:path w="569595" h="2508250">
                  <a:moveTo>
                    <a:pt x="569396" y="0"/>
                  </a:moveTo>
                  <a:lnTo>
                    <a:pt x="3748" y="265143"/>
                  </a:lnTo>
                  <a:lnTo>
                    <a:pt x="0" y="2507913"/>
                  </a:lnTo>
                  <a:lnTo>
                    <a:pt x="565302" y="2507913"/>
                  </a:lnTo>
                  <a:lnTo>
                    <a:pt x="569396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539" y="8800645"/>
              <a:ext cx="1449705" cy="2508250"/>
            </a:xfrm>
            <a:custGeom>
              <a:avLst/>
              <a:gdLst/>
              <a:ahLst/>
              <a:cxnLst/>
              <a:rect l="l" t="t" r="r" b="b"/>
              <a:pathLst>
                <a:path w="1449704" h="2508250">
                  <a:moveTo>
                    <a:pt x="0" y="0"/>
                  </a:moveTo>
                  <a:lnTo>
                    <a:pt x="0" y="265499"/>
                  </a:lnTo>
                  <a:lnTo>
                    <a:pt x="0" y="2507913"/>
                  </a:lnTo>
                  <a:lnTo>
                    <a:pt x="1449369" y="2507913"/>
                  </a:lnTo>
                  <a:lnTo>
                    <a:pt x="1449369" y="690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10213" y="6694256"/>
              <a:ext cx="788035" cy="4614545"/>
            </a:xfrm>
            <a:custGeom>
              <a:avLst/>
              <a:gdLst/>
              <a:ahLst/>
              <a:cxnLst/>
              <a:rect l="l" t="t" r="r" b="b"/>
              <a:pathLst>
                <a:path w="788034" h="4614545">
                  <a:moveTo>
                    <a:pt x="787850" y="0"/>
                  </a:moveTo>
                  <a:lnTo>
                    <a:pt x="0" y="423159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98062" y="6694260"/>
              <a:ext cx="788035" cy="4614545"/>
            </a:xfrm>
            <a:custGeom>
              <a:avLst/>
              <a:gdLst/>
              <a:ahLst/>
              <a:cxnLst/>
              <a:rect l="l" t="t" r="r" b="b"/>
              <a:pathLst>
                <a:path w="788034" h="4614545">
                  <a:moveTo>
                    <a:pt x="0" y="0"/>
                  </a:moveTo>
                  <a:lnTo>
                    <a:pt x="0" y="162738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42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09251" y="6535641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>
                  <a:moveTo>
                    <a:pt x="1589092" y="0"/>
                  </a:moveTo>
                  <a:lnTo>
                    <a:pt x="0" y="848958"/>
                  </a:lnTo>
                  <a:lnTo>
                    <a:pt x="0" y="4772912"/>
                  </a:lnTo>
                  <a:lnTo>
                    <a:pt x="1589092" y="4772912"/>
                  </a:lnTo>
                  <a:lnTo>
                    <a:pt x="1589092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76571" y="6535640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>
                  <a:moveTo>
                    <a:pt x="0" y="0"/>
                  </a:moveTo>
                  <a:lnTo>
                    <a:pt x="0" y="326513"/>
                  </a:lnTo>
                  <a:lnTo>
                    <a:pt x="0" y="4772912"/>
                  </a:lnTo>
                  <a:lnTo>
                    <a:pt x="1589082" y="4772912"/>
                  </a:lnTo>
                  <a:lnTo>
                    <a:pt x="1589082" y="848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583" y="8850695"/>
              <a:ext cx="1625552" cy="16255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603402" y="8839655"/>
            <a:ext cx="4375150" cy="14920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1969135" algn="l"/>
              </a:tabLst>
            </a:pP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Кирилл</a:t>
            </a:r>
            <a:r>
              <a:rPr sz="33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Холопик</a:t>
            </a:r>
            <a:endParaRPr sz="3300" dirty="0">
              <a:latin typeface="Verdana"/>
              <a:cs typeface="Verdana"/>
            </a:endParaRPr>
          </a:p>
          <a:p>
            <a:pPr marL="51435" marR="5080">
              <a:spcBef>
                <a:spcPts val="1150"/>
              </a:spcBef>
            </a:pPr>
            <a:r>
              <a:rPr lang="ru-RU" sz="2150" spc="-10" dirty="0">
                <a:solidFill>
                  <a:srgbClr val="FFFFFF"/>
                </a:solidFill>
                <a:latin typeface="Verdana"/>
                <a:cs typeface="Verdana"/>
              </a:rPr>
              <a:t>руководитель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150" spc="-110" dirty="0">
                <a:solidFill>
                  <a:srgbClr val="FFFFFF"/>
                </a:solidFill>
                <a:latin typeface="Verdana"/>
                <a:cs typeface="Verdana"/>
              </a:rPr>
              <a:t>аппарата НОЗА, руководитель портала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ЕРЗ.РФ</a:t>
            </a:r>
            <a:endParaRPr sz="2150" dirty="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84650" y="1178863"/>
            <a:ext cx="4748560" cy="100129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73829" y="4106373"/>
            <a:ext cx="8288655" cy="26257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-10" dirty="0" smtClean="0"/>
              <a:t>Тренды многоквартирного  </a:t>
            </a:r>
            <a:r>
              <a:rPr lang="ru-RU" spc="-10" dirty="0"/>
              <a:t>строительства</a:t>
            </a:r>
            <a:endParaRPr sz="4400" spc="-1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06E3E-7597-28DF-863B-728E5B6E3BC8}"/>
              </a:ext>
            </a:extLst>
          </p:cNvPr>
          <p:cNvSpPr txBox="1"/>
          <p:nvPr/>
        </p:nvSpPr>
        <p:spPr>
          <a:xfrm>
            <a:off x="15218927" y="9908537"/>
            <a:ext cx="374852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50" b="1" dirty="0" smtClean="0">
                <a:solidFill>
                  <a:srgbClr val="004FA3"/>
                </a:solidFill>
                <a:latin typeface="Verdana"/>
              </a:rPr>
              <a:t>24 </a:t>
            </a:r>
            <a:r>
              <a:rPr lang="ru-RU" sz="2150" b="1" dirty="0">
                <a:solidFill>
                  <a:srgbClr val="004FA3"/>
                </a:solidFill>
                <a:latin typeface="Verdana"/>
              </a:rPr>
              <a:t>марта 2023 г.</a:t>
            </a:r>
            <a:endParaRPr lang="ru-RU" b="1" dirty="0">
              <a:solidFill>
                <a:srgbClr val="004FA3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5FF7C4-1BD0-44C3-91C6-EE5B31C39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050" y="568325"/>
            <a:ext cx="27051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10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8" y="3222337"/>
            <a:ext cx="9692462" cy="5240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779" y="3222336"/>
            <a:ext cx="83534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11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8" y="1844675"/>
            <a:ext cx="8943975" cy="8963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179" y="1844675"/>
            <a:ext cx="9001288" cy="89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12</a:t>
            </a:fld>
            <a:endParaRPr lang="ru-RU"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050" y="1692275"/>
            <a:ext cx="6687075" cy="5210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250" y="7126837"/>
            <a:ext cx="7243454" cy="376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450" y="1712594"/>
            <a:ext cx="7315489" cy="51898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9250" y="7118794"/>
            <a:ext cx="6876525" cy="37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13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8" y="1957302"/>
            <a:ext cx="8953500" cy="897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850" y="1712370"/>
            <a:ext cx="7239000" cy="4766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6781" y="6683500"/>
            <a:ext cx="6315710" cy="41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14</a:t>
            </a:fld>
            <a:endParaRPr lang="ru-RU"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33" y="1740744"/>
            <a:ext cx="8905875" cy="895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164" y="3328381"/>
            <a:ext cx="8934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15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3358543"/>
            <a:ext cx="8820150" cy="548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850" y="1792179"/>
            <a:ext cx="8848725" cy="88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16</a:t>
            </a:fld>
            <a:endParaRPr lang="ru-RU"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1813134"/>
            <a:ext cx="8865235" cy="8865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638" y="1813134"/>
            <a:ext cx="8990258" cy="88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</a:t>
            </a:r>
            <a:r>
              <a:rPr lang="ru-RU" sz="2950" b="0" spc="-5" dirty="0"/>
              <a:t>2</a:t>
            </a:r>
            <a:r>
              <a:rPr lang="ru-RU" sz="2950" b="0" spc="-5" dirty="0" smtClean="0"/>
              <a:t>. 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219040" y="1524483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17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7185" y="1744868"/>
            <a:ext cx="1607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Какие продуктовые решения будут наиболее активно улучшаться (внедряться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</a:rPr>
              <a:t> в Краснодарском крае в ближайшие год-два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145" y="3486222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Архитектура домов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Улучшенные входные группы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Вход в подъезд на уровне тротуара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Огороженная территория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Кладовые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Колясочные, велосипедные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Инфраструктура спорта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5545" y="3456377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8. Двор без машин</a:t>
            </a:r>
          </a:p>
          <a:p>
            <a:r>
              <a:rPr lang="ru-RU" sz="3600" dirty="0" smtClean="0"/>
              <a:t>9</a:t>
            </a:r>
            <a:r>
              <a:rPr lang="ru-RU" sz="3600" dirty="0" smtClean="0"/>
              <a:t>. Пешеходные улицы внутри ЖК</a:t>
            </a:r>
          </a:p>
          <a:p>
            <a:r>
              <a:rPr lang="ru-RU" sz="3600" dirty="0" smtClean="0"/>
              <a:t>10. Ландшафтный дизайн территории</a:t>
            </a:r>
          </a:p>
          <a:p>
            <a:r>
              <a:rPr lang="ru-RU" sz="3600" dirty="0" smtClean="0"/>
              <a:t>11. Озеленение на 4 сезона</a:t>
            </a:r>
          </a:p>
          <a:p>
            <a:r>
              <a:rPr lang="ru-RU" sz="3600" dirty="0" smtClean="0"/>
              <a:t>12. Квартиры с террасами</a:t>
            </a:r>
          </a:p>
          <a:p>
            <a:r>
              <a:rPr lang="ru-RU" sz="3600" dirty="0" smtClean="0"/>
              <a:t>13. Рост доли квартир с отделкой</a:t>
            </a:r>
          </a:p>
          <a:p>
            <a:r>
              <a:rPr lang="ru-RU" sz="3600" dirty="0" smtClean="0"/>
              <a:t>14. Мобильные приложения для жителей ЖК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8412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F9B25841-88FF-C06D-754A-254304D0E63B}"/>
              </a:ext>
            </a:extLst>
          </p:cNvPr>
          <p:cNvSpPr/>
          <p:nvPr/>
        </p:nvSpPr>
        <p:spPr>
          <a:xfrm>
            <a:off x="-3806" y="1442492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C63B6F1-54C3-433D-82FB-8CBAEA39DA2A}"/>
              </a:ext>
            </a:extLst>
          </p:cNvPr>
          <p:cNvSpPr/>
          <p:nvPr/>
        </p:nvSpPr>
        <p:spPr>
          <a:xfrm>
            <a:off x="607786" y="2344255"/>
            <a:ext cx="4948464" cy="7545822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1E3F61B6-5CDA-C974-DCBC-D7BB7D18C2EC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78795CBB-FFD9-D7FD-A4AD-DB16A9679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BFDF492-9004-35A7-D15D-1B39A17FD6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17" name="object 10">
            <a:extLst>
              <a:ext uri="{FF2B5EF4-FFF2-40B4-BE49-F238E27FC236}">
                <a16:creationId xmlns:a16="http://schemas.microsoft.com/office/drawing/2014/main" id="{201AFDA0-E2EB-6A2D-54E3-7DDE627C47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5E7446-78A8-3797-CF45-438B00FF955D}"/>
              </a:ext>
            </a:extLst>
          </p:cNvPr>
          <p:cNvSpPr txBox="1"/>
          <p:nvPr/>
        </p:nvSpPr>
        <p:spPr>
          <a:xfrm>
            <a:off x="984250" y="2568002"/>
            <a:ext cx="4419600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  <a:spcBef>
                <a:spcPts val="3600"/>
              </a:spcBef>
            </a:pPr>
            <a:r>
              <a:rPr lang="ru-RU" sz="3800" b="1" dirty="0">
                <a:solidFill>
                  <a:schemeClr val="tx1"/>
                </a:solidFill>
              </a:rPr>
              <a:t>Прогноз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ru-RU" sz="3800" b="1" dirty="0">
                <a:solidFill>
                  <a:schemeClr val="tx1"/>
                </a:solidFill>
              </a:rPr>
              <a:t>ЕРЗ.РФ на 2022 год:</a:t>
            </a:r>
            <a:endParaRPr lang="en-US" sz="3800" b="1" dirty="0">
              <a:solidFill>
                <a:schemeClr val="tx1"/>
              </a:solidFill>
            </a:endParaRP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1"/>
                </a:solidFill>
              </a:rPr>
              <a:t>снижение продаж по ДДУ на 25%</a:t>
            </a:r>
            <a:endParaRPr lang="ru-RU" sz="3600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740226-8A74-40AC-8DB3-FAF53EF4B511}"/>
              </a:ext>
            </a:extLst>
          </p:cNvPr>
          <p:cNvSpPr/>
          <p:nvPr/>
        </p:nvSpPr>
        <p:spPr>
          <a:xfrm>
            <a:off x="5879432" y="2344256"/>
            <a:ext cx="13545218" cy="7545822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926"/>
              </p:ext>
            </p:extLst>
          </p:nvPr>
        </p:nvGraphicFramePr>
        <p:xfrm>
          <a:off x="5932714" y="2450456"/>
          <a:ext cx="13339536" cy="731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18</a:t>
            </a:fld>
            <a:endParaRPr lang="ru-RU" spc="-25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5E7446-78A8-3797-CF45-438B00FF955D}"/>
              </a:ext>
            </a:extLst>
          </p:cNvPr>
          <p:cNvSpPr txBox="1"/>
          <p:nvPr/>
        </p:nvSpPr>
        <p:spPr>
          <a:xfrm>
            <a:off x="984250" y="6441761"/>
            <a:ext cx="441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  <a:spcBef>
                <a:spcPts val="3600"/>
              </a:spcBef>
            </a:pPr>
            <a:r>
              <a:rPr lang="ru-RU" sz="3800" b="1" dirty="0">
                <a:solidFill>
                  <a:schemeClr val="tx1"/>
                </a:solidFill>
              </a:rPr>
              <a:t>Факт: </a:t>
            </a: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1"/>
                </a:solidFill>
              </a:rPr>
              <a:t>снижение продаж по ДДУ на 21,7%</a:t>
            </a:r>
            <a:endParaRPr lang="ru-RU" sz="3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2391DD-F7E3-4EF7-8314-47EE2B112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24" name="object 6"/>
          <p:cNvSpPr txBox="1">
            <a:spLocks/>
          </p:cNvSpPr>
          <p:nvPr/>
        </p:nvSpPr>
        <p:spPr>
          <a:xfrm>
            <a:off x="850268" y="463934"/>
            <a:ext cx="12173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Продажи </a:t>
            </a:r>
            <a:r>
              <a:rPr lang="ru-RU" sz="2950" b="0" dirty="0" smtClean="0"/>
              <a:t>по ДДУ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244129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2">
            <a:extLst>
              <a:ext uri="{FF2B5EF4-FFF2-40B4-BE49-F238E27FC236}">
                <a16:creationId xmlns:a16="http://schemas.microsoft.com/office/drawing/2014/main" id="{293295D1-9BE8-2767-BFC8-A281ACE58542}"/>
              </a:ext>
            </a:extLst>
          </p:cNvPr>
          <p:cNvGrpSpPr/>
          <p:nvPr/>
        </p:nvGrpSpPr>
        <p:grpSpPr>
          <a:xfrm>
            <a:off x="0" y="1422"/>
            <a:ext cx="20104100" cy="11308563"/>
            <a:chOff x="0" y="0"/>
            <a:chExt cx="20104100" cy="11308563"/>
          </a:xfrm>
        </p:grpSpPr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0A90291C-940B-9BDA-8532-2B5E9534A244}"/>
                </a:ext>
              </a:extLst>
            </p:cNvPr>
            <p:cNvSpPr/>
            <p:nvPr/>
          </p:nvSpPr>
          <p:spPr>
            <a:xfrm>
              <a:off x="0" y="1493368"/>
              <a:ext cx="20104100" cy="9815195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5">
              <a:extLst>
                <a:ext uri="{FF2B5EF4-FFF2-40B4-BE49-F238E27FC236}">
                  <a16:creationId xmlns:a16="http://schemas.microsoft.com/office/drawing/2014/main" id="{86D4C887-125D-CCFB-C66C-92B1DE24C46C}"/>
                </a:ext>
              </a:extLst>
            </p:cNvPr>
            <p:cNvSpPr/>
            <p:nvPr/>
          </p:nvSpPr>
          <p:spPr>
            <a:xfrm>
              <a:off x="5379161" y="4624660"/>
              <a:ext cx="12470765" cy="5309235"/>
            </a:xfrm>
            <a:custGeom>
              <a:avLst/>
              <a:gdLst/>
              <a:ahLst/>
              <a:cxnLst/>
              <a:rect l="l" t="t" r="r" b="b"/>
              <a:pathLst>
                <a:path w="12470765" h="5309234">
                  <a:moveTo>
                    <a:pt x="12460097" y="4268863"/>
                  </a:moveTo>
                  <a:lnTo>
                    <a:pt x="0" y="4268863"/>
                  </a:lnTo>
                  <a:lnTo>
                    <a:pt x="0" y="5308981"/>
                  </a:lnTo>
                  <a:lnTo>
                    <a:pt x="12460097" y="5308981"/>
                  </a:lnTo>
                  <a:lnTo>
                    <a:pt x="12460097" y="4268863"/>
                  </a:lnTo>
                  <a:close/>
                </a:path>
                <a:path w="12470765" h="5309234">
                  <a:moveTo>
                    <a:pt x="12460097" y="2230526"/>
                  </a:moveTo>
                  <a:lnTo>
                    <a:pt x="0" y="2230526"/>
                  </a:lnTo>
                  <a:lnTo>
                    <a:pt x="0" y="3299993"/>
                  </a:lnTo>
                  <a:lnTo>
                    <a:pt x="12460097" y="3299993"/>
                  </a:lnTo>
                  <a:lnTo>
                    <a:pt x="12460097" y="2230526"/>
                  </a:lnTo>
                  <a:close/>
                </a:path>
                <a:path w="12470765" h="5309234">
                  <a:moveTo>
                    <a:pt x="12470600" y="0"/>
                  </a:moveTo>
                  <a:lnTo>
                    <a:pt x="10515" y="0"/>
                  </a:lnTo>
                  <a:lnTo>
                    <a:pt x="10515" y="1160983"/>
                  </a:lnTo>
                  <a:lnTo>
                    <a:pt x="12470600" y="1160983"/>
                  </a:lnTo>
                  <a:lnTo>
                    <a:pt x="12470600" y="0"/>
                  </a:lnTo>
                  <a:close/>
                </a:path>
              </a:pathLst>
            </a:custGeom>
            <a:solidFill>
              <a:srgbClr val="CDCFD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8" name="object 6">
              <a:extLst>
                <a:ext uri="{FF2B5EF4-FFF2-40B4-BE49-F238E27FC236}">
                  <a16:creationId xmlns:a16="http://schemas.microsoft.com/office/drawing/2014/main" id="{709EA053-83A3-AC86-6175-A24AF71724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89" name="object 7">
              <a:extLst>
                <a:ext uri="{FF2B5EF4-FFF2-40B4-BE49-F238E27FC236}">
                  <a16:creationId xmlns:a16="http://schemas.microsoft.com/office/drawing/2014/main" id="{DB858DBC-96C7-4F78-7DFA-1B3C65D433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088433" y="2659395"/>
            <a:ext cx="18006694" cy="8237855"/>
          </a:xfrm>
          <a:custGeom>
            <a:avLst/>
            <a:gdLst/>
            <a:ahLst/>
            <a:cxnLst/>
            <a:rect l="l" t="t" r="r" b="b"/>
            <a:pathLst>
              <a:path w="16711294" h="8237855">
                <a:moveTo>
                  <a:pt x="16351125" y="0"/>
                </a:moveTo>
                <a:lnTo>
                  <a:pt x="359737" y="0"/>
                </a:lnTo>
                <a:lnTo>
                  <a:pt x="310924" y="3283"/>
                </a:lnTo>
                <a:lnTo>
                  <a:pt x="264106" y="12849"/>
                </a:lnTo>
                <a:lnTo>
                  <a:pt x="219712" y="28268"/>
                </a:lnTo>
                <a:lnTo>
                  <a:pt x="178172" y="49112"/>
                </a:lnTo>
                <a:lnTo>
                  <a:pt x="139914" y="74952"/>
                </a:lnTo>
                <a:lnTo>
                  <a:pt x="105365" y="105360"/>
                </a:lnTo>
                <a:lnTo>
                  <a:pt x="74956" y="139907"/>
                </a:lnTo>
                <a:lnTo>
                  <a:pt x="49115" y="178164"/>
                </a:lnTo>
                <a:lnTo>
                  <a:pt x="28270" y="219704"/>
                </a:lnTo>
                <a:lnTo>
                  <a:pt x="12850" y="264096"/>
                </a:lnTo>
                <a:lnTo>
                  <a:pt x="3284" y="310913"/>
                </a:lnTo>
                <a:lnTo>
                  <a:pt x="0" y="359727"/>
                </a:lnTo>
                <a:lnTo>
                  <a:pt x="0" y="7877791"/>
                </a:lnTo>
                <a:lnTo>
                  <a:pt x="3284" y="7926605"/>
                </a:lnTo>
                <a:lnTo>
                  <a:pt x="12850" y="7973423"/>
                </a:lnTo>
                <a:lnTo>
                  <a:pt x="28270" y="8017816"/>
                </a:lnTo>
                <a:lnTo>
                  <a:pt x="49115" y="8059356"/>
                </a:lnTo>
                <a:lnTo>
                  <a:pt x="74956" y="8097615"/>
                </a:lnTo>
                <a:lnTo>
                  <a:pt x="105365" y="8132163"/>
                </a:lnTo>
                <a:lnTo>
                  <a:pt x="139914" y="8162572"/>
                </a:lnTo>
                <a:lnTo>
                  <a:pt x="178172" y="8188413"/>
                </a:lnTo>
                <a:lnTo>
                  <a:pt x="219712" y="8209258"/>
                </a:lnTo>
                <a:lnTo>
                  <a:pt x="264106" y="8224678"/>
                </a:lnTo>
                <a:lnTo>
                  <a:pt x="310924" y="8234245"/>
                </a:lnTo>
                <a:lnTo>
                  <a:pt x="359737" y="8237529"/>
                </a:lnTo>
                <a:lnTo>
                  <a:pt x="16351125" y="8237529"/>
                </a:lnTo>
                <a:lnTo>
                  <a:pt x="16399938" y="8234245"/>
                </a:lnTo>
                <a:lnTo>
                  <a:pt x="16446756" y="8224678"/>
                </a:lnTo>
                <a:lnTo>
                  <a:pt x="16491150" y="8209258"/>
                </a:lnTo>
                <a:lnTo>
                  <a:pt x="16532690" y="8188413"/>
                </a:lnTo>
                <a:lnTo>
                  <a:pt x="16570948" y="8162572"/>
                </a:lnTo>
                <a:lnTo>
                  <a:pt x="16605497" y="8132163"/>
                </a:lnTo>
                <a:lnTo>
                  <a:pt x="16635906" y="8097615"/>
                </a:lnTo>
                <a:lnTo>
                  <a:pt x="16661747" y="8059356"/>
                </a:lnTo>
                <a:lnTo>
                  <a:pt x="16682592" y="8017816"/>
                </a:lnTo>
                <a:lnTo>
                  <a:pt x="16698012" y="7973423"/>
                </a:lnTo>
                <a:lnTo>
                  <a:pt x="16707578" y="7926605"/>
                </a:lnTo>
                <a:lnTo>
                  <a:pt x="16710862" y="7877791"/>
                </a:lnTo>
                <a:lnTo>
                  <a:pt x="16710862" y="359727"/>
                </a:lnTo>
                <a:lnTo>
                  <a:pt x="16707578" y="310913"/>
                </a:lnTo>
                <a:lnTo>
                  <a:pt x="16698012" y="264096"/>
                </a:lnTo>
                <a:lnTo>
                  <a:pt x="16682592" y="219704"/>
                </a:lnTo>
                <a:lnTo>
                  <a:pt x="16661747" y="178164"/>
                </a:lnTo>
                <a:lnTo>
                  <a:pt x="16635906" y="139907"/>
                </a:lnTo>
                <a:lnTo>
                  <a:pt x="16605497" y="105360"/>
                </a:lnTo>
                <a:lnTo>
                  <a:pt x="16570948" y="74952"/>
                </a:lnTo>
                <a:lnTo>
                  <a:pt x="16532690" y="49112"/>
                </a:lnTo>
                <a:lnTo>
                  <a:pt x="16491150" y="28268"/>
                </a:lnTo>
                <a:lnTo>
                  <a:pt x="16446756" y="12849"/>
                </a:lnTo>
                <a:lnTo>
                  <a:pt x="16399938" y="3283"/>
                </a:lnTo>
                <a:lnTo>
                  <a:pt x="1635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C88227A3-1068-4C38-BB1A-DD48A99CA00D}"/>
              </a:ext>
            </a:extLst>
          </p:cNvPr>
          <p:cNvSpPr>
            <a:spLocks/>
          </p:cNvSpPr>
          <p:nvPr/>
        </p:nvSpPr>
        <p:spPr bwMode="auto">
          <a:xfrm>
            <a:off x="4654547" y="4150313"/>
            <a:ext cx="1074737" cy="5362575"/>
          </a:xfrm>
          <a:custGeom>
            <a:avLst/>
            <a:gdLst>
              <a:gd name="T0" fmla="*/ 677 w 677"/>
              <a:gd name="T1" fmla="*/ 148 h 3378"/>
              <a:gd name="T2" fmla="*/ 673 w 677"/>
              <a:gd name="T3" fmla="*/ 118 h 3378"/>
              <a:gd name="T4" fmla="*/ 665 w 677"/>
              <a:gd name="T5" fmla="*/ 90 h 3378"/>
              <a:gd name="T6" fmla="*/ 651 w 677"/>
              <a:gd name="T7" fmla="*/ 66 h 3378"/>
              <a:gd name="T8" fmla="*/ 633 w 677"/>
              <a:gd name="T9" fmla="*/ 42 h 3378"/>
              <a:gd name="T10" fmla="*/ 611 w 677"/>
              <a:gd name="T11" fmla="*/ 24 h 3378"/>
              <a:gd name="T12" fmla="*/ 585 w 677"/>
              <a:gd name="T13" fmla="*/ 10 h 3378"/>
              <a:gd name="T14" fmla="*/ 557 w 677"/>
              <a:gd name="T15" fmla="*/ 2 h 3378"/>
              <a:gd name="T16" fmla="*/ 527 w 677"/>
              <a:gd name="T17" fmla="*/ 0 h 3378"/>
              <a:gd name="T18" fmla="*/ 150 w 677"/>
              <a:gd name="T19" fmla="*/ 0 h 3378"/>
              <a:gd name="T20" fmla="*/ 120 w 677"/>
              <a:gd name="T21" fmla="*/ 2 h 3378"/>
              <a:gd name="T22" fmla="*/ 92 w 677"/>
              <a:gd name="T23" fmla="*/ 10 h 3378"/>
              <a:gd name="T24" fmla="*/ 66 w 677"/>
              <a:gd name="T25" fmla="*/ 24 h 3378"/>
              <a:gd name="T26" fmla="*/ 44 w 677"/>
              <a:gd name="T27" fmla="*/ 42 h 3378"/>
              <a:gd name="T28" fmla="*/ 26 w 677"/>
              <a:gd name="T29" fmla="*/ 66 h 3378"/>
              <a:gd name="T30" fmla="*/ 12 w 677"/>
              <a:gd name="T31" fmla="*/ 90 h 3378"/>
              <a:gd name="T32" fmla="*/ 4 w 677"/>
              <a:gd name="T33" fmla="*/ 118 h 3378"/>
              <a:gd name="T34" fmla="*/ 0 w 677"/>
              <a:gd name="T35" fmla="*/ 148 h 3378"/>
              <a:gd name="T36" fmla="*/ 0 w 677"/>
              <a:gd name="T37" fmla="*/ 3210 h 3378"/>
              <a:gd name="T38" fmla="*/ 0 w 677"/>
              <a:gd name="T39" fmla="*/ 3210 h 3378"/>
              <a:gd name="T40" fmla="*/ 0 w 677"/>
              <a:gd name="T41" fmla="*/ 3378 h 3378"/>
              <a:gd name="T42" fmla="*/ 677 w 677"/>
              <a:gd name="T43" fmla="*/ 3378 h 3378"/>
              <a:gd name="T44" fmla="*/ 677 w 677"/>
              <a:gd name="T45" fmla="*/ 3210 h 3378"/>
              <a:gd name="T46" fmla="*/ 677 w 677"/>
              <a:gd name="T47" fmla="*/ 3210 h 3378"/>
              <a:gd name="T48" fmla="*/ 677 w 677"/>
              <a:gd name="T49" fmla="*/ 148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3378">
                <a:moveTo>
                  <a:pt x="677" y="148"/>
                </a:moveTo>
                <a:lnTo>
                  <a:pt x="673" y="118"/>
                </a:lnTo>
                <a:lnTo>
                  <a:pt x="665" y="90"/>
                </a:lnTo>
                <a:lnTo>
                  <a:pt x="651" y="66"/>
                </a:lnTo>
                <a:lnTo>
                  <a:pt x="633" y="42"/>
                </a:lnTo>
                <a:lnTo>
                  <a:pt x="611" y="24"/>
                </a:lnTo>
                <a:lnTo>
                  <a:pt x="585" y="10"/>
                </a:lnTo>
                <a:lnTo>
                  <a:pt x="557" y="2"/>
                </a:lnTo>
                <a:lnTo>
                  <a:pt x="527" y="0"/>
                </a:lnTo>
                <a:lnTo>
                  <a:pt x="150" y="0"/>
                </a:lnTo>
                <a:lnTo>
                  <a:pt x="120" y="2"/>
                </a:lnTo>
                <a:lnTo>
                  <a:pt x="92" y="10"/>
                </a:lnTo>
                <a:lnTo>
                  <a:pt x="66" y="24"/>
                </a:lnTo>
                <a:lnTo>
                  <a:pt x="44" y="42"/>
                </a:lnTo>
                <a:lnTo>
                  <a:pt x="26" y="66"/>
                </a:lnTo>
                <a:lnTo>
                  <a:pt x="12" y="90"/>
                </a:lnTo>
                <a:lnTo>
                  <a:pt x="4" y="118"/>
                </a:lnTo>
                <a:lnTo>
                  <a:pt x="0" y="148"/>
                </a:lnTo>
                <a:lnTo>
                  <a:pt x="0" y="3210"/>
                </a:lnTo>
                <a:lnTo>
                  <a:pt x="0" y="3210"/>
                </a:lnTo>
                <a:lnTo>
                  <a:pt x="0" y="3378"/>
                </a:lnTo>
                <a:lnTo>
                  <a:pt x="677" y="3378"/>
                </a:lnTo>
                <a:lnTo>
                  <a:pt x="677" y="3210"/>
                </a:lnTo>
                <a:lnTo>
                  <a:pt x="677" y="3210"/>
                </a:lnTo>
                <a:lnTo>
                  <a:pt x="677" y="148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0" name="Freeform 109">
            <a:extLst>
              <a:ext uri="{FF2B5EF4-FFF2-40B4-BE49-F238E27FC236}">
                <a16:creationId xmlns:a16="http://schemas.microsoft.com/office/drawing/2014/main" id="{92A0AA04-0093-4F5F-BC60-14CB9236C509}"/>
              </a:ext>
            </a:extLst>
          </p:cNvPr>
          <p:cNvSpPr>
            <a:spLocks/>
          </p:cNvSpPr>
          <p:nvPr/>
        </p:nvSpPr>
        <p:spPr bwMode="auto">
          <a:xfrm>
            <a:off x="15364660" y="5390082"/>
            <a:ext cx="1073150" cy="4088881"/>
          </a:xfrm>
          <a:custGeom>
            <a:avLst/>
            <a:gdLst>
              <a:gd name="T0" fmla="*/ 676 w 676"/>
              <a:gd name="T1" fmla="*/ 150 h 2217"/>
              <a:gd name="T2" fmla="*/ 674 w 676"/>
              <a:gd name="T3" fmla="*/ 120 h 2217"/>
              <a:gd name="T4" fmla="*/ 664 w 676"/>
              <a:gd name="T5" fmla="*/ 92 h 2217"/>
              <a:gd name="T6" fmla="*/ 650 w 676"/>
              <a:gd name="T7" fmla="*/ 66 h 2217"/>
              <a:gd name="T8" fmla="*/ 632 w 676"/>
              <a:gd name="T9" fmla="*/ 44 h 2217"/>
              <a:gd name="T10" fmla="*/ 611 w 676"/>
              <a:gd name="T11" fmla="*/ 26 h 2217"/>
              <a:gd name="T12" fmla="*/ 585 w 676"/>
              <a:gd name="T13" fmla="*/ 12 h 2217"/>
              <a:gd name="T14" fmla="*/ 557 w 676"/>
              <a:gd name="T15" fmla="*/ 2 h 2217"/>
              <a:gd name="T16" fmla="*/ 525 w 676"/>
              <a:gd name="T17" fmla="*/ 0 h 2217"/>
              <a:gd name="T18" fmla="*/ 151 w 676"/>
              <a:gd name="T19" fmla="*/ 0 h 2217"/>
              <a:gd name="T20" fmla="*/ 121 w 676"/>
              <a:gd name="T21" fmla="*/ 2 h 2217"/>
              <a:gd name="T22" fmla="*/ 93 w 676"/>
              <a:gd name="T23" fmla="*/ 12 h 2217"/>
              <a:gd name="T24" fmla="*/ 67 w 676"/>
              <a:gd name="T25" fmla="*/ 26 h 2217"/>
              <a:gd name="T26" fmla="*/ 46 w 676"/>
              <a:gd name="T27" fmla="*/ 44 h 2217"/>
              <a:gd name="T28" fmla="*/ 26 w 676"/>
              <a:gd name="T29" fmla="*/ 66 h 2217"/>
              <a:gd name="T30" fmla="*/ 12 w 676"/>
              <a:gd name="T31" fmla="*/ 92 h 2217"/>
              <a:gd name="T32" fmla="*/ 4 w 676"/>
              <a:gd name="T33" fmla="*/ 120 h 2217"/>
              <a:gd name="T34" fmla="*/ 2 w 676"/>
              <a:gd name="T35" fmla="*/ 150 h 2217"/>
              <a:gd name="T36" fmla="*/ 2 w 676"/>
              <a:gd name="T37" fmla="*/ 1733 h 2217"/>
              <a:gd name="T38" fmla="*/ 0 w 676"/>
              <a:gd name="T39" fmla="*/ 1733 h 2217"/>
              <a:gd name="T40" fmla="*/ 0 w 676"/>
              <a:gd name="T41" fmla="*/ 2217 h 2217"/>
              <a:gd name="T42" fmla="*/ 676 w 676"/>
              <a:gd name="T43" fmla="*/ 2217 h 2217"/>
              <a:gd name="T44" fmla="*/ 676 w 676"/>
              <a:gd name="T45" fmla="*/ 1959 h 2217"/>
              <a:gd name="T46" fmla="*/ 676 w 676"/>
              <a:gd name="T47" fmla="*/ 1957 h 2217"/>
              <a:gd name="T48" fmla="*/ 676 w 676"/>
              <a:gd name="T49" fmla="*/ 15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6" h="2217">
                <a:moveTo>
                  <a:pt x="676" y="150"/>
                </a:moveTo>
                <a:lnTo>
                  <a:pt x="674" y="120"/>
                </a:lnTo>
                <a:lnTo>
                  <a:pt x="664" y="92"/>
                </a:lnTo>
                <a:lnTo>
                  <a:pt x="650" y="66"/>
                </a:lnTo>
                <a:lnTo>
                  <a:pt x="632" y="44"/>
                </a:lnTo>
                <a:lnTo>
                  <a:pt x="611" y="26"/>
                </a:lnTo>
                <a:lnTo>
                  <a:pt x="585" y="12"/>
                </a:lnTo>
                <a:lnTo>
                  <a:pt x="557" y="2"/>
                </a:lnTo>
                <a:lnTo>
                  <a:pt x="525" y="0"/>
                </a:lnTo>
                <a:lnTo>
                  <a:pt x="151" y="0"/>
                </a:lnTo>
                <a:lnTo>
                  <a:pt x="121" y="2"/>
                </a:lnTo>
                <a:lnTo>
                  <a:pt x="93" y="12"/>
                </a:lnTo>
                <a:lnTo>
                  <a:pt x="67" y="26"/>
                </a:lnTo>
                <a:lnTo>
                  <a:pt x="46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2" y="150"/>
                </a:lnTo>
                <a:lnTo>
                  <a:pt x="2" y="1733"/>
                </a:lnTo>
                <a:lnTo>
                  <a:pt x="0" y="1733"/>
                </a:lnTo>
                <a:lnTo>
                  <a:pt x="0" y="2217"/>
                </a:lnTo>
                <a:lnTo>
                  <a:pt x="676" y="2217"/>
                </a:lnTo>
                <a:lnTo>
                  <a:pt x="676" y="1959"/>
                </a:lnTo>
                <a:lnTo>
                  <a:pt x="676" y="1957"/>
                </a:lnTo>
                <a:lnTo>
                  <a:pt x="676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" name="object 33"/>
          <p:cNvSpPr txBox="1"/>
          <p:nvPr/>
        </p:nvSpPr>
        <p:spPr>
          <a:xfrm>
            <a:off x="15028746" y="9721439"/>
            <a:ext cx="169511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50" b="1" dirty="0">
                <a:solidFill>
                  <a:srgbClr val="231F20"/>
                </a:solidFill>
                <a:latin typeface="Verdana"/>
                <a:cs typeface="Verdana"/>
              </a:rPr>
              <a:t>янв-фев.2023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B8C19C85-4581-4B6D-B6F7-57EC5A0ED883}"/>
              </a:ext>
            </a:extLst>
          </p:cNvPr>
          <p:cNvSpPr>
            <a:spLocks/>
          </p:cNvSpPr>
          <p:nvPr/>
        </p:nvSpPr>
        <p:spPr bwMode="auto">
          <a:xfrm>
            <a:off x="6775633" y="6145800"/>
            <a:ext cx="1074737" cy="3367088"/>
          </a:xfrm>
          <a:custGeom>
            <a:avLst/>
            <a:gdLst>
              <a:gd name="T0" fmla="*/ 677 w 677"/>
              <a:gd name="T1" fmla="*/ 150 h 2121"/>
              <a:gd name="T2" fmla="*/ 673 w 677"/>
              <a:gd name="T3" fmla="*/ 120 h 2121"/>
              <a:gd name="T4" fmla="*/ 665 w 677"/>
              <a:gd name="T5" fmla="*/ 92 h 2121"/>
              <a:gd name="T6" fmla="*/ 651 w 677"/>
              <a:gd name="T7" fmla="*/ 66 h 2121"/>
              <a:gd name="T8" fmla="*/ 631 w 677"/>
              <a:gd name="T9" fmla="*/ 44 h 2121"/>
              <a:gd name="T10" fmla="*/ 609 w 677"/>
              <a:gd name="T11" fmla="*/ 26 h 2121"/>
              <a:gd name="T12" fmla="*/ 583 w 677"/>
              <a:gd name="T13" fmla="*/ 12 h 2121"/>
              <a:gd name="T14" fmla="*/ 555 w 677"/>
              <a:gd name="T15" fmla="*/ 2 h 2121"/>
              <a:gd name="T16" fmla="*/ 525 w 677"/>
              <a:gd name="T17" fmla="*/ 0 h 2121"/>
              <a:gd name="T18" fmla="*/ 151 w 677"/>
              <a:gd name="T19" fmla="*/ 0 h 2121"/>
              <a:gd name="T20" fmla="*/ 120 w 677"/>
              <a:gd name="T21" fmla="*/ 2 h 2121"/>
              <a:gd name="T22" fmla="*/ 92 w 677"/>
              <a:gd name="T23" fmla="*/ 12 h 2121"/>
              <a:gd name="T24" fmla="*/ 66 w 677"/>
              <a:gd name="T25" fmla="*/ 26 h 2121"/>
              <a:gd name="T26" fmla="*/ 44 w 677"/>
              <a:gd name="T27" fmla="*/ 44 h 2121"/>
              <a:gd name="T28" fmla="*/ 26 w 677"/>
              <a:gd name="T29" fmla="*/ 66 h 2121"/>
              <a:gd name="T30" fmla="*/ 12 w 677"/>
              <a:gd name="T31" fmla="*/ 92 h 2121"/>
              <a:gd name="T32" fmla="*/ 2 w 677"/>
              <a:gd name="T33" fmla="*/ 120 h 2121"/>
              <a:gd name="T34" fmla="*/ 0 w 677"/>
              <a:gd name="T35" fmla="*/ 150 h 2121"/>
              <a:gd name="T36" fmla="*/ 0 w 677"/>
              <a:gd name="T37" fmla="*/ 1733 h 2121"/>
              <a:gd name="T38" fmla="*/ 0 w 677"/>
              <a:gd name="T39" fmla="*/ 1733 h 2121"/>
              <a:gd name="T40" fmla="*/ 0 w 677"/>
              <a:gd name="T41" fmla="*/ 2121 h 2121"/>
              <a:gd name="T42" fmla="*/ 675 w 677"/>
              <a:gd name="T43" fmla="*/ 2121 h 2121"/>
              <a:gd name="T44" fmla="*/ 675 w 677"/>
              <a:gd name="T45" fmla="*/ 1959 h 2121"/>
              <a:gd name="T46" fmla="*/ 677 w 677"/>
              <a:gd name="T47" fmla="*/ 1957 h 2121"/>
              <a:gd name="T48" fmla="*/ 677 w 677"/>
              <a:gd name="T49" fmla="*/ 150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2121">
                <a:moveTo>
                  <a:pt x="677" y="150"/>
                </a:moveTo>
                <a:lnTo>
                  <a:pt x="673" y="120"/>
                </a:lnTo>
                <a:lnTo>
                  <a:pt x="665" y="92"/>
                </a:lnTo>
                <a:lnTo>
                  <a:pt x="651" y="66"/>
                </a:lnTo>
                <a:lnTo>
                  <a:pt x="631" y="44"/>
                </a:lnTo>
                <a:lnTo>
                  <a:pt x="609" y="26"/>
                </a:lnTo>
                <a:lnTo>
                  <a:pt x="583" y="12"/>
                </a:lnTo>
                <a:lnTo>
                  <a:pt x="555" y="2"/>
                </a:lnTo>
                <a:lnTo>
                  <a:pt x="525" y="0"/>
                </a:lnTo>
                <a:lnTo>
                  <a:pt x="151" y="0"/>
                </a:lnTo>
                <a:lnTo>
                  <a:pt x="120" y="2"/>
                </a:lnTo>
                <a:lnTo>
                  <a:pt x="92" y="12"/>
                </a:lnTo>
                <a:lnTo>
                  <a:pt x="66" y="26"/>
                </a:lnTo>
                <a:lnTo>
                  <a:pt x="44" y="44"/>
                </a:lnTo>
                <a:lnTo>
                  <a:pt x="26" y="66"/>
                </a:lnTo>
                <a:lnTo>
                  <a:pt x="12" y="92"/>
                </a:lnTo>
                <a:lnTo>
                  <a:pt x="2" y="120"/>
                </a:lnTo>
                <a:lnTo>
                  <a:pt x="0" y="150"/>
                </a:lnTo>
                <a:lnTo>
                  <a:pt x="0" y="1733"/>
                </a:lnTo>
                <a:lnTo>
                  <a:pt x="0" y="1733"/>
                </a:lnTo>
                <a:lnTo>
                  <a:pt x="0" y="2121"/>
                </a:lnTo>
                <a:lnTo>
                  <a:pt x="675" y="2121"/>
                </a:lnTo>
                <a:lnTo>
                  <a:pt x="675" y="1959"/>
                </a:lnTo>
                <a:lnTo>
                  <a:pt x="677" y="1957"/>
                </a:lnTo>
                <a:lnTo>
                  <a:pt x="677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CD46148E-8585-4DDA-9763-F07E6DE76310}"/>
              </a:ext>
            </a:extLst>
          </p:cNvPr>
          <p:cNvSpPr>
            <a:spLocks/>
          </p:cNvSpPr>
          <p:nvPr/>
        </p:nvSpPr>
        <p:spPr bwMode="auto">
          <a:xfrm>
            <a:off x="8920345" y="6917325"/>
            <a:ext cx="1074737" cy="2595563"/>
          </a:xfrm>
          <a:custGeom>
            <a:avLst/>
            <a:gdLst>
              <a:gd name="T0" fmla="*/ 677 w 677"/>
              <a:gd name="T1" fmla="*/ 158 h 1635"/>
              <a:gd name="T2" fmla="*/ 675 w 677"/>
              <a:gd name="T3" fmla="*/ 130 h 1635"/>
              <a:gd name="T4" fmla="*/ 667 w 677"/>
              <a:gd name="T5" fmla="*/ 104 h 1635"/>
              <a:gd name="T6" fmla="*/ 655 w 677"/>
              <a:gd name="T7" fmla="*/ 78 h 1635"/>
              <a:gd name="T8" fmla="*/ 641 w 677"/>
              <a:gd name="T9" fmla="*/ 56 h 1635"/>
              <a:gd name="T10" fmla="*/ 621 w 677"/>
              <a:gd name="T11" fmla="*/ 38 h 1635"/>
              <a:gd name="T12" fmla="*/ 599 w 677"/>
              <a:gd name="T13" fmla="*/ 22 h 1635"/>
              <a:gd name="T14" fmla="*/ 575 w 677"/>
              <a:gd name="T15" fmla="*/ 10 h 1635"/>
              <a:gd name="T16" fmla="*/ 549 w 677"/>
              <a:gd name="T17" fmla="*/ 4 h 1635"/>
              <a:gd name="T18" fmla="*/ 521 w 677"/>
              <a:gd name="T19" fmla="*/ 0 h 1635"/>
              <a:gd name="T20" fmla="*/ 158 w 677"/>
              <a:gd name="T21" fmla="*/ 0 h 1635"/>
              <a:gd name="T22" fmla="*/ 130 w 677"/>
              <a:gd name="T23" fmla="*/ 4 h 1635"/>
              <a:gd name="T24" fmla="*/ 104 w 677"/>
              <a:gd name="T25" fmla="*/ 10 h 1635"/>
              <a:gd name="T26" fmla="*/ 78 w 677"/>
              <a:gd name="T27" fmla="*/ 22 h 1635"/>
              <a:gd name="T28" fmla="*/ 56 w 677"/>
              <a:gd name="T29" fmla="*/ 38 h 1635"/>
              <a:gd name="T30" fmla="*/ 38 w 677"/>
              <a:gd name="T31" fmla="*/ 56 h 1635"/>
              <a:gd name="T32" fmla="*/ 22 w 677"/>
              <a:gd name="T33" fmla="*/ 78 h 1635"/>
              <a:gd name="T34" fmla="*/ 10 w 677"/>
              <a:gd name="T35" fmla="*/ 104 h 1635"/>
              <a:gd name="T36" fmla="*/ 4 w 677"/>
              <a:gd name="T37" fmla="*/ 130 h 1635"/>
              <a:gd name="T38" fmla="*/ 2 w 677"/>
              <a:gd name="T39" fmla="*/ 158 h 1635"/>
              <a:gd name="T40" fmla="*/ 2 w 677"/>
              <a:gd name="T41" fmla="*/ 1283 h 1635"/>
              <a:gd name="T42" fmla="*/ 0 w 677"/>
              <a:gd name="T43" fmla="*/ 1283 h 1635"/>
              <a:gd name="T44" fmla="*/ 0 w 677"/>
              <a:gd name="T45" fmla="*/ 1635 h 1635"/>
              <a:gd name="T46" fmla="*/ 677 w 677"/>
              <a:gd name="T47" fmla="*/ 1635 h 1635"/>
              <a:gd name="T48" fmla="*/ 677 w 677"/>
              <a:gd name="T49" fmla="*/ 1461 h 1635"/>
              <a:gd name="T50" fmla="*/ 677 w 677"/>
              <a:gd name="T51" fmla="*/ 1459 h 1635"/>
              <a:gd name="T52" fmla="*/ 677 w 677"/>
              <a:gd name="T53" fmla="*/ 158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77" h="1635">
                <a:moveTo>
                  <a:pt x="677" y="158"/>
                </a:moveTo>
                <a:lnTo>
                  <a:pt x="675" y="130"/>
                </a:lnTo>
                <a:lnTo>
                  <a:pt x="667" y="104"/>
                </a:lnTo>
                <a:lnTo>
                  <a:pt x="655" y="78"/>
                </a:lnTo>
                <a:lnTo>
                  <a:pt x="641" y="56"/>
                </a:lnTo>
                <a:lnTo>
                  <a:pt x="621" y="38"/>
                </a:lnTo>
                <a:lnTo>
                  <a:pt x="599" y="22"/>
                </a:lnTo>
                <a:lnTo>
                  <a:pt x="575" y="10"/>
                </a:lnTo>
                <a:lnTo>
                  <a:pt x="549" y="4"/>
                </a:lnTo>
                <a:lnTo>
                  <a:pt x="521" y="0"/>
                </a:lnTo>
                <a:lnTo>
                  <a:pt x="158" y="0"/>
                </a:lnTo>
                <a:lnTo>
                  <a:pt x="130" y="4"/>
                </a:lnTo>
                <a:lnTo>
                  <a:pt x="104" y="10"/>
                </a:lnTo>
                <a:lnTo>
                  <a:pt x="78" y="22"/>
                </a:lnTo>
                <a:lnTo>
                  <a:pt x="56" y="38"/>
                </a:lnTo>
                <a:lnTo>
                  <a:pt x="38" y="56"/>
                </a:lnTo>
                <a:lnTo>
                  <a:pt x="22" y="78"/>
                </a:lnTo>
                <a:lnTo>
                  <a:pt x="10" y="104"/>
                </a:lnTo>
                <a:lnTo>
                  <a:pt x="4" y="130"/>
                </a:lnTo>
                <a:lnTo>
                  <a:pt x="2" y="158"/>
                </a:lnTo>
                <a:lnTo>
                  <a:pt x="2" y="1283"/>
                </a:lnTo>
                <a:lnTo>
                  <a:pt x="0" y="1283"/>
                </a:lnTo>
                <a:lnTo>
                  <a:pt x="0" y="1635"/>
                </a:lnTo>
                <a:lnTo>
                  <a:pt x="677" y="1635"/>
                </a:lnTo>
                <a:lnTo>
                  <a:pt x="677" y="1461"/>
                </a:lnTo>
                <a:lnTo>
                  <a:pt x="677" y="1459"/>
                </a:lnTo>
                <a:lnTo>
                  <a:pt x="677" y="158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92A0AA04-0093-4F5F-BC60-14CB9236C509}"/>
              </a:ext>
            </a:extLst>
          </p:cNvPr>
          <p:cNvSpPr>
            <a:spLocks/>
          </p:cNvSpPr>
          <p:nvPr/>
        </p:nvSpPr>
        <p:spPr bwMode="auto">
          <a:xfrm>
            <a:off x="13216120" y="5390082"/>
            <a:ext cx="1073150" cy="4088881"/>
          </a:xfrm>
          <a:custGeom>
            <a:avLst/>
            <a:gdLst>
              <a:gd name="T0" fmla="*/ 676 w 676"/>
              <a:gd name="T1" fmla="*/ 150 h 2217"/>
              <a:gd name="T2" fmla="*/ 674 w 676"/>
              <a:gd name="T3" fmla="*/ 120 h 2217"/>
              <a:gd name="T4" fmla="*/ 664 w 676"/>
              <a:gd name="T5" fmla="*/ 92 h 2217"/>
              <a:gd name="T6" fmla="*/ 650 w 676"/>
              <a:gd name="T7" fmla="*/ 66 h 2217"/>
              <a:gd name="T8" fmla="*/ 632 w 676"/>
              <a:gd name="T9" fmla="*/ 44 h 2217"/>
              <a:gd name="T10" fmla="*/ 611 w 676"/>
              <a:gd name="T11" fmla="*/ 26 h 2217"/>
              <a:gd name="T12" fmla="*/ 585 w 676"/>
              <a:gd name="T13" fmla="*/ 12 h 2217"/>
              <a:gd name="T14" fmla="*/ 557 w 676"/>
              <a:gd name="T15" fmla="*/ 2 h 2217"/>
              <a:gd name="T16" fmla="*/ 525 w 676"/>
              <a:gd name="T17" fmla="*/ 0 h 2217"/>
              <a:gd name="T18" fmla="*/ 151 w 676"/>
              <a:gd name="T19" fmla="*/ 0 h 2217"/>
              <a:gd name="T20" fmla="*/ 121 w 676"/>
              <a:gd name="T21" fmla="*/ 2 h 2217"/>
              <a:gd name="T22" fmla="*/ 93 w 676"/>
              <a:gd name="T23" fmla="*/ 12 h 2217"/>
              <a:gd name="T24" fmla="*/ 67 w 676"/>
              <a:gd name="T25" fmla="*/ 26 h 2217"/>
              <a:gd name="T26" fmla="*/ 46 w 676"/>
              <a:gd name="T27" fmla="*/ 44 h 2217"/>
              <a:gd name="T28" fmla="*/ 26 w 676"/>
              <a:gd name="T29" fmla="*/ 66 h 2217"/>
              <a:gd name="T30" fmla="*/ 12 w 676"/>
              <a:gd name="T31" fmla="*/ 92 h 2217"/>
              <a:gd name="T32" fmla="*/ 4 w 676"/>
              <a:gd name="T33" fmla="*/ 120 h 2217"/>
              <a:gd name="T34" fmla="*/ 2 w 676"/>
              <a:gd name="T35" fmla="*/ 150 h 2217"/>
              <a:gd name="T36" fmla="*/ 2 w 676"/>
              <a:gd name="T37" fmla="*/ 1733 h 2217"/>
              <a:gd name="T38" fmla="*/ 0 w 676"/>
              <a:gd name="T39" fmla="*/ 1733 h 2217"/>
              <a:gd name="T40" fmla="*/ 0 w 676"/>
              <a:gd name="T41" fmla="*/ 2217 h 2217"/>
              <a:gd name="T42" fmla="*/ 676 w 676"/>
              <a:gd name="T43" fmla="*/ 2217 h 2217"/>
              <a:gd name="T44" fmla="*/ 676 w 676"/>
              <a:gd name="T45" fmla="*/ 1959 h 2217"/>
              <a:gd name="T46" fmla="*/ 676 w 676"/>
              <a:gd name="T47" fmla="*/ 1957 h 2217"/>
              <a:gd name="T48" fmla="*/ 676 w 676"/>
              <a:gd name="T49" fmla="*/ 15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6" h="2217">
                <a:moveTo>
                  <a:pt x="676" y="150"/>
                </a:moveTo>
                <a:lnTo>
                  <a:pt x="674" y="120"/>
                </a:lnTo>
                <a:lnTo>
                  <a:pt x="664" y="92"/>
                </a:lnTo>
                <a:lnTo>
                  <a:pt x="650" y="66"/>
                </a:lnTo>
                <a:lnTo>
                  <a:pt x="632" y="44"/>
                </a:lnTo>
                <a:lnTo>
                  <a:pt x="611" y="26"/>
                </a:lnTo>
                <a:lnTo>
                  <a:pt x="585" y="12"/>
                </a:lnTo>
                <a:lnTo>
                  <a:pt x="557" y="2"/>
                </a:lnTo>
                <a:lnTo>
                  <a:pt x="525" y="0"/>
                </a:lnTo>
                <a:lnTo>
                  <a:pt x="151" y="0"/>
                </a:lnTo>
                <a:lnTo>
                  <a:pt x="121" y="2"/>
                </a:lnTo>
                <a:lnTo>
                  <a:pt x="93" y="12"/>
                </a:lnTo>
                <a:lnTo>
                  <a:pt x="67" y="26"/>
                </a:lnTo>
                <a:lnTo>
                  <a:pt x="46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2" y="150"/>
                </a:lnTo>
                <a:lnTo>
                  <a:pt x="2" y="1733"/>
                </a:lnTo>
                <a:lnTo>
                  <a:pt x="0" y="1733"/>
                </a:lnTo>
                <a:lnTo>
                  <a:pt x="0" y="2217"/>
                </a:lnTo>
                <a:lnTo>
                  <a:pt x="676" y="2217"/>
                </a:lnTo>
                <a:lnTo>
                  <a:pt x="676" y="1959"/>
                </a:lnTo>
                <a:lnTo>
                  <a:pt x="676" y="1957"/>
                </a:lnTo>
                <a:lnTo>
                  <a:pt x="676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7526AC98-FEE3-4172-B75E-607FF235C4D6}"/>
              </a:ext>
            </a:extLst>
          </p:cNvPr>
          <p:cNvSpPr>
            <a:spLocks/>
          </p:cNvSpPr>
          <p:nvPr/>
        </p:nvSpPr>
        <p:spPr bwMode="auto">
          <a:xfrm>
            <a:off x="11058466" y="5279160"/>
            <a:ext cx="1074737" cy="4185515"/>
          </a:xfrm>
          <a:custGeom>
            <a:avLst/>
            <a:gdLst>
              <a:gd name="T0" fmla="*/ 677 w 677"/>
              <a:gd name="T1" fmla="*/ 150 h 2321"/>
              <a:gd name="T2" fmla="*/ 673 w 677"/>
              <a:gd name="T3" fmla="*/ 120 h 2321"/>
              <a:gd name="T4" fmla="*/ 665 w 677"/>
              <a:gd name="T5" fmla="*/ 92 h 2321"/>
              <a:gd name="T6" fmla="*/ 651 w 677"/>
              <a:gd name="T7" fmla="*/ 66 h 2321"/>
              <a:gd name="T8" fmla="*/ 633 w 677"/>
              <a:gd name="T9" fmla="*/ 44 h 2321"/>
              <a:gd name="T10" fmla="*/ 609 w 677"/>
              <a:gd name="T11" fmla="*/ 26 h 2321"/>
              <a:gd name="T12" fmla="*/ 583 w 677"/>
              <a:gd name="T13" fmla="*/ 12 h 2321"/>
              <a:gd name="T14" fmla="*/ 555 w 677"/>
              <a:gd name="T15" fmla="*/ 2 h 2321"/>
              <a:gd name="T16" fmla="*/ 525 w 677"/>
              <a:gd name="T17" fmla="*/ 0 h 2321"/>
              <a:gd name="T18" fmla="*/ 152 w 677"/>
              <a:gd name="T19" fmla="*/ 0 h 2321"/>
              <a:gd name="T20" fmla="*/ 120 w 677"/>
              <a:gd name="T21" fmla="*/ 2 h 2321"/>
              <a:gd name="T22" fmla="*/ 92 w 677"/>
              <a:gd name="T23" fmla="*/ 12 h 2321"/>
              <a:gd name="T24" fmla="*/ 66 w 677"/>
              <a:gd name="T25" fmla="*/ 26 h 2321"/>
              <a:gd name="T26" fmla="*/ 44 w 677"/>
              <a:gd name="T27" fmla="*/ 44 h 2321"/>
              <a:gd name="T28" fmla="*/ 26 w 677"/>
              <a:gd name="T29" fmla="*/ 66 h 2321"/>
              <a:gd name="T30" fmla="*/ 12 w 677"/>
              <a:gd name="T31" fmla="*/ 92 h 2321"/>
              <a:gd name="T32" fmla="*/ 4 w 677"/>
              <a:gd name="T33" fmla="*/ 120 h 2321"/>
              <a:gd name="T34" fmla="*/ 0 w 677"/>
              <a:gd name="T35" fmla="*/ 150 h 2321"/>
              <a:gd name="T36" fmla="*/ 0 w 677"/>
              <a:gd name="T37" fmla="*/ 1733 h 2321"/>
              <a:gd name="T38" fmla="*/ 0 w 677"/>
              <a:gd name="T39" fmla="*/ 1733 h 2321"/>
              <a:gd name="T40" fmla="*/ 0 w 677"/>
              <a:gd name="T41" fmla="*/ 2321 h 2321"/>
              <a:gd name="T42" fmla="*/ 677 w 677"/>
              <a:gd name="T43" fmla="*/ 2321 h 2321"/>
              <a:gd name="T44" fmla="*/ 677 w 677"/>
              <a:gd name="T45" fmla="*/ 1959 h 2321"/>
              <a:gd name="T46" fmla="*/ 677 w 677"/>
              <a:gd name="T47" fmla="*/ 1957 h 2321"/>
              <a:gd name="T48" fmla="*/ 677 w 677"/>
              <a:gd name="T49" fmla="*/ 150 h 2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2321">
                <a:moveTo>
                  <a:pt x="677" y="150"/>
                </a:moveTo>
                <a:lnTo>
                  <a:pt x="673" y="120"/>
                </a:lnTo>
                <a:lnTo>
                  <a:pt x="665" y="92"/>
                </a:lnTo>
                <a:lnTo>
                  <a:pt x="651" y="66"/>
                </a:lnTo>
                <a:lnTo>
                  <a:pt x="633" y="44"/>
                </a:lnTo>
                <a:lnTo>
                  <a:pt x="609" y="26"/>
                </a:lnTo>
                <a:lnTo>
                  <a:pt x="583" y="12"/>
                </a:lnTo>
                <a:lnTo>
                  <a:pt x="555" y="2"/>
                </a:lnTo>
                <a:lnTo>
                  <a:pt x="525" y="0"/>
                </a:lnTo>
                <a:lnTo>
                  <a:pt x="152" y="0"/>
                </a:lnTo>
                <a:lnTo>
                  <a:pt x="120" y="2"/>
                </a:lnTo>
                <a:lnTo>
                  <a:pt x="92" y="12"/>
                </a:lnTo>
                <a:lnTo>
                  <a:pt x="66" y="26"/>
                </a:lnTo>
                <a:lnTo>
                  <a:pt x="44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0" y="150"/>
                </a:lnTo>
                <a:lnTo>
                  <a:pt x="0" y="1733"/>
                </a:lnTo>
                <a:lnTo>
                  <a:pt x="0" y="1733"/>
                </a:lnTo>
                <a:lnTo>
                  <a:pt x="0" y="2321"/>
                </a:lnTo>
                <a:lnTo>
                  <a:pt x="677" y="2321"/>
                </a:lnTo>
                <a:lnTo>
                  <a:pt x="677" y="1959"/>
                </a:lnTo>
                <a:lnTo>
                  <a:pt x="677" y="1957"/>
                </a:lnTo>
                <a:lnTo>
                  <a:pt x="677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0" name="object 9">
            <a:extLst>
              <a:ext uri="{FF2B5EF4-FFF2-40B4-BE49-F238E27FC236}">
                <a16:creationId xmlns:a16="http://schemas.microsoft.com/office/drawing/2014/main" id="{6DCD4235-BFBC-094C-7B1B-C98C0AD8734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08519"/>
            <a:ext cx="2342942" cy="4940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9326" y="1801927"/>
            <a:ext cx="11765531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ОПУБЛИКОВАНИЕ ПД В ЕИСЖС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2193" y="3784460"/>
            <a:ext cx="17780" cy="5904230"/>
          </a:xfrm>
          <a:custGeom>
            <a:avLst/>
            <a:gdLst/>
            <a:ahLst/>
            <a:cxnLst/>
            <a:rect l="l" t="t" r="r" b="b"/>
            <a:pathLst>
              <a:path w="17779" h="5904230">
                <a:moveTo>
                  <a:pt x="0" y="5904029"/>
                </a:moveTo>
                <a:lnTo>
                  <a:pt x="17161" y="0"/>
                </a:lnTo>
              </a:path>
            </a:pathLst>
          </a:custGeom>
          <a:ln w="314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962768" y="3596943"/>
            <a:ext cx="233045" cy="276225"/>
          </a:xfrm>
          <a:custGeom>
            <a:avLst/>
            <a:gdLst/>
            <a:ahLst/>
            <a:cxnLst/>
            <a:rect l="l" t="t" r="r" b="b"/>
            <a:pathLst>
              <a:path w="233045" h="276225">
                <a:moveTo>
                  <a:pt x="117127" y="0"/>
                </a:moveTo>
                <a:lnTo>
                  <a:pt x="0" y="275405"/>
                </a:lnTo>
                <a:lnTo>
                  <a:pt x="116467" y="226328"/>
                </a:lnTo>
                <a:lnTo>
                  <a:pt x="232652" y="276085"/>
                </a:lnTo>
                <a:lnTo>
                  <a:pt x="1171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955155" y="10568396"/>
            <a:ext cx="379730" cy="1905"/>
          </a:xfrm>
          <a:custGeom>
            <a:avLst/>
            <a:gdLst/>
            <a:ahLst/>
            <a:cxnLst/>
            <a:rect l="l" t="t" r="r" b="b"/>
            <a:pathLst>
              <a:path w="379730" h="1904">
                <a:moveTo>
                  <a:pt x="0" y="1549"/>
                </a:moveTo>
                <a:lnTo>
                  <a:pt x="379653" y="0"/>
                </a:lnTo>
              </a:path>
            </a:pathLst>
          </a:custGeom>
          <a:ln w="209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275665" y="10491090"/>
            <a:ext cx="184150" cy="155575"/>
          </a:xfrm>
          <a:custGeom>
            <a:avLst/>
            <a:gdLst/>
            <a:ahLst/>
            <a:cxnLst/>
            <a:rect l="l" t="t" r="r" b="b"/>
            <a:pathLst>
              <a:path w="184150" h="155575">
                <a:moveTo>
                  <a:pt x="0" y="0"/>
                </a:moveTo>
                <a:lnTo>
                  <a:pt x="33266" y="77411"/>
                </a:lnTo>
                <a:lnTo>
                  <a:pt x="638" y="155094"/>
                </a:lnTo>
                <a:lnTo>
                  <a:pt x="184151" y="76793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082212" y="4727933"/>
            <a:ext cx="12960000" cy="27305"/>
          </a:xfrm>
          <a:custGeom>
            <a:avLst/>
            <a:gdLst/>
            <a:ahLst/>
            <a:cxnLst/>
            <a:rect l="l" t="t" r="r" b="b"/>
            <a:pathLst>
              <a:path w="13045440" h="27304">
                <a:moveTo>
                  <a:pt x="0" y="0"/>
                </a:moveTo>
                <a:lnTo>
                  <a:pt x="13044901" y="27287"/>
                </a:lnTo>
              </a:path>
            </a:pathLst>
          </a:custGeom>
          <a:ln w="41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082212" y="4027897"/>
            <a:ext cx="12960000" cy="27305"/>
          </a:xfrm>
          <a:custGeom>
            <a:avLst/>
            <a:gdLst/>
            <a:ahLst/>
            <a:cxnLst/>
            <a:rect l="l" t="t" r="r" b="b"/>
            <a:pathLst>
              <a:path w="13045440" h="27304">
                <a:moveTo>
                  <a:pt x="0" y="0"/>
                </a:moveTo>
                <a:lnTo>
                  <a:pt x="13044901" y="27287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905541" y="9457644"/>
            <a:ext cx="12960000" cy="55244"/>
          </a:xfrm>
          <a:custGeom>
            <a:avLst/>
            <a:gdLst/>
            <a:ahLst/>
            <a:cxnLst/>
            <a:rect l="l" t="t" r="r" b="b"/>
            <a:pathLst>
              <a:path w="13502005" h="55245">
                <a:moveTo>
                  <a:pt x="0" y="55003"/>
                </a:moveTo>
                <a:lnTo>
                  <a:pt x="13501630" y="0"/>
                </a:lnTo>
              </a:path>
            </a:pathLst>
          </a:custGeom>
          <a:ln w="34925">
            <a:solidFill>
              <a:srgbClr val="231F20"/>
            </a:solidFill>
            <a:tailEnd type="stealth" w="lg" len="lg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6944559" y="9415257"/>
            <a:ext cx="2108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16598" y="10401498"/>
            <a:ext cx="2007235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231F20"/>
                </a:solidFill>
                <a:latin typeface="Verdana"/>
                <a:cs typeface="Verdana"/>
              </a:rPr>
              <a:t>Квартир </a:t>
            </a:r>
            <a:r>
              <a:rPr sz="195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950" spc="-20" dirty="0">
                <a:solidFill>
                  <a:srgbClr val="231F20"/>
                </a:solidFill>
                <a:latin typeface="Verdana"/>
                <a:cs typeface="Verdana"/>
              </a:rPr>
              <a:t>день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71427" y="10394649"/>
            <a:ext cx="217804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b="1" spc="20" dirty="0">
                <a:solidFill>
                  <a:srgbClr val="231F20"/>
                </a:solidFill>
                <a:latin typeface="Verdana"/>
                <a:cs typeface="Verdana"/>
              </a:rPr>
              <a:t>X</a:t>
            </a:r>
            <a:endParaRPr lang="en-US" sz="19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3645" y="9680916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2018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3445" y="9708811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2019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87045" y="9718612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2020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49220" y="9707115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2021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80206" y="9721439"/>
            <a:ext cx="169511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50" b="1" dirty="0">
                <a:solidFill>
                  <a:srgbClr val="231F20"/>
                </a:solidFill>
                <a:latin typeface="Verdana"/>
                <a:cs typeface="Verdana"/>
              </a:rPr>
              <a:t>2022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52333" y="9345408"/>
            <a:ext cx="1600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0" dirty="0">
                <a:solidFill>
                  <a:srgbClr val="231F20"/>
                </a:solidFill>
                <a:latin typeface="Verdana"/>
                <a:cs typeface="Verdana"/>
              </a:rPr>
              <a:t>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42559" y="7549987"/>
            <a:ext cx="565416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5" dirty="0">
                <a:solidFill>
                  <a:srgbClr val="231F20"/>
                </a:solidFill>
                <a:latin typeface="Verdana"/>
                <a:cs typeface="Verdana"/>
              </a:rPr>
              <a:t>1000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46732" y="6652276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1500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71234" y="4808219"/>
            <a:ext cx="56197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0" dirty="0">
                <a:solidFill>
                  <a:srgbClr val="231F20"/>
                </a:solidFill>
                <a:latin typeface="Verdana"/>
                <a:cs typeface="Verdana"/>
              </a:rPr>
              <a:t>2500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88197" y="3336280"/>
            <a:ext cx="561975" cy="802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sz="1950" b="1" spc="20" dirty="0">
                <a:solidFill>
                  <a:srgbClr val="231F20"/>
                </a:solidFill>
                <a:latin typeface="Verdana"/>
                <a:cs typeface="Verdana"/>
              </a:rPr>
              <a:t>X</a:t>
            </a:r>
            <a:endParaRPr sz="1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3000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18223" y="4268299"/>
            <a:ext cx="38036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СРЕДНИЙ</a:t>
            </a:r>
            <a:r>
              <a:rPr sz="1450" b="1" spc="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ПОКАЗАТЕЛЬ</a:t>
            </a:r>
            <a:r>
              <a:rPr sz="1450" b="1" spc="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2015-</a:t>
            </a: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2018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30629" y="3793548"/>
            <a:ext cx="0" cy="5711190"/>
          </a:xfrm>
          <a:custGeom>
            <a:avLst/>
            <a:gdLst/>
            <a:ahLst/>
            <a:cxnLst/>
            <a:rect l="l" t="t" r="r" b="b"/>
            <a:pathLst>
              <a:path h="5711190">
                <a:moveTo>
                  <a:pt x="0" y="0"/>
                </a:moveTo>
                <a:lnTo>
                  <a:pt x="0" y="5711103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381285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0532576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2683867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4835158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006231" y="7628737"/>
            <a:ext cx="12960000" cy="129629"/>
            <a:chOff x="2372492" y="8045903"/>
            <a:chExt cx="15780860" cy="129629"/>
          </a:xfrm>
        </p:grpSpPr>
        <p:sp>
          <p:nvSpPr>
            <p:cNvPr id="21" name="object 21"/>
            <p:cNvSpPr/>
            <p:nvPr/>
          </p:nvSpPr>
          <p:spPr>
            <a:xfrm>
              <a:off x="2421352" y="8107534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492" y="8045903"/>
              <a:ext cx="129629" cy="129629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005835" y="6714283"/>
            <a:ext cx="12960000" cy="129629"/>
            <a:chOff x="2372096" y="6714283"/>
            <a:chExt cx="15814557" cy="129629"/>
          </a:xfrm>
        </p:grpSpPr>
        <p:sp>
          <p:nvSpPr>
            <p:cNvPr id="20" name="object 20"/>
            <p:cNvSpPr/>
            <p:nvPr/>
          </p:nvSpPr>
          <p:spPr>
            <a:xfrm>
              <a:off x="2454653" y="6779135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890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6714283"/>
              <a:ext cx="129629" cy="12962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005835" y="4855143"/>
            <a:ext cx="12960000" cy="129629"/>
            <a:chOff x="2372096" y="5295440"/>
            <a:chExt cx="15775076" cy="129629"/>
          </a:xfrm>
        </p:grpSpPr>
        <p:sp>
          <p:nvSpPr>
            <p:cNvPr id="19" name="object 19"/>
            <p:cNvSpPr/>
            <p:nvPr/>
          </p:nvSpPr>
          <p:spPr>
            <a:xfrm>
              <a:off x="2415172" y="5356296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5295440"/>
              <a:ext cx="129629" cy="129629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3792" y="3976728"/>
            <a:ext cx="129629" cy="129629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6091420" y="9333729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00232" y="9420326"/>
            <a:ext cx="69516" cy="114027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8242165" y="9333349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2" name="object 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0978" y="9419945"/>
            <a:ext cx="69516" cy="114027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0375765" y="9343144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84579" y="9429741"/>
            <a:ext cx="69516" cy="114027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2530834" y="9319117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6" name="object 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39648" y="9405714"/>
            <a:ext cx="69516" cy="114027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14702020" y="9331218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8" name="object 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10832" y="9417815"/>
            <a:ext cx="69516" cy="114027"/>
          </a:xfrm>
          <a:prstGeom prst="rect">
            <a:avLst/>
          </a:prstGeom>
        </p:spPr>
      </p:pic>
      <p:sp>
        <p:nvSpPr>
          <p:cNvPr id="91" name="object 8"/>
          <p:cNvSpPr txBox="1">
            <a:spLocks/>
          </p:cNvSpPr>
          <p:nvPr/>
        </p:nvSpPr>
        <p:spPr>
          <a:xfrm>
            <a:off x="850269" y="516461"/>
            <a:ext cx="97288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Предложение</a:t>
            </a:r>
            <a:endParaRPr lang="ru-RU" sz="295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19</a:t>
            </a:fld>
            <a:endParaRPr lang="ru-RU" spc="-25" dirty="0"/>
          </a:p>
        </p:txBody>
      </p:sp>
      <p:sp>
        <p:nvSpPr>
          <p:cNvPr id="6" name="Полилиния 5"/>
          <p:cNvSpPr/>
          <p:nvPr/>
        </p:nvSpPr>
        <p:spPr>
          <a:xfrm>
            <a:off x="5100839" y="4133850"/>
            <a:ext cx="10824961" cy="2848765"/>
          </a:xfrm>
          <a:custGeom>
            <a:avLst/>
            <a:gdLst>
              <a:gd name="connsiteX0" fmla="*/ 0 w 13106400"/>
              <a:gd name="connsiteY0" fmla="*/ 0 h 1524000"/>
              <a:gd name="connsiteX1" fmla="*/ 13106400 w 13106400"/>
              <a:gd name="connsiteY1" fmla="*/ 1524000 h 1524000"/>
              <a:gd name="connsiteX0" fmla="*/ 0 w 13106400"/>
              <a:gd name="connsiteY0" fmla="*/ 0 h 1524000"/>
              <a:gd name="connsiteX1" fmla="*/ 2247900 w 13106400"/>
              <a:gd name="connsiteY1" fmla="*/ 247650 h 1524000"/>
              <a:gd name="connsiteX2" fmla="*/ 13106400 w 13106400"/>
              <a:gd name="connsiteY2" fmla="*/ 1524000 h 1524000"/>
              <a:gd name="connsiteX0" fmla="*/ 0 w 13106400"/>
              <a:gd name="connsiteY0" fmla="*/ 0 h 2000250"/>
              <a:gd name="connsiteX1" fmla="*/ 2247900 w 13106400"/>
              <a:gd name="connsiteY1" fmla="*/ 2000250 h 2000250"/>
              <a:gd name="connsiteX2" fmla="*/ 13106400 w 13106400"/>
              <a:gd name="connsiteY2" fmla="*/ 1524000 h 2000250"/>
              <a:gd name="connsiteX0" fmla="*/ 0 w 13106400"/>
              <a:gd name="connsiteY0" fmla="*/ 0 h 2000250"/>
              <a:gd name="connsiteX1" fmla="*/ 2247900 w 13106400"/>
              <a:gd name="connsiteY1" fmla="*/ 2000250 h 2000250"/>
              <a:gd name="connsiteX2" fmla="*/ 4362450 w 13106400"/>
              <a:gd name="connsiteY2" fmla="*/ 1885950 h 2000250"/>
              <a:gd name="connsiteX3" fmla="*/ 13106400 w 13106400"/>
              <a:gd name="connsiteY3" fmla="*/ 1524000 h 200025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13106400 w 13106400"/>
              <a:gd name="connsiteY3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534150 w 13106400"/>
              <a:gd name="connsiteY3" fmla="*/ 2495550 h 2819400"/>
              <a:gd name="connsiteX4" fmla="*/ 13106400 w 13106400"/>
              <a:gd name="connsiteY4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13106400 w 13106400"/>
              <a:gd name="connsiteY4" fmla="*/ 1524000 h 2819400"/>
              <a:gd name="connsiteX0" fmla="*/ 0 w 13133137"/>
              <a:gd name="connsiteY0" fmla="*/ 0 h 2819400"/>
              <a:gd name="connsiteX1" fmla="*/ 2247900 w 13133137"/>
              <a:gd name="connsiteY1" fmla="*/ 2000250 h 2819400"/>
              <a:gd name="connsiteX2" fmla="*/ 4324350 w 13133137"/>
              <a:gd name="connsiteY2" fmla="*/ 2819400 h 2819400"/>
              <a:gd name="connsiteX3" fmla="*/ 6400800 w 13133137"/>
              <a:gd name="connsiteY3" fmla="*/ 1085850 h 2819400"/>
              <a:gd name="connsiteX4" fmla="*/ 13106400 w 13133137"/>
              <a:gd name="connsiteY4" fmla="*/ 1524000 h 2819400"/>
              <a:gd name="connsiteX5" fmla="*/ 8705850 w 13133137"/>
              <a:gd name="connsiteY5" fmla="*/ 1257300 h 2819400"/>
              <a:gd name="connsiteX0" fmla="*/ 0 w 13132775"/>
              <a:gd name="connsiteY0" fmla="*/ 0 h 2819400"/>
              <a:gd name="connsiteX1" fmla="*/ 2247900 w 13132775"/>
              <a:gd name="connsiteY1" fmla="*/ 2000250 h 2819400"/>
              <a:gd name="connsiteX2" fmla="*/ 4324350 w 13132775"/>
              <a:gd name="connsiteY2" fmla="*/ 2819400 h 2819400"/>
              <a:gd name="connsiteX3" fmla="*/ 6400800 w 13132775"/>
              <a:gd name="connsiteY3" fmla="*/ 1085850 h 2819400"/>
              <a:gd name="connsiteX4" fmla="*/ 13106400 w 13132775"/>
              <a:gd name="connsiteY4" fmla="*/ 1524000 h 2819400"/>
              <a:gd name="connsiteX5" fmla="*/ 8648700 w 13132775"/>
              <a:gd name="connsiteY5" fmla="*/ 161925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13106400 w 13106400"/>
              <a:gd name="connsiteY4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953500 w 13106400"/>
              <a:gd name="connsiteY4" fmla="*/ 1276350 h 2819400"/>
              <a:gd name="connsiteX5" fmla="*/ 13106400 w 13106400"/>
              <a:gd name="connsiteY5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3106400 w 13106400"/>
              <a:gd name="connsiteY5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953750 w 13106400"/>
              <a:gd name="connsiteY5" fmla="*/ 15430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819468"/>
              <a:gd name="connsiteX1" fmla="*/ 2247900 w 13106400"/>
              <a:gd name="connsiteY1" fmla="*/ 2000250 h 2819468"/>
              <a:gd name="connsiteX2" fmla="*/ 4324350 w 13106400"/>
              <a:gd name="connsiteY2" fmla="*/ 2819400 h 2819468"/>
              <a:gd name="connsiteX3" fmla="*/ 6400800 w 13106400"/>
              <a:gd name="connsiteY3" fmla="*/ 1085850 h 2819468"/>
              <a:gd name="connsiteX4" fmla="*/ 8534400 w 13106400"/>
              <a:gd name="connsiteY4" fmla="*/ 1562100 h 2819468"/>
              <a:gd name="connsiteX5" fmla="*/ 10877550 w 13106400"/>
              <a:gd name="connsiteY5" fmla="*/ 590550 h 2819468"/>
              <a:gd name="connsiteX6" fmla="*/ 13106400 w 13106400"/>
              <a:gd name="connsiteY6" fmla="*/ 1524000 h 2819468"/>
              <a:gd name="connsiteX0" fmla="*/ 0 w 13106400"/>
              <a:gd name="connsiteY0" fmla="*/ 0 h 2819468"/>
              <a:gd name="connsiteX1" fmla="*/ 2247900 w 13106400"/>
              <a:gd name="connsiteY1" fmla="*/ 2000250 h 2819468"/>
              <a:gd name="connsiteX2" fmla="*/ 4324350 w 13106400"/>
              <a:gd name="connsiteY2" fmla="*/ 2819400 h 2819468"/>
              <a:gd name="connsiteX3" fmla="*/ 6400800 w 13106400"/>
              <a:gd name="connsiteY3" fmla="*/ 1085850 h 2819468"/>
              <a:gd name="connsiteX4" fmla="*/ 8534400 w 13106400"/>
              <a:gd name="connsiteY4" fmla="*/ 1562100 h 2819468"/>
              <a:gd name="connsiteX5" fmla="*/ 10877550 w 13106400"/>
              <a:gd name="connsiteY5" fmla="*/ 590550 h 2819468"/>
              <a:gd name="connsiteX6" fmla="*/ 13106400 w 13106400"/>
              <a:gd name="connsiteY6" fmla="*/ 1524000 h 281946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0877550"/>
              <a:gd name="connsiteY0" fmla="*/ 0 h 2819478"/>
              <a:gd name="connsiteX1" fmla="*/ 2247900 w 10877550"/>
              <a:gd name="connsiteY1" fmla="*/ 2000250 h 2819478"/>
              <a:gd name="connsiteX2" fmla="*/ 4324350 w 10877550"/>
              <a:gd name="connsiteY2" fmla="*/ 2819400 h 2819478"/>
              <a:gd name="connsiteX3" fmla="*/ 6400800 w 10877550"/>
              <a:gd name="connsiteY3" fmla="*/ 1085850 h 2819478"/>
              <a:gd name="connsiteX4" fmla="*/ 8648700 w 10877550"/>
              <a:gd name="connsiteY4" fmla="*/ 1562100 h 2819478"/>
              <a:gd name="connsiteX5" fmla="*/ 10877550 w 10877550"/>
              <a:gd name="connsiteY5" fmla="*/ 590550 h 2819478"/>
              <a:gd name="connsiteX0" fmla="*/ 0 w 8648700"/>
              <a:gd name="connsiteY0" fmla="*/ 0 h 2819478"/>
              <a:gd name="connsiteX1" fmla="*/ 2247900 w 8648700"/>
              <a:gd name="connsiteY1" fmla="*/ 2000250 h 2819478"/>
              <a:gd name="connsiteX2" fmla="*/ 4324350 w 8648700"/>
              <a:gd name="connsiteY2" fmla="*/ 2819400 h 2819478"/>
              <a:gd name="connsiteX3" fmla="*/ 6400800 w 8648700"/>
              <a:gd name="connsiteY3" fmla="*/ 1085850 h 2819478"/>
              <a:gd name="connsiteX4" fmla="*/ 8648700 w 8648700"/>
              <a:gd name="connsiteY4" fmla="*/ 1562100 h 2819478"/>
              <a:gd name="connsiteX0" fmla="*/ 0 w 8648700"/>
              <a:gd name="connsiteY0" fmla="*/ 0 h 2848765"/>
              <a:gd name="connsiteX1" fmla="*/ 2247900 w 8648700"/>
              <a:gd name="connsiteY1" fmla="*/ 2000250 h 2848765"/>
              <a:gd name="connsiteX2" fmla="*/ 4324350 w 8648700"/>
              <a:gd name="connsiteY2" fmla="*/ 2819400 h 2848765"/>
              <a:gd name="connsiteX3" fmla="*/ 6328229 w 8648700"/>
              <a:gd name="connsiteY3" fmla="*/ 1172935 h 2848765"/>
              <a:gd name="connsiteX4" fmla="*/ 8648700 w 8648700"/>
              <a:gd name="connsiteY4" fmla="*/ 1562100 h 2848765"/>
              <a:gd name="connsiteX0" fmla="*/ 0 w 8648700"/>
              <a:gd name="connsiteY0" fmla="*/ 0 h 2848765"/>
              <a:gd name="connsiteX1" fmla="*/ 2247900 w 8648700"/>
              <a:gd name="connsiteY1" fmla="*/ 2000250 h 2848765"/>
              <a:gd name="connsiteX2" fmla="*/ 4324350 w 8648700"/>
              <a:gd name="connsiteY2" fmla="*/ 2819400 h 2848765"/>
              <a:gd name="connsiteX3" fmla="*/ 6328229 w 8648700"/>
              <a:gd name="connsiteY3" fmla="*/ 1172935 h 2848765"/>
              <a:gd name="connsiteX4" fmla="*/ 8648700 w 8648700"/>
              <a:gd name="connsiteY4" fmla="*/ 1562100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625254"/>
              <a:gd name="connsiteY0" fmla="*/ 0 h 2848765"/>
              <a:gd name="connsiteX1" fmla="*/ 2247900 w 8625254"/>
              <a:gd name="connsiteY1" fmla="*/ 2000250 h 2848765"/>
              <a:gd name="connsiteX2" fmla="*/ 4324350 w 8625254"/>
              <a:gd name="connsiteY2" fmla="*/ 2819400 h 2848765"/>
              <a:gd name="connsiteX3" fmla="*/ 6328229 w 8625254"/>
              <a:gd name="connsiteY3" fmla="*/ 1172935 h 2848765"/>
              <a:gd name="connsiteX4" fmla="*/ 8625254 w 8625254"/>
              <a:gd name="connsiteY4" fmla="*/ 1257299 h 2848765"/>
              <a:gd name="connsiteX0" fmla="*/ 0 w 8815662"/>
              <a:gd name="connsiteY0" fmla="*/ 0 h 2848765"/>
              <a:gd name="connsiteX1" fmla="*/ 2247900 w 8815662"/>
              <a:gd name="connsiteY1" fmla="*/ 2000250 h 2848765"/>
              <a:gd name="connsiteX2" fmla="*/ 4324350 w 8815662"/>
              <a:gd name="connsiteY2" fmla="*/ 2819400 h 2848765"/>
              <a:gd name="connsiteX3" fmla="*/ 6328229 w 8815662"/>
              <a:gd name="connsiteY3" fmla="*/ 1172935 h 2848765"/>
              <a:gd name="connsiteX4" fmla="*/ 8625254 w 8815662"/>
              <a:gd name="connsiteY4" fmla="*/ 1257299 h 2848765"/>
              <a:gd name="connsiteX5" fmla="*/ 8691361 w 8815662"/>
              <a:gd name="connsiteY5" fmla="*/ 1276350 h 2848765"/>
              <a:gd name="connsiteX0" fmla="*/ 0 w 10672561"/>
              <a:gd name="connsiteY0" fmla="*/ 0 h 2848765"/>
              <a:gd name="connsiteX1" fmla="*/ 2247900 w 10672561"/>
              <a:gd name="connsiteY1" fmla="*/ 2000250 h 2848765"/>
              <a:gd name="connsiteX2" fmla="*/ 4324350 w 10672561"/>
              <a:gd name="connsiteY2" fmla="*/ 2819400 h 2848765"/>
              <a:gd name="connsiteX3" fmla="*/ 6328229 w 10672561"/>
              <a:gd name="connsiteY3" fmla="*/ 1172935 h 2848765"/>
              <a:gd name="connsiteX4" fmla="*/ 8625254 w 10672561"/>
              <a:gd name="connsiteY4" fmla="*/ 1257299 h 2848765"/>
              <a:gd name="connsiteX5" fmla="*/ 10672561 w 10672561"/>
              <a:gd name="connsiteY5" fmla="*/ 1333500 h 2848765"/>
              <a:gd name="connsiteX0" fmla="*/ 0 w 10824961"/>
              <a:gd name="connsiteY0" fmla="*/ 0 h 2848765"/>
              <a:gd name="connsiteX1" fmla="*/ 2247900 w 10824961"/>
              <a:gd name="connsiteY1" fmla="*/ 2000250 h 2848765"/>
              <a:gd name="connsiteX2" fmla="*/ 4324350 w 10824961"/>
              <a:gd name="connsiteY2" fmla="*/ 2819400 h 2848765"/>
              <a:gd name="connsiteX3" fmla="*/ 6328229 w 10824961"/>
              <a:gd name="connsiteY3" fmla="*/ 1172935 h 2848765"/>
              <a:gd name="connsiteX4" fmla="*/ 8625254 w 10824961"/>
              <a:gd name="connsiteY4" fmla="*/ 1257299 h 2848765"/>
              <a:gd name="connsiteX5" fmla="*/ 10824961 w 10824961"/>
              <a:gd name="connsiteY5" fmla="*/ 1257300 h 28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4961" h="2848765">
                <a:moveTo>
                  <a:pt x="0" y="0"/>
                </a:moveTo>
                <a:cubicBezTo>
                  <a:pt x="1416050" y="19050"/>
                  <a:pt x="1536700" y="1403350"/>
                  <a:pt x="2247900" y="2000250"/>
                </a:cubicBezTo>
                <a:cubicBezTo>
                  <a:pt x="2959100" y="2597150"/>
                  <a:pt x="3644295" y="2957286"/>
                  <a:pt x="4324350" y="2819400"/>
                </a:cubicBezTo>
                <a:cubicBezTo>
                  <a:pt x="5004405" y="2681514"/>
                  <a:pt x="5611412" y="1433285"/>
                  <a:pt x="6328229" y="1172935"/>
                </a:cubicBezTo>
                <a:cubicBezTo>
                  <a:pt x="7045046" y="912585"/>
                  <a:pt x="7287358" y="1184030"/>
                  <a:pt x="8625254" y="1257299"/>
                </a:cubicBezTo>
                <a:lnTo>
                  <a:pt x="10824961" y="1257300"/>
                </a:lnTo>
              </a:path>
            </a:pathLst>
          </a:custGeom>
          <a:ln w="38100">
            <a:solidFill>
              <a:srgbClr val="007B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4006231" y="8543191"/>
            <a:ext cx="12960000" cy="129629"/>
            <a:chOff x="2372492" y="8045903"/>
            <a:chExt cx="15780860" cy="129629"/>
          </a:xfrm>
        </p:grpSpPr>
        <p:sp>
          <p:nvSpPr>
            <p:cNvPr id="111" name="object 21"/>
            <p:cNvSpPr/>
            <p:nvPr/>
          </p:nvSpPr>
          <p:spPr>
            <a:xfrm>
              <a:off x="2421352" y="8107534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492" y="8045903"/>
              <a:ext cx="129629" cy="129629"/>
            </a:xfrm>
            <a:prstGeom prst="rect">
              <a:avLst/>
            </a:prstGeom>
          </p:spPr>
        </p:pic>
      </p:grpSp>
      <p:sp>
        <p:nvSpPr>
          <p:cNvPr id="113" name="object 49"/>
          <p:cNvSpPr txBox="1"/>
          <p:nvPr/>
        </p:nvSpPr>
        <p:spPr>
          <a:xfrm>
            <a:off x="3342150" y="8447698"/>
            <a:ext cx="42799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5" dirty="0">
                <a:solidFill>
                  <a:srgbClr val="231F20"/>
                </a:solidFill>
                <a:latin typeface="Verdana"/>
                <a:cs typeface="Verdana"/>
              </a:rPr>
              <a:t>500</a:t>
            </a:r>
            <a:endParaRPr sz="1450" dirty="0">
              <a:latin typeface="Verdana"/>
              <a:cs typeface="Verdana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005835" y="5784713"/>
            <a:ext cx="12960000" cy="129629"/>
            <a:chOff x="2372096" y="6714283"/>
            <a:chExt cx="15814557" cy="129629"/>
          </a:xfrm>
        </p:grpSpPr>
        <p:sp>
          <p:nvSpPr>
            <p:cNvPr id="115" name="object 20"/>
            <p:cNvSpPr/>
            <p:nvPr/>
          </p:nvSpPr>
          <p:spPr>
            <a:xfrm>
              <a:off x="2454653" y="6779135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890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6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6714283"/>
              <a:ext cx="129629" cy="129629"/>
            </a:xfrm>
            <a:prstGeom prst="rect">
              <a:avLst/>
            </a:prstGeom>
          </p:spPr>
        </p:pic>
      </p:grpSp>
      <p:sp>
        <p:nvSpPr>
          <p:cNvPr id="117" name="object 51"/>
          <p:cNvSpPr txBox="1"/>
          <p:nvPr/>
        </p:nvSpPr>
        <p:spPr>
          <a:xfrm>
            <a:off x="3271234" y="5730248"/>
            <a:ext cx="56197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0" dirty="0">
                <a:solidFill>
                  <a:srgbClr val="231F20"/>
                </a:solidFill>
                <a:latin typeface="Verdana"/>
                <a:cs typeface="Verdana"/>
              </a:rPr>
              <a:t>2000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229772" y="4816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2258</a:t>
            </a:r>
            <a:endParaRPr sz="2150" dirty="0"/>
          </a:p>
        </p:txBody>
      </p:sp>
      <p:sp>
        <p:nvSpPr>
          <p:cNvPr id="100" name="object 41"/>
          <p:cNvSpPr/>
          <p:nvPr/>
        </p:nvSpPr>
        <p:spPr>
          <a:xfrm>
            <a:off x="8909050" y="6340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1387</a:t>
            </a:r>
            <a:endParaRPr sz="2150" dirty="0"/>
          </a:p>
        </p:txBody>
      </p:sp>
      <p:sp>
        <p:nvSpPr>
          <p:cNvPr id="101" name="object 41"/>
          <p:cNvSpPr/>
          <p:nvPr/>
        </p:nvSpPr>
        <p:spPr>
          <a:xfrm>
            <a:off x="11093245" y="4627973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2290</a:t>
            </a:r>
            <a:endParaRPr sz="2150" dirty="0"/>
          </a:p>
        </p:txBody>
      </p:sp>
      <p:sp>
        <p:nvSpPr>
          <p:cNvPr id="102" name="object 41"/>
          <p:cNvSpPr/>
          <p:nvPr/>
        </p:nvSpPr>
        <p:spPr>
          <a:xfrm>
            <a:off x="4671799" y="3596872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2842</a:t>
            </a:r>
            <a:endParaRPr sz="2150" dirty="0"/>
          </a:p>
        </p:txBody>
      </p:sp>
      <p:sp>
        <p:nvSpPr>
          <p:cNvPr id="103" name="object 41"/>
          <p:cNvSpPr/>
          <p:nvPr/>
        </p:nvSpPr>
        <p:spPr>
          <a:xfrm>
            <a:off x="6804667" y="5474416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1820</a:t>
            </a:r>
            <a:endParaRPr sz="2150" dirty="0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FF0A73B-F3B0-4E52-B5F0-4BB6033E1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82" name="object 41"/>
          <p:cNvSpPr/>
          <p:nvPr/>
        </p:nvSpPr>
        <p:spPr>
          <a:xfrm>
            <a:off x="15378312" y="4816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2077</a:t>
            </a:r>
            <a:endParaRPr sz="2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" y="1957302"/>
            <a:ext cx="8763000" cy="8886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650" y="1957302"/>
            <a:ext cx="8858250" cy="436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1650" y="6457488"/>
            <a:ext cx="8247975" cy="44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7" y="0"/>
            <a:ext cx="20137230" cy="11794812"/>
            <a:chOff x="-33131" y="-60325"/>
            <a:chExt cx="20137230" cy="11794812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131" y="-60325"/>
              <a:ext cx="20104100" cy="1494000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1060451" y="2708478"/>
            <a:ext cx="17945786" cy="873739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060451" y="1550514"/>
            <a:ext cx="17945786" cy="11323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КОЛИЧЕСТВА ОБЪЕКТОВ, ПОЛУЧИВШИХ </a:t>
            </a:r>
          </a:p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ЭКСПЕРТИЗЫ ПРОЕКТНОЙ ДОКУМЕНТАЦИИ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20</a:t>
            </a:fld>
            <a:endParaRPr lang="ru-RU" spc="-25" dirty="0"/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50CFFD1-728F-46F7-BFE3-B192F4B016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3884EE-5E55-4464-ADBF-3E513BC0B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EE72562-64E7-3362-20B4-6033F999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737747"/>
              </p:ext>
            </p:extLst>
          </p:nvPr>
        </p:nvGraphicFramePr>
        <p:xfrm>
          <a:off x="3123419" y="3018791"/>
          <a:ext cx="13552461" cy="81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Предложение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275208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Цены</a:t>
            </a:r>
            <a:endParaRPr lang="ru-RU" sz="28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21</a:t>
            </a:fld>
            <a:endParaRPr lang="ru-RU" spc="-25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60256"/>
              </p:ext>
            </p:extLst>
          </p:nvPr>
        </p:nvGraphicFramePr>
        <p:xfrm>
          <a:off x="576423" y="3019574"/>
          <a:ext cx="18958429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6" imgW="6972658" imgH="1733333" progId="Paint.Picture">
                  <p:embed/>
                </p:oleObj>
              </mc:Choice>
              <mc:Fallback>
                <p:oleObj name="Точечный рисунок" r:id="rId6" imgW="6972658" imgH="17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3" y="3019574"/>
                        <a:ext cx="18958429" cy="472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5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493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104100" cy="1493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08519"/>
            <a:ext cx="2342942" cy="49403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493368"/>
            <a:ext cx="20104100" cy="9815195"/>
          </a:xfrm>
          <a:custGeom>
            <a:avLst/>
            <a:gdLst/>
            <a:ahLst/>
            <a:cxnLst/>
            <a:rect l="l" t="t" r="r" b="b"/>
            <a:pathLst>
              <a:path w="20104100" h="9815195">
                <a:moveTo>
                  <a:pt x="20104099" y="0"/>
                </a:moveTo>
                <a:lnTo>
                  <a:pt x="0" y="0"/>
                </a:lnTo>
                <a:lnTo>
                  <a:pt x="0" y="9815188"/>
                </a:lnTo>
                <a:lnTo>
                  <a:pt x="20104099" y="98151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22</a:t>
            </a:fld>
            <a:endParaRPr lang="ru-RU" spc="-25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9B5ECB46-B8E8-4B8E-8886-29E36612881A}"/>
              </a:ext>
            </a:extLst>
          </p:cNvPr>
          <p:cNvSpPr/>
          <p:nvPr/>
        </p:nvSpPr>
        <p:spPr>
          <a:xfrm>
            <a:off x="959869" y="2530476"/>
            <a:ext cx="18184363" cy="841527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DCFD5D8-B722-4AE4-B293-CC59BEE3AD6E}"/>
              </a:ext>
            </a:extLst>
          </p:cNvPr>
          <p:cNvSpPr txBox="1"/>
          <p:nvPr/>
        </p:nvSpPr>
        <p:spPr>
          <a:xfrm>
            <a:off x="850268" y="1767044"/>
            <a:ext cx="1925383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ЦЕНЫ НОВОСТРОЕК и ИНФЛЯЦИЯ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771005" y="2530476"/>
            <a:ext cx="16148980" cy="8416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EE122A-ABD0-4A33-B339-E1DCD8E7E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5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Цены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168380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</a:t>
            </a:r>
            <a:r>
              <a:rPr lang="ru-RU" sz="2950" b="0" spc="-5" dirty="0" smtClean="0"/>
              <a:t>3. </a:t>
            </a:r>
            <a:r>
              <a:rPr lang="ru-RU" sz="2950" b="0" spc="-5" dirty="0" smtClean="0"/>
              <a:t>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50268" y="2352889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23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2024336" y="2812801"/>
            <a:ext cx="16535400" cy="54591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будет с ценам </a:t>
            </a: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новостройки в </a:t>
            </a: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Краснодарском крае в 2023 году:</a:t>
            </a:r>
            <a:endParaRPr lang="ru-RU" sz="3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продолжат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расти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выше инфляции</a:t>
            </a:r>
            <a:endParaRPr lang="ru-RU" sz="3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родолжат расти темпом общей инфляции</a:t>
            </a:r>
            <a:endParaRPr lang="ru-RU" sz="3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табилизируются на одном уровне, независимо от инфляции</a:t>
            </a:r>
            <a:endParaRPr lang="ru-RU" sz="3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низятся до 5%</a:t>
            </a:r>
            <a:endParaRPr lang="ru-RU" sz="3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низятся на 5-10%</a:t>
            </a:r>
          </a:p>
          <a:p>
            <a:pPr marL="12700">
              <a:spcBef>
                <a:spcPts val="1800"/>
              </a:spcBef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снизятся более 10%</a:t>
            </a:r>
            <a:endParaRPr lang="ru-RU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579" y="3314642"/>
              <a:ext cx="16932275" cy="4549140"/>
            </a:xfrm>
            <a:custGeom>
              <a:avLst/>
              <a:gdLst/>
              <a:ahLst/>
              <a:cxnLst/>
              <a:rect l="l" t="t" r="r" b="b"/>
              <a:pathLst>
                <a:path w="16932275" h="4549140">
                  <a:moveTo>
                    <a:pt x="16931651" y="0"/>
                  </a:moveTo>
                  <a:lnTo>
                    <a:pt x="0" y="0"/>
                  </a:lnTo>
                  <a:lnTo>
                    <a:pt x="0" y="4548699"/>
                  </a:lnTo>
                  <a:lnTo>
                    <a:pt x="16931651" y="4548699"/>
                  </a:lnTo>
                  <a:lnTo>
                    <a:pt x="16931651" y="0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87540" y="4323284"/>
            <a:ext cx="6083935" cy="16090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indent="1122045">
              <a:lnSpc>
                <a:spcPts val="5940"/>
              </a:lnSpc>
              <a:spcBef>
                <a:spcPts val="785"/>
              </a:spcBef>
            </a:pPr>
            <a:r>
              <a:rPr sz="5450" spc="-10" dirty="0"/>
              <a:t>СПАСИБО </a:t>
            </a:r>
            <a:r>
              <a:rPr sz="5450" dirty="0"/>
              <a:t>ЗА</a:t>
            </a:r>
            <a:r>
              <a:rPr sz="5450" spc="-80" dirty="0"/>
              <a:t> </a:t>
            </a:r>
            <a:r>
              <a:rPr sz="5450" spc="-10" dirty="0"/>
              <a:t>ВНИМАНИЕ!</a:t>
            </a:r>
            <a:endParaRPr sz="545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2286307"/>
            <a:ext cx="20104678" cy="9022864"/>
            <a:chOff x="0" y="2286307"/>
            <a:chExt cx="20104678" cy="9022864"/>
          </a:xfrm>
        </p:grpSpPr>
        <p:sp>
          <p:nvSpPr>
            <p:cNvPr id="9" name="object 9"/>
            <p:cNvSpPr/>
            <p:nvPr/>
          </p:nvSpPr>
          <p:spPr>
            <a:xfrm>
              <a:off x="16961955" y="3938898"/>
              <a:ext cx="3142615" cy="7369809"/>
            </a:xfrm>
            <a:custGeom>
              <a:avLst/>
              <a:gdLst/>
              <a:ahLst/>
              <a:cxnLst/>
              <a:rect l="l" t="t" r="r" b="b"/>
              <a:pathLst>
                <a:path w="3142615" h="7369809">
                  <a:moveTo>
                    <a:pt x="3142132" y="0"/>
                  </a:moveTo>
                  <a:lnTo>
                    <a:pt x="2313762" y="309257"/>
                  </a:lnTo>
                  <a:lnTo>
                    <a:pt x="0" y="1069936"/>
                  </a:lnTo>
                  <a:lnTo>
                    <a:pt x="0" y="7369657"/>
                  </a:lnTo>
                  <a:lnTo>
                    <a:pt x="1791550" y="7369657"/>
                  </a:lnTo>
                  <a:lnTo>
                    <a:pt x="3142132" y="7369657"/>
                  </a:lnTo>
                  <a:lnTo>
                    <a:pt x="3142132" y="36918"/>
                  </a:lnTo>
                  <a:lnTo>
                    <a:pt x="3142132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07728" y="2400121"/>
              <a:ext cx="1162050" cy="8909050"/>
            </a:xfrm>
            <a:custGeom>
              <a:avLst/>
              <a:gdLst/>
              <a:ahLst/>
              <a:cxnLst/>
              <a:rect l="l" t="t" r="r" b="b"/>
              <a:pathLst>
                <a:path w="1162050" h="8909050">
                  <a:moveTo>
                    <a:pt x="1161482" y="0"/>
                  </a:moveTo>
                  <a:lnTo>
                    <a:pt x="14271" y="612892"/>
                  </a:lnTo>
                  <a:lnTo>
                    <a:pt x="0" y="8908430"/>
                  </a:lnTo>
                  <a:lnTo>
                    <a:pt x="1147158" y="8908430"/>
                  </a:lnTo>
                  <a:lnTo>
                    <a:pt x="1161482" y="235720"/>
                  </a:lnTo>
                  <a:lnTo>
                    <a:pt x="1161482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53506" y="2400114"/>
              <a:ext cx="1350645" cy="8909050"/>
            </a:xfrm>
            <a:custGeom>
              <a:avLst/>
              <a:gdLst/>
              <a:ahLst/>
              <a:cxnLst/>
              <a:rect l="l" t="t" r="r" b="b"/>
              <a:pathLst>
                <a:path w="1350644" h="8909050">
                  <a:moveTo>
                    <a:pt x="0" y="0"/>
                  </a:moveTo>
                  <a:lnTo>
                    <a:pt x="0" y="235731"/>
                  </a:lnTo>
                  <a:lnTo>
                    <a:pt x="0" y="8908440"/>
                  </a:lnTo>
                  <a:lnTo>
                    <a:pt x="1350587" y="8908440"/>
                  </a:lnTo>
                  <a:lnTo>
                    <a:pt x="1350587" y="58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73514" y="4725995"/>
              <a:ext cx="723265" cy="6583045"/>
            </a:xfrm>
            <a:custGeom>
              <a:avLst/>
              <a:gdLst/>
              <a:ahLst/>
              <a:cxnLst/>
              <a:rect l="l" t="t" r="r" b="b"/>
              <a:pathLst>
                <a:path w="723265" h="6583045">
                  <a:moveTo>
                    <a:pt x="722909" y="0"/>
                  </a:moveTo>
                  <a:lnTo>
                    <a:pt x="0" y="388270"/>
                  </a:lnTo>
                  <a:lnTo>
                    <a:pt x="0" y="6582563"/>
                  </a:lnTo>
                  <a:lnTo>
                    <a:pt x="722909" y="6582563"/>
                  </a:lnTo>
                  <a:lnTo>
                    <a:pt x="722909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96424" y="4726000"/>
              <a:ext cx="407670" cy="6583045"/>
            </a:xfrm>
            <a:custGeom>
              <a:avLst/>
              <a:gdLst/>
              <a:ahLst/>
              <a:cxnLst/>
              <a:rect l="l" t="t" r="r" b="b"/>
              <a:pathLst>
                <a:path w="407669" h="6583045">
                  <a:moveTo>
                    <a:pt x="0" y="0"/>
                  </a:moveTo>
                  <a:lnTo>
                    <a:pt x="0" y="149325"/>
                  </a:lnTo>
                  <a:lnTo>
                    <a:pt x="0" y="6582553"/>
                  </a:lnTo>
                  <a:lnTo>
                    <a:pt x="407673" y="6582553"/>
                  </a:lnTo>
                  <a:lnTo>
                    <a:pt x="407673" y="218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09145" y="8727817"/>
              <a:ext cx="507365" cy="2581275"/>
            </a:xfrm>
            <a:custGeom>
              <a:avLst/>
              <a:gdLst/>
              <a:ahLst/>
              <a:cxnLst/>
              <a:rect l="l" t="t" r="r" b="b"/>
              <a:pathLst>
                <a:path w="507365" h="2581275">
                  <a:moveTo>
                    <a:pt x="506843" y="0"/>
                  </a:moveTo>
                  <a:lnTo>
                    <a:pt x="3926" y="235731"/>
                  </a:lnTo>
                  <a:lnTo>
                    <a:pt x="0" y="2580738"/>
                  </a:lnTo>
                  <a:lnTo>
                    <a:pt x="502633" y="2580738"/>
                  </a:lnTo>
                  <a:lnTo>
                    <a:pt x="506843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15990" y="8727823"/>
              <a:ext cx="1289050" cy="2581275"/>
            </a:xfrm>
            <a:custGeom>
              <a:avLst/>
              <a:gdLst/>
              <a:ahLst/>
              <a:cxnLst/>
              <a:rect l="l" t="t" r="r" b="b"/>
              <a:pathLst>
                <a:path w="1289050" h="2581275">
                  <a:moveTo>
                    <a:pt x="0" y="0"/>
                  </a:moveTo>
                  <a:lnTo>
                    <a:pt x="0" y="236045"/>
                  </a:lnTo>
                  <a:lnTo>
                    <a:pt x="0" y="2580727"/>
                  </a:lnTo>
                  <a:lnTo>
                    <a:pt x="1288620" y="2580727"/>
                  </a:lnTo>
                  <a:lnTo>
                    <a:pt x="1288620" y="613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35447" y="6855037"/>
              <a:ext cx="701040" cy="4453890"/>
            </a:xfrm>
            <a:custGeom>
              <a:avLst/>
              <a:gdLst/>
              <a:ahLst/>
              <a:cxnLst/>
              <a:rect l="l" t="t" r="r" b="b"/>
              <a:pathLst>
                <a:path w="701040" h="4453890">
                  <a:moveTo>
                    <a:pt x="700470" y="0"/>
                  </a:moveTo>
                  <a:lnTo>
                    <a:pt x="0" y="376218"/>
                  </a:lnTo>
                  <a:lnTo>
                    <a:pt x="0" y="4453518"/>
                  </a:lnTo>
                  <a:lnTo>
                    <a:pt x="700470" y="4453518"/>
                  </a:lnTo>
                  <a:lnTo>
                    <a:pt x="70047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35916" y="6855035"/>
              <a:ext cx="701040" cy="4453890"/>
            </a:xfrm>
            <a:custGeom>
              <a:avLst/>
              <a:gdLst/>
              <a:ahLst/>
              <a:cxnLst/>
              <a:rect l="l" t="t" r="r" b="b"/>
              <a:pathLst>
                <a:path w="701040" h="4453890">
                  <a:moveTo>
                    <a:pt x="0" y="0"/>
                  </a:moveTo>
                  <a:lnTo>
                    <a:pt x="0" y="144697"/>
                  </a:lnTo>
                  <a:lnTo>
                    <a:pt x="0" y="4453518"/>
                  </a:lnTo>
                  <a:lnTo>
                    <a:pt x="700460" y="4453518"/>
                  </a:lnTo>
                  <a:lnTo>
                    <a:pt x="700460" y="376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24238" y="6945319"/>
              <a:ext cx="980440" cy="4363720"/>
            </a:xfrm>
            <a:custGeom>
              <a:avLst/>
              <a:gdLst/>
              <a:ahLst/>
              <a:cxnLst/>
              <a:rect l="l" t="t" r="r" b="b"/>
              <a:pathLst>
                <a:path w="980440" h="4363720">
                  <a:moveTo>
                    <a:pt x="979854" y="0"/>
                  </a:moveTo>
                  <a:lnTo>
                    <a:pt x="0" y="523491"/>
                  </a:lnTo>
                  <a:lnTo>
                    <a:pt x="0" y="4363238"/>
                  </a:lnTo>
                  <a:lnTo>
                    <a:pt x="979854" y="4363238"/>
                  </a:lnTo>
                  <a:lnTo>
                    <a:pt x="979854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811822"/>
              <a:ext cx="3795395" cy="7496809"/>
            </a:xfrm>
            <a:custGeom>
              <a:avLst/>
              <a:gdLst/>
              <a:ahLst/>
              <a:cxnLst/>
              <a:rect l="l" t="t" r="r" b="b"/>
              <a:pathLst>
                <a:path w="3795395" h="7496809">
                  <a:moveTo>
                    <a:pt x="3795090" y="1304963"/>
                  </a:moveTo>
                  <a:lnTo>
                    <a:pt x="1284986" y="479729"/>
                  </a:lnTo>
                  <a:lnTo>
                    <a:pt x="0" y="0"/>
                  </a:lnTo>
                  <a:lnTo>
                    <a:pt x="0" y="57264"/>
                  </a:lnTo>
                  <a:lnTo>
                    <a:pt x="0" y="7496734"/>
                  </a:lnTo>
                  <a:lnTo>
                    <a:pt x="1851266" y="7496734"/>
                  </a:lnTo>
                  <a:lnTo>
                    <a:pt x="3795090" y="7496734"/>
                  </a:lnTo>
                  <a:lnTo>
                    <a:pt x="3795090" y="1304963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4219" y="2286307"/>
              <a:ext cx="1259205" cy="9022715"/>
            </a:xfrm>
            <a:custGeom>
              <a:avLst/>
              <a:gdLst/>
              <a:ahLst/>
              <a:cxnLst/>
              <a:rect l="l" t="t" r="r" b="b"/>
              <a:pathLst>
                <a:path w="1259205" h="9022715">
                  <a:moveTo>
                    <a:pt x="0" y="0"/>
                  </a:moveTo>
                  <a:lnTo>
                    <a:pt x="0" y="255761"/>
                  </a:lnTo>
                  <a:lnTo>
                    <a:pt x="14491" y="9022248"/>
                  </a:lnTo>
                  <a:lnTo>
                    <a:pt x="1259123" y="9022248"/>
                  </a:lnTo>
                  <a:lnTo>
                    <a:pt x="1244736" y="66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286307"/>
              <a:ext cx="1851660" cy="9022715"/>
            </a:xfrm>
            <a:custGeom>
              <a:avLst/>
              <a:gdLst/>
              <a:ahLst/>
              <a:cxnLst/>
              <a:rect l="l" t="t" r="r" b="b"/>
              <a:pathLst>
                <a:path w="1851660" h="9022715">
                  <a:moveTo>
                    <a:pt x="1851273" y="0"/>
                  </a:moveTo>
                  <a:lnTo>
                    <a:pt x="0" y="801577"/>
                  </a:lnTo>
                  <a:lnTo>
                    <a:pt x="0" y="9022248"/>
                  </a:lnTo>
                  <a:lnTo>
                    <a:pt x="1851273" y="9022248"/>
                  </a:lnTo>
                  <a:lnTo>
                    <a:pt x="1851273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8210" y="4809883"/>
              <a:ext cx="784860" cy="6499225"/>
            </a:xfrm>
            <a:custGeom>
              <a:avLst/>
              <a:gdLst/>
              <a:ahLst/>
              <a:cxnLst/>
              <a:rect l="l" t="t" r="r" b="b"/>
              <a:pathLst>
                <a:path w="784860" h="6499225">
                  <a:moveTo>
                    <a:pt x="0" y="0"/>
                  </a:moveTo>
                  <a:lnTo>
                    <a:pt x="0" y="162026"/>
                  </a:lnTo>
                  <a:lnTo>
                    <a:pt x="0" y="6498671"/>
                  </a:lnTo>
                  <a:lnTo>
                    <a:pt x="784353" y="6498671"/>
                  </a:lnTo>
                  <a:lnTo>
                    <a:pt x="784353" y="42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58" y="4809883"/>
              <a:ext cx="784860" cy="6499225"/>
            </a:xfrm>
            <a:custGeom>
              <a:avLst/>
              <a:gdLst/>
              <a:ahLst/>
              <a:cxnLst/>
              <a:rect l="l" t="t" r="r" b="b"/>
              <a:pathLst>
                <a:path w="784860" h="6499225">
                  <a:moveTo>
                    <a:pt x="784353" y="0"/>
                  </a:moveTo>
                  <a:lnTo>
                    <a:pt x="0" y="421285"/>
                  </a:lnTo>
                  <a:lnTo>
                    <a:pt x="0" y="6498671"/>
                  </a:lnTo>
                  <a:lnTo>
                    <a:pt x="784353" y="6498671"/>
                  </a:lnTo>
                  <a:lnTo>
                    <a:pt x="784353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57360" y="7119895"/>
              <a:ext cx="760095" cy="4189095"/>
            </a:xfrm>
            <a:custGeom>
              <a:avLst/>
              <a:gdLst/>
              <a:ahLst/>
              <a:cxnLst/>
              <a:rect l="l" t="t" r="r" b="b"/>
              <a:pathLst>
                <a:path w="760095" h="4189095">
                  <a:moveTo>
                    <a:pt x="0" y="0"/>
                  </a:moveTo>
                  <a:lnTo>
                    <a:pt x="0" y="157000"/>
                  </a:lnTo>
                  <a:lnTo>
                    <a:pt x="0" y="4188657"/>
                  </a:lnTo>
                  <a:lnTo>
                    <a:pt x="760008" y="4188657"/>
                  </a:lnTo>
                  <a:lnTo>
                    <a:pt x="760008" y="408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7350" y="7119898"/>
              <a:ext cx="760095" cy="4189095"/>
            </a:xfrm>
            <a:custGeom>
              <a:avLst/>
              <a:gdLst/>
              <a:ahLst/>
              <a:cxnLst/>
              <a:rect l="l" t="t" r="r" b="b"/>
              <a:pathLst>
                <a:path w="760095" h="4189095">
                  <a:moveTo>
                    <a:pt x="760008" y="0"/>
                  </a:moveTo>
                  <a:lnTo>
                    <a:pt x="0" y="408207"/>
                  </a:lnTo>
                  <a:lnTo>
                    <a:pt x="0" y="4188657"/>
                  </a:lnTo>
                  <a:lnTo>
                    <a:pt x="760008" y="4188657"/>
                  </a:lnTo>
                  <a:lnTo>
                    <a:pt x="760008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7011713"/>
              <a:ext cx="1449070" cy="4297045"/>
            </a:xfrm>
            <a:custGeom>
              <a:avLst/>
              <a:gdLst/>
              <a:ahLst/>
              <a:cxnLst/>
              <a:rect l="l" t="t" r="r" b="b"/>
              <a:pathLst>
                <a:path w="1449070" h="4297045">
                  <a:moveTo>
                    <a:pt x="0" y="0"/>
                  </a:moveTo>
                  <a:lnTo>
                    <a:pt x="0" y="4296842"/>
                  </a:lnTo>
                  <a:lnTo>
                    <a:pt x="1449023" y="4296842"/>
                  </a:lnTo>
                  <a:lnTo>
                    <a:pt x="1449023" y="77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4623" y="6258809"/>
              <a:ext cx="1050925" cy="1050925"/>
            </a:xfrm>
            <a:custGeom>
              <a:avLst/>
              <a:gdLst/>
              <a:ahLst/>
              <a:cxnLst/>
              <a:rect l="l" t="t" r="r" b="b"/>
              <a:pathLst>
                <a:path w="1050925" h="1050925">
                  <a:moveTo>
                    <a:pt x="525188" y="0"/>
                  </a:moveTo>
                  <a:lnTo>
                    <a:pt x="477385" y="2146"/>
                  </a:lnTo>
                  <a:lnTo>
                    <a:pt x="430784" y="8461"/>
                  </a:lnTo>
                  <a:lnTo>
                    <a:pt x="385572" y="18760"/>
                  </a:lnTo>
                  <a:lnTo>
                    <a:pt x="341932" y="32857"/>
                  </a:lnTo>
                  <a:lnTo>
                    <a:pt x="300052" y="50566"/>
                  </a:lnTo>
                  <a:lnTo>
                    <a:pt x="260115" y="71703"/>
                  </a:lnTo>
                  <a:lnTo>
                    <a:pt x="222308" y="96082"/>
                  </a:lnTo>
                  <a:lnTo>
                    <a:pt x="186815" y="123517"/>
                  </a:lnTo>
                  <a:lnTo>
                    <a:pt x="153823" y="153823"/>
                  </a:lnTo>
                  <a:lnTo>
                    <a:pt x="123517" y="186815"/>
                  </a:lnTo>
                  <a:lnTo>
                    <a:pt x="96082" y="222308"/>
                  </a:lnTo>
                  <a:lnTo>
                    <a:pt x="71703" y="260115"/>
                  </a:lnTo>
                  <a:lnTo>
                    <a:pt x="50566" y="300052"/>
                  </a:lnTo>
                  <a:lnTo>
                    <a:pt x="32857" y="341932"/>
                  </a:lnTo>
                  <a:lnTo>
                    <a:pt x="18760" y="385572"/>
                  </a:lnTo>
                  <a:lnTo>
                    <a:pt x="8461" y="430784"/>
                  </a:lnTo>
                  <a:lnTo>
                    <a:pt x="2146" y="477385"/>
                  </a:lnTo>
                  <a:lnTo>
                    <a:pt x="0" y="525188"/>
                  </a:lnTo>
                  <a:lnTo>
                    <a:pt x="2146" y="572991"/>
                  </a:lnTo>
                  <a:lnTo>
                    <a:pt x="8461" y="619591"/>
                  </a:lnTo>
                  <a:lnTo>
                    <a:pt x="18760" y="664804"/>
                  </a:lnTo>
                  <a:lnTo>
                    <a:pt x="32857" y="708443"/>
                  </a:lnTo>
                  <a:lnTo>
                    <a:pt x="50566" y="750324"/>
                  </a:lnTo>
                  <a:lnTo>
                    <a:pt x="71703" y="790260"/>
                  </a:lnTo>
                  <a:lnTo>
                    <a:pt x="96082" y="828068"/>
                  </a:lnTo>
                  <a:lnTo>
                    <a:pt x="123517" y="863560"/>
                  </a:lnTo>
                  <a:lnTo>
                    <a:pt x="153823" y="896552"/>
                  </a:lnTo>
                  <a:lnTo>
                    <a:pt x="186815" y="926858"/>
                  </a:lnTo>
                  <a:lnTo>
                    <a:pt x="222308" y="954294"/>
                  </a:lnTo>
                  <a:lnTo>
                    <a:pt x="260115" y="978672"/>
                  </a:lnTo>
                  <a:lnTo>
                    <a:pt x="300052" y="999809"/>
                  </a:lnTo>
                  <a:lnTo>
                    <a:pt x="341932" y="1017519"/>
                  </a:lnTo>
                  <a:lnTo>
                    <a:pt x="385572" y="1031616"/>
                  </a:lnTo>
                  <a:lnTo>
                    <a:pt x="430784" y="1041914"/>
                  </a:lnTo>
                  <a:lnTo>
                    <a:pt x="477385" y="1048230"/>
                  </a:lnTo>
                  <a:lnTo>
                    <a:pt x="525188" y="1050376"/>
                  </a:lnTo>
                  <a:lnTo>
                    <a:pt x="572991" y="1048230"/>
                  </a:lnTo>
                  <a:lnTo>
                    <a:pt x="619591" y="1041914"/>
                  </a:lnTo>
                  <a:lnTo>
                    <a:pt x="664804" y="1031616"/>
                  </a:lnTo>
                  <a:lnTo>
                    <a:pt x="708443" y="1017519"/>
                  </a:lnTo>
                  <a:lnTo>
                    <a:pt x="750324" y="999809"/>
                  </a:lnTo>
                  <a:lnTo>
                    <a:pt x="790260" y="978672"/>
                  </a:lnTo>
                  <a:lnTo>
                    <a:pt x="828068" y="954294"/>
                  </a:lnTo>
                  <a:lnTo>
                    <a:pt x="863560" y="926858"/>
                  </a:lnTo>
                  <a:lnTo>
                    <a:pt x="896552" y="896552"/>
                  </a:lnTo>
                  <a:lnTo>
                    <a:pt x="926858" y="863560"/>
                  </a:lnTo>
                  <a:lnTo>
                    <a:pt x="954294" y="828068"/>
                  </a:lnTo>
                  <a:lnTo>
                    <a:pt x="978672" y="790260"/>
                  </a:lnTo>
                  <a:lnTo>
                    <a:pt x="999809" y="750324"/>
                  </a:lnTo>
                  <a:lnTo>
                    <a:pt x="1017519" y="708443"/>
                  </a:lnTo>
                  <a:lnTo>
                    <a:pt x="1031616" y="664804"/>
                  </a:lnTo>
                  <a:lnTo>
                    <a:pt x="1041914" y="619591"/>
                  </a:lnTo>
                  <a:lnTo>
                    <a:pt x="1048230" y="572991"/>
                  </a:lnTo>
                  <a:lnTo>
                    <a:pt x="1050376" y="525188"/>
                  </a:lnTo>
                  <a:lnTo>
                    <a:pt x="1048230" y="477385"/>
                  </a:lnTo>
                  <a:lnTo>
                    <a:pt x="1041914" y="430784"/>
                  </a:lnTo>
                  <a:lnTo>
                    <a:pt x="1031616" y="385572"/>
                  </a:lnTo>
                  <a:lnTo>
                    <a:pt x="1017519" y="341932"/>
                  </a:lnTo>
                  <a:lnTo>
                    <a:pt x="999809" y="300052"/>
                  </a:lnTo>
                  <a:lnTo>
                    <a:pt x="978672" y="260115"/>
                  </a:lnTo>
                  <a:lnTo>
                    <a:pt x="954294" y="222308"/>
                  </a:lnTo>
                  <a:lnTo>
                    <a:pt x="926858" y="186815"/>
                  </a:lnTo>
                  <a:lnTo>
                    <a:pt x="896552" y="153823"/>
                  </a:lnTo>
                  <a:lnTo>
                    <a:pt x="863560" y="123517"/>
                  </a:lnTo>
                  <a:lnTo>
                    <a:pt x="828068" y="96082"/>
                  </a:lnTo>
                  <a:lnTo>
                    <a:pt x="790260" y="71703"/>
                  </a:lnTo>
                  <a:lnTo>
                    <a:pt x="750324" y="50566"/>
                  </a:lnTo>
                  <a:lnTo>
                    <a:pt x="708443" y="32857"/>
                  </a:lnTo>
                  <a:lnTo>
                    <a:pt x="664804" y="18760"/>
                  </a:lnTo>
                  <a:lnTo>
                    <a:pt x="619591" y="8461"/>
                  </a:lnTo>
                  <a:lnTo>
                    <a:pt x="572991" y="2146"/>
                  </a:lnTo>
                  <a:lnTo>
                    <a:pt x="525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99107" y="6440082"/>
              <a:ext cx="497840" cy="562610"/>
            </a:xfrm>
            <a:custGeom>
              <a:avLst/>
              <a:gdLst/>
              <a:ahLst/>
              <a:cxnLst/>
              <a:rect l="l" t="t" r="r" b="b"/>
              <a:pathLst>
                <a:path w="497840" h="562609">
                  <a:moveTo>
                    <a:pt x="54584" y="560914"/>
                  </a:moveTo>
                  <a:lnTo>
                    <a:pt x="52343" y="560914"/>
                  </a:lnTo>
                  <a:lnTo>
                    <a:pt x="53453" y="562035"/>
                  </a:lnTo>
                  <a:lnTo>
                    <a:pt x="54584" y="560914"/>
                  </a:lnTo>
                  <a:close/>
                </a:path>
                <a:path w="497840" h="562609">
                  <a:moveTo>
                    <a:pt x="444960" y="560914"/>
                  </a:moveTo>
                  <a:lnTo>
                    <a:pt x="442709" y="560914"/>
                  </a:lnTo>
                  <a:lnTo>
                    <a:pt x="443839" y="562035"/>
                  </a:lnTo>
                  <a:lnTo>
                    <a:pt x="444960" y="560914"/>
                  </a:lnTo>
                  <a:close/>
                </a:path>
                <a:path w="497840" h="562609">
                  <a:moveTo>
                    <a:pt x="252725" y="0"/>
                  </a:moveTo>
                  <a:lnTo>
                    <a:pt x="244589" y="0"/>
                  </a:lnTo>
                  <a:lnTo>
                    <a:pt x="11392" y="233176"/>
                  </a:lnTo>
                  <a:lnTo>
                    <a:pt x="10219" y="236390"/>
                  </a:lnTo>
                  <a:lnTo>
                    <a:pt x="10261" y="239584"/>
                  </a:lnTo>
                  <a:lnTo>
                    <a:pt x="5954" y="245899"/>
                  </a:lnTo>
                  <a:lnTo>
                    <a:pt x="2727" y="252904"/>
                  </a:lnTo>
                  <a:lnTo>
                    <a:pt x="702" y="260477"/>
                  </a:lnTo>
                  <a:lnTo>
                    <a:pt x="0" y="268494"/>
                  </a:lnTo>
                  <a:lnTo>
                    <a:pt x="0" y="514832"/>
                  </a:lnTo>
                  <a:lnTo>
                    <a:pt x="3627" y="532753"/>
                  </a:lnTo>
                  <a:lnTo>
                    <a:pt x="13513" y="547403"/>
                  </a:lnTo>
                  <a:lnTo>
                    <a:pt x="28160" y="557288"/>
                  </a:lnTo>
                  <a:lnTo>
                    <a:pt x="46071" y="560914"/>
                  </a:lnTo>
                  <a:lnTo>
                    <a:pt x="451221" y="560914"/>
                  </a:lnTo>
                  <a:lnTo>
                    <a:pt x="469137" y="557288"/>
                  </a:lnTo>
                  <a:lnTo>
                    <a:pt x="483783" y="547403"/>
                  </a:lnTo>
                  <a:lnTo>
                    <a:pt x="488492" y="540423"/>
                  </a:lnTo>
                  <a:lnTo>
                    <a:pt x="75065" y="540423"/>
                  </a:lnTo>
                  <a:lnTo>
                    <a:pt x="75578" y="539910"/>
                  </a:lnTo>
                  <a:lnTo>
                    <a:pt x="40920" y="539910"/>
                  </a:lnTo>
                  <a:lnTo>
                    <a:pt x="32814" y="536722"/>
                  </a:lnTo>
                  <a:lnTo>
                    <a:pt x="26334" y="531109"/>
                  </a:lnTo>
                  <a:lnTo>
                    <a:pt x="22037" y="523627"/>
                  </a:lnTo>
                  <a:lnTo>
                    <a:pt x="20481" y="514832"/>
                  </a:lnTo>
                  <a:lnTo>
                    <a:pt x="20481" y="264494"/>
                  </a:lnTo>
                  <a:lnTo>
                    <a:pt x="21486" y="260766"/>
                  </a:lnTo>
                  <a:lnTo>
                    <a:pt x="23130" y="257374"/>
                  </a:lnTo>
                  <a:lnTo>
                    <a:pt x="57788" y="257374"/>
                  </a:lnTo>
                  <a:lnTo>
                    <a:pt x="39831" y="239416"/>
                  </a:lnTo>
                  <a:lnTo>
                    <a:pt x="248652" y="30585"/>
                  </a:lnTo>
                  <a:lnTo>
                    <a:pt x="283310" y="30585"/>
                  </a:lnTo>
                  <a:lnTo>
                    <a:pt x="252725" y="0"/>
                  </a:lnTo>
                  <a:close/>
                </a:path>
                <a:path w="497840" h="562609">
                  <a:moveTo>
                    <a:pt x="341329" y="424866"/>
                  </a:moveTo>
                  <a:lnTo>
                    <a:pt x="306671" y="424866"/>
                  </a:lnTo>
                  <a:lnTo>
                    <a:pt x="422227" y="540423"/>
                  </a:lnTo>
                  <a:lnTo>
                    <a:pt x="488492" y="540423"/>
                  </a:lnTo>
                  <a:lnTo>
                    <a:pt x="488839" y="539910"/>
                  </a:lnTo>
                  <a:lnTo>
                    <a:pt x="456373" y="539910"/>
                  </a:lnTo>
                  <a:lnTo>
                    <a:pt x="341329" y="424866"/>
                  </a:lnTo>
                  <a:close/>
                </a:path>
                <a:path w="497840" h="562609">
                  <a:moveTo>
                    <a:pt x="57788" y="257374"/>
                  </a:moveTo>
                  <a:lnTo>
                    <a:pt x="23130" y="257374"/>
                  </a:lnTo>
                  <a:lnTo>
                    <a:pt x="173293" y="407537"/>
                  </a:lnTo>
                  <a:lnTo>
                    <a:pt x="40920" y="539910"/>
                  </a:lnTo>
                  <a:lnTo>
                    <a:pt x="75578" y="539910"/>
                  </a:lnTo>
                  <a:lnTo>
                    <a:pt x="190622" y="424866"/>
                  </a:lnTo>
                  <a:lnTo>
                    <a:pt x="218347" y="424866"/>
                  </a:lnTo>
                  <a:lnTo>
                    <a:pt x="112143" y="318670"/>
                  </a:lnTo>
                  <a:lnTo>
                    <a:pt x="112143" y="297027"/>
                  </a:lnTo>
                  <a:lnTo>
                    <a:pt x="97442" y="297027"/>
                  </a:lnTo>
                  <a:lnTo>
                    <a:pt x="57788" y="257374"/>
                  </a:lnTo>
                  <a:close/>
                </a:path>
                <a:path w="497840" h="562609">
                  <a:moveTo>
                    <a:pt x="495761" y="257374"/>
                  </a:moveTo>
                  <a:lnTo>
                    <a:pt x="474174" y="257374"/>
                  </a:lnTo>
                  <a:lnTo>
                    <a:pt x="475807" y="260766"/>
                  </a:lnTo>
                  <a:lnTo>
                    <a:pt x="476812" y="264494"/>
                  </a:lnTo>
                  <a:lnTo>
                    <a:pt x="476812" y="514832"/>
                  </a:lnTo>
                  <a:lnTo>
                    <a:pt x="475256" y="523627"/>
                  </a:lnTo>
                  <a:lnTo>
                    <a:pt x="470959" y="531109"/>
                  </a:lnTo>
                  <a:lnTo>
                    <a:pt x="464479" y="536722"/>
                  </a:lnTo>
                  <a:lnTo>
                    <a:pt x="456373" y="539910"/>
                  </a:lnTo>
                  <a:lnTo>
                    <a:pt x="488839" y="539910"/>
                  </a:lnTo>
                  <a:lnTo>
                    <a:pt x="493667" y="532753"/>
                  </a:lnTo>
                  <a:lnTo>
                    <a:pt x="497293" y="514832"/>
                  </a:lnTo>
                  <a:lnTo>
                    <a:pt x="497293" y="268494"/>
                  </a:lnTo>
                  <a:lnTo>
                    <a:pt x="496591" y="260477"/>
                  </a:lnTo>
                  <a:lnTo>
                    <a:pt x="495761" y="257374"/>
                  </a:lnTo>
                  <a:close/>
                </a:path>
                <a:path w="497840" h="562609">
                  <a:moveTo>
                    <a:pt x="218347" y="424866"/>
                  </a:moveTo>
                  <a:lnTo>
                    <a:pt x="190622" y="424866"/>
                  </a:lnTo>
                  <a:lnTo>
                    <a:pt x="242285" y="476529"/>
                  </a:lnTo>
                  <a:lnTo>
                    <a:pt x="245406" y="477817"/>
                  </a:lnTo>
                  <a:lnTo>
                    <a:pt x="251908" y="477817"/>
                  </a:lnTo>
                  <a:lnTo>
                    <a:pt x="255007" y="476529"/>
                  </a:lnTo>
                  <a:lnTo>
                    <a:pt x="276368" y="455169"/>
                  </a:lnTo>
                  <a:lnTo>
                    <a:pt x="248652" y="455169"/>
                  </a:lnTo>
                  <a:lnTo>
                    <a:pt x="218347" y="424866"/>
                  </a:lnTo>
                  <a:close/>
                </a:path>
                <a:path w="497840" h="562609">
                  <a:moveTo>
                    <a:pt x="403977" y="232663"/>
                  </a:moveTo>
                  <a:lnTo>
                    <a:pt x="389265" y="232663"/>
                  </a:lnTo>
                  <a:lnTo>
                    <a:pt x="389265" y="314555"/>
                  </a:lnTo>
                  <a:lnTo>
                    <a:pt x="248652" y="455169"/>
                  </a:lnTo>
                  <a:lnTo>
                    <a:pt x="276368" y="455169"/>
                  </a:lnTo>
                  <a:lnTo>
                    <a:pt x="306671" y="424866"/>
                  </a:lnTo>
                  <a:lnTo>
                    <a:pt x="341329" y="424866"/>
                  </a:lnTo>
                  <a:lnTo>
                    <a:pt x="324000" y="407537"/>
                  </a:lnTo>
                  <a:lnTo>
                    <a:pt x="438633" y="292912"/>
                  </a:lnTo>
                  <a:lnTo>
                    <a:pt x="403977" y="292912"/>
                  </a:lnTo>
                  <a:lnTo>
                    <a:pt x="403977" y="232663"/>
                  </a:lnTo>
                  <a:close/>
                </a:path>
                <a:path w="497840" h="562609">
                  <a:moveTo>
                    <a:pt x="400678" y="217961"/>
                  </a:moveTo>
                  <a:lnTo>
                    <a:pt x="100740" y="217961"/>
                  </a:lnTo>
                  <a:lnTo>
                    <a:pt x="97442" y="221249"/>
                  </a:lnTo>
                  <a:lnTo>
                    <a:pt x="97442" y="297027"/>
                  </a:lnTo>
                  <a:lnTo>
                    <a:pt x="112143" y="297027"/>
                  </a:lnTo>
                  <a:lnTo>
                    <a:pt x="112143" y="232663"/>
                  </a:lnTo>
                  <a:lnTo>
                    <a:pt x="403977" y="232663"/>
                  </a:lnTo>
                  <a:lnTo>
                    <a:pt x="403977" y="221249"/>
                  </a:lnTo>
                  <a:lnTo>
                    <a:pt x="400678" y="217961"/>
                  </a:lnTo>
                  <a:close/>
                </a:path>
                <a:path w="497840" h="562609">
                  <a:moveTo>
                    <a:pt x="283310" y="30585"/>
                  </a:moveTo>
                  <a:lnTo>
                    <a:pt x="248652" y="30585"/>
                  </a:lnTo>
                  <a:lnTo>
                    <a:pt x="457472" y="239416"/>
                  </a:lnTo>
                  <a:lnTo>
                    <a:pt x="403977" y="292912"/>
                  </a:lnTo>
                  <a:lnTo>
                    <a:pt x="438633" y="292912"/>
                  </a:lnTo>
                  <a:lnTo>
                    <a:pt x="474174" y="257374"/>
                  </a:lnTo>
                  <a:lnTo>
                    <a:pt x="495761" y="257374"/>
                  </a:lnTo>
                  <a:lnTo>
                    <a:pt x="494566" y="252904"/>
                  </a:lnTo>
                  <a:lnTo>
                    <a:pt x="491339" y="245899"/>
                  </a:lnTo>
                  <a:lnTo>
                    <a:pt x="487032" y="239584"/>
                  </a:lnTo>
                  <a:lnTo>
                    <a:pt x="487095" y="236390"/>
                  </a:lnTo>
                  <a:lnTo>
                    <a:pt x="485901" y="233176"/>
                  </a:lnTo>
                  <a:lnTo>
                    <a:pt x="283310" y="30585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56160" y="8619691"/>
            <a:ext cx="4363085" cy="14920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315"/>
              </a:spcBef>
              <a:tabLst>
                <a:tab pos="1986280" algn="l"/>
              </a:tabLst>
            </a:pP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Кирилл</a:t>
            </a:r>
            <a:r>
              <a:rPr sz="33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Холопик</a:t>
            </a:r>
            <a:r>
              <a:rPr lang="ru-RU" sz="33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3300" dirty="0">
              <a:latin typeface="Verdana"/>
              <a:cs typeface="Verdana"/>
            </a:endParaRPr>
          </a:p>
          <a:p>
            <a:pPr marL="12700" marR="5080" indent="-27305" algn="ctr">
              <a:spcBef>
                <a:spcPts val="1150"/>
              </a:spcBef>
            </a:pPr>
            <a:r>
              <a:rPr lang="ru-RU" sz="2150" spc="-10" dirty="0">
                <a:solidFill>
                  <a:srgbClr val="FFFFFF"/>
                </a:solidFill>
                <a:latin typeface="Verdana"/>
                <a:cs typeface="Verdana"/>
              </a:rPr>
              <a:t>руководитель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150" spc="-110" dirty="0">
                <a:solidFill>
                  <a:srgbClr val="FFFFFF"/>
                </a:solidFill>
                <a:latin typeface="Verdana"/>
                <a:cs typeface="Verdana"/>
              </a:rPr>
              <a:t>аппарата НОЗА, руководитель </a:t>
            </a:r>
            <a:r>
              <a:rPr sz="2150" dirty="0" err="1">
                <a:solidFill>
                  <a:srgbClr val="FFFFFF"/>
                </a:solidFill>
                <a:latin typeface="Verdana"/>
                <a:cs typeface="Verdana"/>
              </a:rPr>
              <a:t>портала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ЕРЗ.РФ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7516" y="6581408"/>
            <a:ext cx="495744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K.V.HOLOPIK@ASNOZA.RU</a:t>
            </a:r>
            <a:endParaRPr sz="2550" dirty="0">
              <a:latin typeface="Verdana"/>
              <a:cs typeface="Verdana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474" y="92046"/>
            <a:ext cx="2343150" cy="3162300"/>
          </a:xfrm>
          <a:prstGeom prst="rect">
            <a:avLst/>
          </a:prstGeom>
        </p:spPr>
      </p:pic>
      <p:sp>
        <p:nvSpPr>
          <p:cNvPr id="33" name="Стрелка влево 32"/>
          <p:cNvSpPr/>
          <p:nvPr/>
        </p:nvSpPr>
        <p:spPr>
          <a:xfrm>
            <a:off x="12200710" y="240972"/>
            <a:ext cx="6552269" cy="26416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0" dirty="0" err="1">
                <a:solidFill>
                  <a:schemeClr val="accent6">
                    <a:lumMod val="75000"/>
                  </a:schemeClr>
                </a:solidFill>
              </a:rPr>
              <a:t>Tg</a:t>
            </a:r>
            <a:r>
              <a:rPr lang="en-US" sz="3600" b="1" spc="-1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3600" b="1" spc="-10" dirty="0">
                <a:solidFill>
                  <a:schemeClr val="accent6">
                    <a:lumMod val="75000"/>
                  </a:schemeClr>
                </a:solidFill>
              </a:rPr>
              <a:t>канал </a:t>
            </a:r>
            <a:r>
              <a:rPr lang="ru-RU" sz="3600" b="1" spc="-10" dirty="0" err="1">
                <a:solidFill>
                  <a:schemeClr val="accent6">
                    <a:lumMod val="75000"/>
                  </a:schemeClr>
                </a:solidFill>
              </a:rPr>
              <a:t>ЕРЗ.РФ</a:t>
            </a:r>
            <a:r>
              <a:rPr lang="ru-RU" sz="3600" b="1" spc="-10">
                <a:solidFill>
                  <a:schemeClr val="accent6">
                    <a:lumMod val="75000"/>
                  </a:schemeClr>
                </a:solidFill>
              </a:rPr>
              <a:t> НОВОСТИ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object 23">
            <a:extLst>
              <a:ext uri="{FF2B5EF4-FFF2-40B4-BE49-F238E27FC236}">
                <a16:creationId xmlns:a16="http://schemas.microsoft.com/office/drawing/2014/main" id="{E20A0A98-53D7-4545-8439-8E9F9E77E2A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6690" y="805846"/>
            <a:ext cx="4138960" cy="87275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698E36-8B24-4C2F-9940-970707757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5250" y="244475"/>
            <a:ext cx="2357831" cy="1843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0" y="1987039"/>
            <a:ext cx="8829675" cy="891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399" y="1987039"/>
            <a:ext cx="8943975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4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0" y="1797894"/>
            <a:ext cx="8924925" cy="8896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1782019"/>
            <a:ext cx="889635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5</a:t>
            </a:fld>
            <a:endParaRPr lang="ru-RU"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850" y="1942697"/>
            <a:ext cx="10672763" cy="86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</a:t>
            </a:r>
            <a:r>
              <a:rPr lang="ru-RU" sz="2950" b="0" spc="-5" dirty="0"/>
              <a:t>1</a:t>
            </a:r>
            <a:r>
              <a:rPr lang="ru-RU" sz="2950" b="0" spc="-5" dirty="0" smtClean="0"/>
              <a:t>. Всем участникам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210150" y="1493368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6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2250" y="3318041"/>
            <a:ext cx="14115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BIM </a:t>
            </a:r>
            <a:r>
              <a:rPr lang="ru-RU" sz="3200" dirty="0" smtClean="0"/>
              <a:t>(проектирование, строительство по </a:t>
            </a:r>
            <a:r>
              <a:rPr lang="en-US" sz="3200" dirty="0" smtClean="0"/>
              <a:t>BIM</a:t>
            </a:r>
            <a:r>
              <a:rPr lang="ru-RU" sz="3200" dirty="0" smtClean="0"/>
              <a:t> проекту)</a:t>
            </a:r>
            <a:endParaRPr lang="ru-RU" sz="3200" dirty="0" smtClean="0"/>
          </a:p>
          <a:p>
            <a:r>
              <a:rPr lang="ru-RU" sz="3200" dirty="0" smtClean="0"/>
              <a:t>2</a:t>
            </a:r>
            <a:r>
              <a:rPr lang="ru-RU" sz="3200" dirty="0" smtClean="0"/>
              <a:t>. Снабжение стройки (</a:t>
            </a:r>
            <a:r>
              <a:rPr lang="ru-RU" sz="3200" dirty="0" smtClean="0"/>
              <a:t>закупки, </a:t>
            </a:r>
            <a:r>
              <a:rPr lang="ru-RU" sz="3200" dirty="0" smtClean="0"/>
              <a:t>поставка, учет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3</a:t>
            </a:r>
            <a:r>
              <a:rPr lang="ru-RU" sz="3200" dirty="0" smtClean="0"/>
              <a:t>. </a:t>
            </a:r>
            <a:r>
              <a:rPr lang="ru-RU" sz="3200" dirty="0" smtClean="0"/>
              <a:t>Строительный </a:t>
            </a:r>
            <a:r>
              <a:rPr lang="ru-RU" sz="3200" dirty="0" smtClean="0"/>
              <a:t>контроль, взаимодействие с подрядчиком</a:t>
            </a:r>
          </a:p>
          <a:p>
            <a:r>
              <a:rPr lang="ru-RU" sz="3200" dirty="0" smtClean="0"/>
              <a:t>4. Контроль себестоимости, сметный документооборот</a:t>
            </a:r>
            <a:endParaRPr lang="ru-RU" sz="3200" dirty="0" smtClean="0"/>
          </a:p>
          <a:p>
            <a:r>
              <a:rPr lang="ru-RU" sz="3200" dirty="0" smtClean="0"/>
              <a:t>5</a:t>
            </a:r>
            <a:r>
              <a:rPr lang="ru-RU" sz="3200" dirty="0" smtClean="0"/>
              <a:t>. Управление рекламой</a:t>
            </a:r>
            <a:endParaRPr lang="ru-RU" sz="3200" dirty="0" smtClean="0"/>
          </a:p>
          <a:p>
            <a:r>
              <a:rPr lang="ru-RU" sz="3200" dirty="0" smtClean="0"/>
              <a:t>6. Управление ценой и ассортиментом</a:t>
            </a:r>
          </a:p>
          <a:p>
            <a:r>
              <a:rPr lang="ru-RU" sz="3200" dirty="0" smtClean="0"/>
              <a:t>7. Партнерские продажи</a:t>
            </a:r>
          </a:p>
          <a:p>
            <a:r>
              <a:rPr lang="ru-RU" sz="3200" dirty="0" smtClean="0"/>
              <a:t>8. </a:t>
            </a:r>
            <a:r>
              <a:rPr lang="ru-RU" sz="3200" dirty="0"/>
              <a:t>О</a:t>
            </a:r>
            <a:r>
              <a:rPr lang="ru-RU" sz="3200" dirty="0" smtClean="0"/>
              <a:t>нлайн сделки ДДУ, ипотека</a:t>
            </a:r>
          </a:p>
          <a:p>
            <a:r>
              <a:rPr lang="ru-RU" sz="3200" dirty="0" smtClean="0"/>
              <a:t>9. </a:t>
            </a:r>
            <a:r>
              <a:rPr lang="ru-RU" sz="3200" dirty="0" smtClean="0"/>
              <a:t>Передача ключей</a:t>
            </a:r>
          </a:p>
          <a:p>
            <a:r>
              <a:rPr lang="ru-RU" sz="3200" dirty="0" smtClean="0"/>
              <a:t>10. </a:t>
            </a:r>
            <a:r>
              <a:rPr lang="ru-RU" sz="3200" dirty="0" smtClean="0"/>
              <a:t>Умный </a:t>
            </a:r>
            <a:r>
              <a:rPr lang="ru-RU" sz="3200" dirty="0" smtClean="0"/>
              <a:t>МКД</a:t>
            </a:r>
            <a:endParaRPr lang="ru-RU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07185" y="1744868"/>
            <a:ext cx="1607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Выберите три </a:t>
            </a:r>
            <a:r>
              <a:rPr lang="ru-RU" sz="3200" b="1" dirty="0" smtClean="0">
                <a:solidFill>
                  <a:srgbClr val="FF0000"/>
                </a:solidFill>
              </a:rPr>
              <a:t>наиболее актуальных </a:t>
            </a:r>
            <a:r>
              <a:rPr lang="ru-RU" sz="3200" b="1" dirty="0" smtClean="0">
                <a:solidFill>
                  <a:srgbClr val="FF0000"/>
                </a:solidFill>
              </a:rPr>
              <a:t>в 2023 году направления </a:t>
            </a:r>
            <a:r>
              <a:rPr lang="ru-RU" sz="3200" b="1" dirty="0" smtClean="0">
                <a:solidFill>
                  <a:srgbClr val="FF0000"/>
                </a:solidFill>
              </a:rPr>
              <a:t>цифровизации </a:t>
            </a:r>
            <a:r>
              <a:rPr lang="ru-RU" sz="3200" b="1" dirty="0" smtClean="0">
                <a:solidFill>
                  <a:srgbClr val="FF0000"/>
                </a:solidFill>
              </a:rPr>
              <a:t>жилого </a:t>
            </a:r>
            <a:r>
              <a:rPr lang="ru-RU" sz="3200" b="1" dirty="0" smtClean="0">
                <a:solidFill>
                  <a:srgbClr val="FF0000"/>
                </a:solidFill>
              </a:rPr>
              <a:t>девелопмента в Краснодарском крае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6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7</a:t>
            </a:fld>
            <a:endParaRPr lang="ru-RU" spc="-25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1768475"/>
            <a:ext cx="11600009" cy="5943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32" y="6111875"/>
            <a:ext cx="7851772" cy="41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8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3444875"/>
            <a:ext cx="10287000" cy="4608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250" y="3317775"/>
            <a:ext cx="8106954" cy="5370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4250" y="21531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Безопасность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403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9</a:t>
            </a:fld>
            <a:endParaRPr lang="ru-RU" spc="-2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2607310"/>
            <a:ext cx="10921905" cy="6286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9163" y="2607945"/>
            <a:ext cx="7617931" cy="75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</TotalTime>
  <Words>430</Words>
  <Application>Microsoft Office PowerPoint</Application>
  <PresentationFormat>Произвольный</PresentationFormat>
  <Paragraphs>148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Office Theme</vt:lpstr>
      <vt:lpstr>Изображение Paintbrush</vt:lpstr>
      <vt:lpstr>Тренды многоквартирного  строительства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 1. Всем участникам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 2. Командам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 3. Командам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кризис</dc:title>
  <dc:creator>Кирилл Холопик</dc:creator>
  <cp:lastModifiedBy>Кирилл Холопик</cp:lastModifiedBy>
  <cp:revision>821</cp:revision>
  <dcterms:created xsi:type="dcterms:W3CDTF">2022-04-28T11:25:05Z</dcterms:created>
  <dcterms:modified xsi:type="dcterms:W3CDTF">2023-03-28T06:15:41Z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2022-04-28T00:00:00Z</vt:filetime>
  </property>
</Properties>
</file>