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80" r:id="rId2"/>
    <p:sldId id="302" r:id="rId3"/>
    <p:sldId id="307" r:id="rId4"/>
    <p:sldId id="259" r:id="rId5"/>
    <p:sldId id="288" r:id="rId6"/>
    <p:sldId id="262" r:id="rId7"/>
    <p:sldId id="265" r:id="rId8"/>
    <p:sldId id="301" r:id="rId9"/>
    <p:sldId id="263" r:id="rId10"/>
    <p:sldId id="266" r:id="rId11"/>
    <p:sldId id="267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omfortaa" pitchFamily="2" charset="0"/>
      <p:regular r:id="rId20"/>
      <p:bold r:id="rId21"/>
    </p:embeddedFont>
    <p:embeddedFont>
      <p:font typeface="Comfortaa bold" pitchFamily="2" charset="0"/>
      <p:regular r:id="rId22"/>
      <p:bold r:id="rId23"/>
      <p:italic r:id="rId24"/>
      <p:boldItalic r:id="rId25"/>
    </p:embeddedFont>
  </p:embeddedFontLst>
  <p:custDataLst>
    <p:tags r:id="rId2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4A63"/>
    <a:srgbClr val="1A4A63"/>
    <a:srgbClr val="4FB3CA"/>
    <a:srgbClr val="95FFD4"/>
    <a:srgbClr val="6AB39A"/>
    <a:srgbClr val="4B7F6C"/>
    <a:srgbClr val="7AD1AE"/>
    <a:srgbClr val="FFFFFF"/>
    <a:srgbClr val="96FED4"/>
    <a:srgbClr val="24B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20" autoAdjust="0"/>
    <p:restoredTop sz="96341"/>
  </p:normalViewPr>
  <p:slideViewPr>
    <p:cSldViewPr snapToGrid="0">
      <p:cViewPr varScale="1">
        <p:scale>
          <a:sx n="114" d="100"/>
          <a:sy n="114" d="100"/>
        </p:scale>
        <p:origin x="85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0FFCC-A0B9-4389-800F-38B37C17A358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EA419-4EBB-4095-B0ED-A7E055473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760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EA419-4EBB-4095-B0ED-A7E05547319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73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ADF19-D357-D54D-B572-6BA4AD54BCE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785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EA419-4EBB-4095-B0ED-A7E05547319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050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BD5359-E3BE-45D4-A3F3-3B0A5965D4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8E771C-19A2-4039-9000-4B34E3505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4F87DC-1773-4258-9694-0251473FC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4DAD3-45E8-494C-8568-9B265B329509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A719A5-7FE1-415A-8036-F306FDA24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43BFF3-37A7-4B0F-B31E-105A988FE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EB70-8555-4994-BBBA-276D07155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815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0BB72-189B-40BF-9BAF-7EECD90FE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F9189F-0D2D-41C7-88DA-0CA5179F2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A556B-EF59-4F1C-9E71-46A701FEA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4DAD3-45E8-494C-8568-9B265B329509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8D8854-1858-46EB-A555-33402C5F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4B562-4620-4D96-A2E5-C3ABD95AF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EB70-8555-4994-BBBA-276D07155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698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C9D2C2A-4F59-406A-AEC8-9AEC471BC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6145C2-A469-4267-BAE1-7CB5D0C659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21EB29-C630-445B-8C7C-35A6AA04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4DAD3-45E8-494C-8568-9B265B329509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1C7C8D-DDB2-48BC-A9F3-FFB1C62EB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531EE3-A3AE-4AA9-B283-FB1DD8B0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EB70-8555-4994-BBBA-276D07155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109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12672A-7677-4BBD-8AB8-6E50FC4A6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87C723-7AD2-49E2-A5A5-C34CDB26D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801332-E5ED-43B7-A455-B8B11F749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4DAD3-45E8-494C-8568-9B265B329509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1D8FCE-97AD-4523-89A3-9A22ABBAA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224E42-AF1D-4C50-A606-6EDAC0817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EB70-8555-4994-BBBA-276D07155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191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057B7A-6E07-429A-A7C2-A0039A0BD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22B9E9-767F-4DA6-BB11-FE093FACD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91291-1823-4A09-8277-6A5E01DF1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4DAD3-45E8-494C-8568-9B265B329509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E74063-E0E4-4EBD-AEFD-67A207A0A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BB182F-6011-47F8-8D8E-1EE531491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EB70-8555-4994-BBBA-276D07155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198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8E722-7886-4C6F-A0C2-968F90410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8C907E-3C75-47AB-B142-1EC9C6F3C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FAE35B-ED9A-4DA5-B4C3-2379A03EE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3B3154-9626-48C0-8ABC-20DA114D5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4DAD3-45E8-494C-8568-9B265B329509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5D9C70-29CF-47E8-B7FF-BE67A5813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94C5A9-D76A-4D7F-8014-267B01A4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EB70-8555-4994-BBBA-276D07155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254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BA39A-8B96-4B96-826E-ED99EC058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B521A1-2A07-4FE4-852A-131717C4F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DD070C-D277-443A-87A0-D2029B4A4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399BF06-7482-4A06-8276-39BF557DD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6B1591-91B0-4220-AE41-A7B709A8D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9A14A25-4E2D-483A-AB7D-089A6A9F3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4DAD3-45E8-494C-8568-9B265B329509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419D837-F868-4A45-BF5C-DEB2422F8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11D894C-8037-44B6-B2BF-2E958EADC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EB70-8555-4994-BBBA-276D07155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530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D83D76-17A8-4873-B975-C0C5D627E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795A02B-6BB5-4BF9-98B8-B69DF3A69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4DAD3-45E8-494C-8568-9B265B329509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FA346F-1C24-49F9-9985-41C414C8B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18E3F3-41BA-4A07-BE6B-B7136B812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EB70-8555-4994-BBBA-276D07155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439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9058BB0-7920-496A-9471-2ABFF34D2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4DAD3-45E8-494C-8568-9B265B329509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F2B6C5D-A0DD-47EB-A5F5-D6F28B55C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CA85F6-6EC9-48F6-87ED-344E157FD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EB70-8555-4994-BBBA-276D07155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74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35E48D-8651-4AEB-AF9C-9A104AF55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2340F5-5C5C-452B-A673-5AE7BFEEC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DC9AB5-43E1-4B05-AA5E-A802C5E09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B23A19-927E-4ACB-838D-F9B1BC10F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4DAD3-45E8-494C-8568-9B265B329509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E67282-6B48-49CF-B5AB-B86F7085C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39FB44-14A2-4CA9-806F-5B596C1F0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EB70-8555-4994-BBBA-276D07155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31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2BD54-34EE-4507-849F-CACA08C9A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787FFB9-DDC3-43B3-B11F-6B0E59031A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41DDF6-32B3-4E89-9799-924F8707B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B126FD-1936-474D-B851-10264B8A7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4DAD3-45E8-494C-8568-9B265B329509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DC6C41-34B1-49E3-9281-56189A1EB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E72E18-E48D-4B7C-B0D4-945A868E6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EB70-8555-4994-BBBA-276D07155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32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4406235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Слайд think-cell" r:id="rId15" imgW="359" imgH="360" progId="TCLayout.ActiveDocument.1">
                  <p:embed/>
                </p:oleObj>
              </mc:Choice>
              <mc:Fallback>
                <p:oleObj name="Слайд think-cell" r:id="rId1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5E03F0-724A-4E47-BBD1-891395038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240F0F-AC21-4CAC-B1A6-BFEDE738C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8414EB-BC64-4DBB-858F-042630B13A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4DAD3-45E8-494C-8568-9B265B329509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0B3F6-9252-41FD-A28A-94B73185A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3FCB12-BFC5-493D-901C-ADEBD6D83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4EB70-8555-4994-BBBA-276D07155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03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hyperlink" Target="&#1086;&#1090;&#1082;&#1088;&#1099;&#1090;&#1086;&#1076;&#1083;&#1103;&#1074;&#1089;&#1077;&#1093;.&#1088;&#1092;" TargetMode="Externa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hyperlink" Target="https://&#1086;&#1090;&#1082;&#1088;&#1099;&#1090;&#1086;&#1076;&#1083;&#1103;&#1074;&#1089;&#1077;&#1093;.&#1088;&#1092;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jfif"/><Relationship Id="rId12" Type="http://schemas.openxmlformats.org/officeDocument/2006/relationships/image" Target="../media/image35.jpg"/><Relationship Id="rId17" Type="http://schemas.openxmlformats.org/officeDocument/2006/relationships/image" Target="../media/image39.png"/><Relationship Id="rId2" Type="http://schemas.openxmlformats.org/officeDocument/2006/relationships/image" Target="../media/image25.png"/><Relationship Id="rId16" Type="http://schemas.openxmlformats.org/officeDocument/2006/relationships/hyperlink" Target="https://&#1086;&#1090;&#1082;&#1088;&#1099;&#1090;&#1086;&#1076;&#1083;&#1103;&#1074;&#1089;&#1077;&#1093;.&#1088;&#1092;/about#communit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jfif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jp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Рисунок 13" descr="Рисунок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67801"/>
            <a:ext cx="12192000" cy="7125801"/>
          </a:xfrm>
          <a:prstGeom prst="rect">
            <a:avLst/>
          </a:prstGeom>
          <a:ln w="12700">
            <a:miter lim="400000"/>
          </a:ln>
          <a:effectLst>
            <a:glow rad="127000">
              <a:schemeClr val="accent1"/>
            </a:glow>
          </a:effectLst>
        </p:spPr>
      </p:pic>
      <p:pic>
        <p:nvPicPr>
          <p:cNvPr id="95" name="Picture 3" descr="Picture 3"/>
          <p:cNvPicPr>
            <a:picLocks noChangeAspect="1"/>
          </p:cNvPicPr>
          <p:nvPr/>
        </p:nvPicPr>
        <p:blipFill rotWithShape="1">
          <a:blip r:embed="rId5"/>
          <a:srcRect l="22043" t="9713"/>
          <a:stretch/>
        </p:blipFill>
        <p:spPr>
          <a:xfrm>
            <a:off x="0" y="-267812"/>
            <a:ext cx="7530353" cy="5303302"/>
          </a:xfrm>
          <a:prstGeom prst="rect">
            <a:avLst/>
          </a:prstGeom>
          <a:ln w="12700">
            <a:miter lim="400000"/>
          </a:ln>
          <a:effectLst>
            <a:outerShdw blurRad="431800" dist="508000" dir="2700000" sx="103000" sy="103000" algn="tl" rotWithShape="0">
              <a:prstClr val="black">
                <a:alpha val="47000"/>
              </a:prstClr>
            </a:outerShdw>
          </a:effectLst>
        </p:spPr>
      </p:pic>
      <p:pic>
        <p:nvPicPr>
          <p:cNvPr id="9" name="Рисунок 15" descr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4973" y="3128682"/>
            <a:ext cx="6629898" cy="372933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759843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/>
        </p:nvGrpSpPr>
        <p:grpSpPr bwMode="auto">
          <a:xfrm>
            <a:off x="3334802" y="-2"/>
            <a:ext cx="8865444" cy="6858002"/>
            <a:chOff x="3334802" y="-2"/>
            <a:chExt cx="8865444" cy="6858002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 rot="10800000">
              <a:off x="5148190" y="0"/>
              <a:ext cx="7052056" cy="6858000"/>
            </a:xfrm>
            <a:prstGeom prst="rect">
              <a:avLst/>
            </a:prstGeom>
          </p:spPr>
        </p:pic>
        <p:sp>
          <p:nvSpPr>
            <p:cNvPr id="38" name="Равнобедренный треугольник 37"/>
            <p:cNvSpPr/>
            <p:nvPr/>
          </p:nvSpPr>
          <p:spPr bwMode="auto">
            <a:xfrm rot="10800000">
              <a:off x="3334802" y="-2"/>
              <a:ext cx="3566474" cy="6858001"/>
            </a:xfrm>
            <a:prstGeom prst="triangle">
              <a:avLst>
                <a:gd name="adj" fmla="val 4924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35" name="Object19"/>
          <p:cNvSpPr/>
          <p:nvPr/>
        </p:nvSpPr>
        <p:spPr bwMode="auto">
          <a:xfrm>
            <a:off x="629364" y="2231420"/>
            <a:ext cx="5092656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>
              <a:lnSpc>
                <a:spcPts val="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000" b="0" i="0" u="none" strike="noStrike" cap="none" spc="0" dirty="0">
                <a:ln>
                  <a:noFill/>
                </a:ln>
                <a:solidFill>
                  <a:srgbClr val="24B2CA"/>
                </a:solidFill>
                <a:latin typeface="Comfortaa"/>
                <a:ea typeface="Roboto Bold"/>
                <a:cs typeface="Roboto Light"/>
              </a:rPr>
              <a:t>2022 -</a:t>
            </a:r>
            <a:endParaRPr lang="en-US" sz="7000" b="0" i="0" u="none" strike="noStrike" cap="none" spc="0" dirty="0">
              <a:ln>
                <a:noFill/>
              </a:ln>
              <a:solidFill>
                <a:srgbClr val="24B2CA"/>
              </a:solidFill>
              <a:latin typeface="Comfortaa"/>
              <a:ea typeface="Roboto Bold"/>
              <a:cs typeface="+mn-cs"/>
            </a:endParaRPr>
          </a:p>
        </p:txBody>
      </p:sp>
      <p:sp>
        <p:nvSpPr>
          <p:cNvPr id="36" name="Object20"/>
          <p:cNvSpPr/>
          <p:nvPr/>
        </p:nvSpPr>
        <p:spPr bwMode="auto">
          <a:xfrm>
            <a:off x="3492795" y="2231420"/>
            <a:ext cx="2320434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>
              <a:lnSpc>
                <a:spcPts val="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000" b="0" i="0" u="none" strike="noStrike" cap="none" spc="0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Light"/>
              </a:rPr>
              <a:t>2024</a:t>
            </a:r>
            <a:endParaRPr lang="en-US" sz="7000" b="0" i="0" u="none" strike="noStrike" cap="none" spc="0">
              <a:ln>
                <a:noFill/>
              </a:ln>
              <a:solidFill>
                <a:srgbClr val="03516A"/>
              </a:solidFill>
              <a:latin typeface="Comfortaa"/>
              <a:ea typeface="Roboto Bold"/>
              <a:cs typeface="+mn-cs"/>
            </a:endParaRPr>
          </a:p>
        </p:txBody>
      </p:sp>
      <p:sp>
        <p:nvSpPr>
          <p:cNvPr id="37" name="Подзаголовок 2"/>
          <p:cNvSpPr txBox="1"/>
          <p:nvPr/>
        </p:nvSpPr>
        <p:spPr bwMode="auto">
          <a:xfrm>
            <a:off x="546564" y="3525308"/>
            <a:ext cx="4532289" cy="294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1000"/>
              </a:spcBef>
              <a:spcAft>
                <a:spcPts val="750"/>
              </a:spcAft>
              <a:buClrTx/>
              <a:buSzTx/>
              <a:buFont typeface="Arial"/>
              <a:buChar char="•"/>
              <a:defRPr/>
            </a:pPr>
            <a:r>
              <a:rPr lang="en-US" sz="1500" b="0" i="0" u="none" strike="noStrike" cap="none" spc="0" dirty="0" err="1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Увеличи</a:t>
            </a:r>
            <a:r>
              <a:rPr lang="ru-RU" sz="1500" b="0" i="0" u="none" strike="noStrike" cap="none" spc="0" dirty="0" err="1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ть</a:t>
            </a:r>
            <a:r>
              <a:rPr lang="en-US" sz="1500" b="0" i="0" u="none" strike="noStrike" cap="none" spc="0" dirty="0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 </a:t>
            </a:r>
            <a:r>
              <a:rPr lang="en-US" sz="1500" b="0" i="0" u="none" strike="noStrike" cap="none" spc="0" dirty="0" err="1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дол</a:t>
            </a:r>
            <a:r>
              <a:rPr lang="ru-RU" sz="1500" b="0" i="0" u="none" strike="noStrike" cap="none" spc="0" dirty="0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ю</a:t>
            </a:r>
            <a:r>
              <a:rPr lang="en-US" sz="1500" b="0" i="0" u="none" strike="noStrike" cap="none" spc="0" dirty="0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 </a:t>
            </a:r>
            <a:r>
              <a:rPr lang="en-US" sz="1500" b="0" i="0" u="none" strike="noStrike" cap="none" spc="0" dirty="0" err="1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бизнеса</a:t>
            </a:r>
            <a:r>
              <a:rPr lang="en-US" sz="1500" b="0" i="0" u="none" strike="noStrike" cap="none" spc="0" dirty="0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, </a:t>
            </a:r>
            <a:r>
              <a:rPr lang="en-US" sz="1500" b="0" i="0" u="none" strike="noStrike" cap="none" spc="0" dirty="0" err="1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внедряющего</a:t>
            </a:r>
            <a:r>
              <a:rPr lang="en-US" sz="1500" b="0" i="0" u="none" strike="noStrike" cap="none" spc="0" dirty="0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 </a:t>
            </a:r>
            <a:r>
              <a:rPr lang="en-US" sz="1500" b="0" i="0" u="none" strike="noStrike" cap="none" spc="0" dirty="0" err="1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инклюзивные</a:t>
            </a:r>
            <a:r>
              <a:rPr lang="en-US" sz="1500" b="0" i="0" u="none" strike="noStrike" cap="none" spc="0" dirty="0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 </a:t>
            </a:r>
            <a:r>
              <a:rPr lang="en-US" sz="1500" b="0" i="0" u="none" strike="noStrike" cap="none" spc="0" dirty="0" err="1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практики</a:t>
            </a:r>
            <a:endParaRPr lang="en-US" sz="1500" b="0" i="0" u="none" strike="noStrike" cap="none" spc="0" dirty="0">
              <a:ln>
                <a:noFill/>
              </a:ln>
              <a:solidFill>
                <a:srgbClr val="03516A"/>
              </a:solidFill>
              <a:latin typeface="Comfortaa"/>
              <a:ea typeface="Roboto Bold"/>
              <a:cs typeface="Roboto Regular"/>
            </a:endParaRPr>
          </a:p>
          <a:p>
            <a:pPr>
              <a:lnSpc>
                <a:spcPct val="100000"/>
              </a:lnSpc>
              <a:spcAft>
                <a:spcPts val="750"/>
              </a:spcAft>
              <a:defRPr/>
            </a:pPr>
            <a:r>
              <a:rPr lang="ru-RU" sz="1500" dirty="0"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Создать новые рабочие места для </a:t>
            </a:r>
            <a:r>
              <a:rPr lang="en-US" sz="1500" b="0" i="0" u="none" strike="noStrike" cap="none" spc="0" dirty="0" err="1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Л</a:t>
            </a:r>
            <a:r>
              <a:rPr lang="ru-RU" sz="1500" b="0" i="0" u="none" strike="noStrike" cap="none" spc="0" dirty="0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СИ,</a:t>
            </a:r>
            <a:r>
              <a:rPr lang="en-US" sz="1500" b="0" i="0" u="none" strike="noStrike" cap="none" spc="0" dirty="0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 </a:t>
            </a:r>
            <a:r>
              <a:rPr lang="ru-RU" sz="1500" dirty="0"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сделать доступными образовательные программы и стажировки</a:t>
            </a:r>
          </a:p>
          <a:p>
            <a:pPr marL="228600" marR="0" lvl="0" indent="-228600" algn="l" defTabSz="914400">
              <a:lnSpc>
                <a:spcPct val="100000"/>
              </a:lnSpc>
              <a:spcBef>
                <a:spcPts val="1000"/>
              </a:spcBef>
              <a:spcAft>
                <a:spcPts val="750"/>
              </a:spcAft>
              <a:buClrTx/>
              <a:buSzTx/>
              <a:buFont typeface="Arial"/>
              <a:buChar char="•"/>
              <a:defRPr/>
            </a:pPr>
            <a:r>
              <a:rPr lang="ru-RU" sz="1500" b="0" i="0" u="none" strike="noStrike" cap="none" spc="0" dirty="0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Повысить качество доступности</a:t>
            </a:r>
            <a:r>
              <a:rPr lang="en-US" sz="1500" b="0" i="0" u="none" strike="noStrike" cap="none" spc="0" dirty="0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 </a:t>
            </a:r>
            <a:r>
              <a:rPr lang="en-US" sz="1500" b="0" i="0" u="none" strike="noStrike" cap="none" spc="0" dirty="0" err="1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товаров</a:t>
            </a:r>
            <a:r>
              <a:rPr lang="en-US" sz="1500" b="0" i="0" u="none" strike="noStrike" cap="none" spc="0" dirty="0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, </a:t>
            </a:r>
            <a:r>
              <a:rPr lang="en-US" sz="1500" b="0" i="0" u="none" strike="noStrike" cap="none" spc="0" dirty="0" err="1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услуг</a:t>
            </a:r>
            <a:r>
              <a:rPr lang="en-US" sz="1500" b="0" i="0" u="none" strike="noStrike" cap="none" spc="0" dirty="0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 </a:t>
            </a:r>
            <a:r>
              <a:rPr lang="en-US" sz="1500" b="0" i="0" u="none" strike="noStrike" cap="none" spc="0" dirty="0" err="1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и</a:t>
            </a:r>
            <a:r>
              <a:rPr lang="en-US" sz="1500" b="0" i="0" u="none" strike="noStrike" cap="none" spc="0" dirty="0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 </a:t>
            </a:r>
            <a:r>
              <a:rPr lang="en-US" sz="1500" b="0" i="0" u="none" strike="noStrike" cap="none" spc="0" dirty="0" err="1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сервисов</a:t>
            </a:r>
            <a:r>
              <a:rPr lang="en-US" sz="1500" b="0" i="0" u="none" strike="noStrike" cap="none" spc="0" dirty="0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, </a:t>
            </a:r>
            <a:r>
              <a:rPr lang="en-US" sz="1500" b="0" i="0" u="none" strike="noStrike" cap="none" spc="0" dirty="0" err="1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для</a:t>
            </a:r>
            <a:r>
              <a:rPr lang="en-US" sz="1500" b="0" i="0" u="none" strike="noStrike" cap="none" spc="0" dirty="0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 </a:t>
            </a:r>
            <a:r>
              <a:rPr lang="ru-RU" sz="1500" b="0" i="0" u="none" strike="noStrike" cap="none" spc="0" dirty="0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ЛСИ</a:t>
            </a:r>
            <a:r>
              <a:rPr lang="en-US" sz="1500" b="0" i="0" u="none" strike="noStrike" cap="none" spc="0" dirty="0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 </a:t>
            </a:r>
            <a:r>
              <a:rPr lang="en-US" sz="1500" b="0" i="0" u="none" strike="noStrike" cap="none" spc="0" dirty="0" err="1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через</a:t>
            </a:r>
            <a:r>
              <a:rPr lang="en-US" sz="1500" b="0" i="0" u="none" strike="noStrike" cap="none" spc="0" dirty="0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 </a:t>
            </a:r>
            <a:r>
              <a:rPr lang="en-US" sz="1500" b="0" i="0" u="none" strike="noStrike" cap="none" spc="0" dirty="0" err="1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активное</a:t>
            </a:r>
            <a:r>
              <a:rPr lang="en-US" sz="1500" b="0" i="0" u="none" strike="noStrike" cap="none" spc="0" dirty="0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 </a:t>
            </a:r>
            <a:r>
              <a:rPr lang="en-US" sz="1500" b="0" i="0" u="none" strike="noStrike" cap="none" spc="0" dirty="0" err="1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вовлечение</a:t>
            </a:r>
            <a:r>
              <a:rPr lang="en-US" sz="1500" b="0" i="0" u="none" strike="noStrike" cap="none" spc="0" dirty="0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 </a:t>
            </a:r>
            <a:r>
              <a:rPr lang="en-US" sz="1500" b="0" i="0" u="none" strike="noStrike" cap="none" spc="0" dirty="0" err="1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бизнеса</a:t>
            </a:r>
            <a:r>
              <a:rPr lang="ru-RU" sz="1500" b="0" i="0" u="none" strike="noStrike" cap="none" spc="0" dirty="0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 и государства</a:t>
            </a:r>
          </a:p>
        </p:txBody>
      </p:sp>
      <p:sp>
        <p:nvSpPr>
          <p:cNvPr id="39" name="Подзаголовок 2"/>
          <p:cNvSpPr txBox="1"/>
          <p:nvPr/>
        </p:nvSpPr>
        <p:spPr bwMode="auto">
          <a:xfrm>
            <a:off x="6611755" y="1103805"/>
            <a:ext cx="2521810" cy="10308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 sz="6000" b="1" i="0" u="none" strike="noStrike" cap="none" spc="-300">
                <a:ln>
                  <a:noFill/>
                </a:ln>
                <a:solidFill>
                  <a:schemeClr val="bg1"/>
                </a:solidFill>
                <a:latin typeface="Comfortaa"/>
                <a:ea typeface="Roboto Bold"/>
                <a:cs typeface="Roboto Medium"/>
              </a:rPr>
              <a:t>500</a:t>
            </a:r>
            <a:endParaRPr lang="ru-RU" sz="6000" b="1" i="0" u="none" strike="noStrike" cap="none" spc="-300">
              <a:ln>
                <a:noFill/>
              </a:ln>
              <a:solidFill>
                <a:schemeClr val="bg1"/>
              </a:solidFill>
              <a:latin typeface="Comfortaa"/>
              <a:ea typeface="Roboto Bold"/>
              <a:cs typeface="Roboto Medium"/>
            </a:endParaRPr>
          </a:p>
        </p:txBody>
      </p:sp>
      <p:sp>
        <p:nvSpPr>
          <p:cNvPr id="40" name="Подзаголовок 2"/>
          <p:cNvSpPr txBox="1"/>
          <p:nvPr/>
        </p:nvSpPr>
        <p:spPr bwMode="auto">
          <a:xfrm>
            <a:off x="9253211" y="1145385"/>
            <a:ext cx="2211636" cy="911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750"/>
              </a:spcAft>
              <a:buClrTx/>
              <a:buSzTx/>
              <a:buFont typeface="Arial"/>
              <a:buNone/>
              <a:defRPr/>
            </a:pPr>
            <a:r>
              <a:rPr lang="ru-RU" sz="1300" b="1" dirty="0"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выявленных п</a:t>
            </a:r>
            <a:r>
              <a:rPr lang="en-US" sz="1300" b="1" i="0" u="none" strike="noStrike" cap="none" spc="0" dirty="0" err="1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рактик</a:t>
            </a:r>
            <a:r>
              <a:rPr lang="en-US" sz="1300" b="1" i="0" u="none" strike="noStrike" cap="none" spc="0" dirty="0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 с </a:t>
            </a:r>
            <a:r>
              <a:rPr lang="en-US" sz="1300" b="1" i="0" u="none" strike="noStrike" cap="none" spc="0" dirty="0" err="1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подтверждённой</a:t>
            </a:r>
            <a:r>
              <a:rPr lang="en-US" sz="1300" b="1" i="0" u="none" strike="noStrike" cap="none" spc="0" dirty="0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 </a:t>
            </a:r>
            <a:r>
              <a:rPr lang="en-US" sz="1300" b="1" i="0" u="none" strike="noStrike" cap="none" spc="0" dirty="0" err="1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эффективностью</a:t>
            </a:r>
            <a:endParaRPr lang="en-US" sz="1300" b="1" i="0" u="none" strike="noStrike" cap="none" spc="0" dirty="0">
              <a:ln>
                <a:noFill/>
              </a:ln>
              <a:solidFill>
                <a:srgbClr val="03516A"/>
              </a:solidFill>
              <a:latin typeface="Comfortaa"/>
              <a:ea typeface="Roboto Bold"/>
            </a:endParaRPr>
          </a:p>
        </p:txBody>
      </p:sp>
      <p:sp>
        <p:nvSpPr>
          <p:cNvPr id="42" name="Подзаголовок 2"/>
          <p:cNvSpPr txBox="1"/>
          <p:nvPr/>
        </p:nvSpPr>
        <p:spPr bwMode="auto">
          <a:xfrm>
            <a:off x="5220691" y="2404320"/>
            <a:ext cx="3971754" cy="10308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 sz="6000" b="1" i="0" u="none" strike="noStrike" cap="none" spc="-300">
                <a:ln>
                  <a:noFill/>
                </a:ln>
                <a:solidFill>
                  <a:schemeClr val="bg1"/>
                </a:solidFill>
                <a:latin typeface="Comfortaa"/>
                <a:ea typeface="Roboto Bold"/>
                <a:cs typeface="Roboto Medium"/>
              </a:rPr>
              <a:t>1000</a:t>
            </a:r>
            <a:endParaRPr lang="ru-RU" sz="6000" b="1" i="0" u="none" strike="noStrike" cap="none" spc="-300">
              <a:ln>
                <a:noFill/>
              </a:ln>
              <a:solidFill>
                <a:schemeClr val="bg1"/>
              </a:solidFill>
              <a:latin typeface="Comfortaa"/>
              <a:ea typeface="Roboto Bold"/>
              <a:cs typeface="Roboto Medium"/>
            </a:endParaRPr>
          </a:p>
        </p:txBody>
      </p:sp>
      <p:sp>
        <p:nvSpPr>
          <p:cNvPr id="43" name="Подзаголовок 2"/>
          <p:cNvSpPr txBox="1"/>
          <p:nvPr/>
        </p:nvSpPr>
        <p:spPr bwMode="auto">
          <a:xfrm>
            <a:off x="9253211" y="2518142"/>
            <a:ext cx="2379356" cy="741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750"/>
              </a:spcAft>
              <a:buClrTx/>
              <a:buSzTx/>
              <a:buFont typeface="Arial"/>
              <a:buNone/>
              <a:defRPr/>
            </a:pPr>
            <a:r>
              <a:rPr lang="ru-RU" sz="1300" b="1" dirty="0"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п</a:t>
            </a:r>
            <a:r>
              <a:rPr lang="en-US" sz="1300" b="1" i="0" u="none" strike="noStrike" cap="none" spc="0" dirty="0" err="1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редприятий</a:t>
            </a:r>
            <a:r>
              <a:rPr lang="ru-RU" sz="1300" b="1" i="0" u="none" strike="noStrike" cap="none" spc="0" dirty="0">
                <a:ln>
                  <a:noFill/>
                </a:ln>
                <a:solidFill>
                  <a:srgbClr val="03516A"/>
                </a:solidFill>
                <a:latin typeface="Comfortaa"/>
                <a:ea typeface="Roboto Bold"/>
                <a:cs typeface="Roboto Regular"/>
              </a:rPr>
              <a:t>, присоединившихся к сообществу</a:t>
            </a:r>
            <a:endParaRPr lang="en-US" sz="1300" b="1" i="0" u="none" strike="noStrike" cap="none" spc="0" dirty="0">
              <a:ln>
                <a:noFill/>
              </a:ln>
              <a:solidFill>
                <a:srgbClr val="03516A"/>
              </a:solidFill>
              <a:latin typeface="Comfortaa"/>
              <a:ea typeface="Roboto Bold"/>
            </a:endParaRPr>
          </a:p>
        </p:txBody>
      </p:sp>
      <p:sp>
        <p:nvSpPr>
          <p:cNvPr id="21" name="Подзаголовок 2"/>
          <p:cNvSpPr txBox="1"/>
          <p:nvPr/>
        </p:nvSpPr>
        <p:spPr bwMode="auto">
          <a:xfrm>
            <a:off x="7288012" y="1349764"/>
            <a:ext cx="755237" cy="619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en-US" sz="3000" b="1">
                <a:solidFill>
                  <a:schemeClr val="bg1"/>
                </a:solidFill>
                <a:latin typeface="Comfortaa"/>
                <a:ea typeface="Roboto Bold"/>
                <a:cs typeface="Roboto Medium"/>
              </a:rPr>
              <a:t>&gt;</a:t>
            </a:r>
            <a:endParaRPr lang="ru-RU" sz="3000" b="1">
              <a:solidFill>
                <a:schemeClr val="bg1"/>
              </a:solidFill>
              <a:latin typeface="Comfortaa"/>
              <a:ea typeface="Roboto Bold"/>
              <a:cs typeface="Roboto Medium"/>
            </a:endParaRPr>
          </a:p>
        </p:txBody>
      </p:sp>
      <p:sp>
        <p:nvSpPr>
          <p:cNvPr id="22" name="Подзаголовок 2"/>
          <p:cNvSpPr txBox="1"/>
          <p:nvPr/>
        </p:nvSpPr>
        <p:spPr bwMode="auto">
          <a:xfrm>
            <a:off x="7079614" y="2600414"/>
            <a:ext cx="755237" cy="619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en-US" sz="3000" b="1">
                <a:solidFill>
                  <a:schemeClr val="bg1"/>
                </a:solidFill>
                <a:latin typeface="Comfortaa"/>
                <a:ea typeface="Roboto Bold"/>
                <a:cs typeface="Roboto Medium"/>
              </a:rPr>
              <a:t>&gt;</a:t>
            </a:r>
            <a:endParaRPr lang="ru-RU" sz="3000" b="1">
              <a:solidFill>
                <a:schemeClr val="bg1"/>
              </a:solidFill>
              <a:latin typeface="Comfortaa"/>
              <a:ea typeface="Roboto Bold"/>
              <a:cs typeface="Roboto Medium"/>
            </a:endParaRPr>
          </a:p>
        </p:txBody>
      </p:sp>
      <p:sp>
        <p:nvSpPr>
          <p:cNvPr id="24" name="Подзаголовок 2"/>
          <p:cNvSpPr txBox="1"/>
          <p:nvPr/>
        </p:nvSpPr>
        <p:spPr bwMode="auto">
          <a:xfrm>
            <a:off x="6668195" y="3993666"/>
            <a:ext cx="755237" cy="619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en-US" sz="3000" b="1">
                <a:solidFill>
                  <a:schemeClr val="bg1"/>
                </a:solidFill>
                <a:latin typeface="Comfortaa"/>
                <a:ea typeface="Roboto Bold"/>
                <a:cs typeface="Roboto Medium"/>
              </a:rPr>
              <a:t>&gt;</a:t>
            </a:r>
            <a:endParaRPr lang="ru-RU" sz="3000" b="1">
              <a:solidFill>
                <a:schemeClr val="bg1"/>
              </a:solidFill>
              <a:latin typeface="Comfortaa"/>
              <a:ea typeface="Roboto Bold"/>
              <a:cs typeface="Roboto Medium"/>
            </a:endParaRPr>
          </a:p>
        </p:txBody>
      </p:sp>
      <p:sp>
        <p:nvSpPr>
          <p:cNvPr id="25" name="Подзаголовок 2"/>
          <p:cNvSpPr txBox="1"/>
          <p:nvPr/>
        </p:nvSpPr>
        <p:spPr bwMode="auto">
          <a:xfrm>
            <a:off x="6187081" y="5332541"/>
            <a:ext cx="755237" cy="619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en-US" sz="3000" b="1">
                <a:solidFill>
                  <a:schemeClr val="bg1"/>
                </a:solidFill>
                <a:latin typeface="Comfortaa"/>
                <a:ea typeface="Roboto Bold"/>
                <a:cs typeface="Roboto Medium"/>
              </a:rPr>
              <a:t>&gt;</a:t>
            </a:r>
            <a:endParaRPr lang="ru-RU" sz="3000" b="1">
              <a:solidFill>
                <a:schemeClr val="bg1"/>
              </a:solidFill>
              <a:latin typeface="Comfortaa"/>
              <a:ea typeface="Roboto Bold"/>
              <a:cs typeface="Roboto Medium"/>
            </a:endParaRPr>
          </a:p>
        </p:txBody>
      </p:sp>
      <p:sp>
        <p:nvSpPr>
          <p:cNvPr id="27" name="Подзаголовок 2"/>
          <p:cNvSpPr txBox="1"/>
          <p:nvPr/>
        </p:nvSpPr>
        <p:spPr bwMode="auto">
          <a:xfrm>
            <a:off x="6560095" y="3729286"/>
            <a:ext cx="2625129" cy="88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sz="6000" b="1" spc="-300">
                <a:solidFill>
                  <a:schemeClr val="bg1"/>
                </a:solidFill>
                <a:latin typeface="Comfortaa"/>
                <a:ea typeface="Roboto Bold"/>
                <a:cs typeface="Roboto Medium"/>
              </a:rPr>
              <a:t>1 млн</a:t>
            </a:r>
            <a:endParaRPr lang="ru-RU" sz="6000" b="1" i="0" u="none" strike="noStrike" cap="none" spc="-300">
              <a:ln>
                <a:noFill/>
              </a:ln>
              <a:solidFill>
                <a:schemeClr val="bg1"/>
              </a:solidFill>
              <a:latin typeface="Comfortaa"/>
              <a:ea typeface="Roboto Bold"/>
              <a:cs typeface="Roboto Medium"/>
            </a:endParaRPr>
          </a:p>
        </p:txBody>
      </p:sp>
      <p:sp>
        <p:nvSpPr>
          <p:cNvPr id="28" name="Подзаголовок 2"/>
          <p:cNvSpPr txBox="1"/>
          <p:nvPr/>
        </p:nvSpPr>
        <p:spPr bwMode="auto">
          <a:xfrm>
            <a:off x="9253211" y="3768680"/>
            <a:ext cx="2691140" cy="911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750"/>
              </a:spcAft>
              <a:buClrTx/>
              <a:buSzTx/>
              <a:buFont typeface="Arial"/>
              <a:buNone/>
              <a:defRPr/>
            </a:pPr>
            <a:r>
              <a:rPr lang="ru-RU" sz="1300" b="1" dirty="0">
                <a:solidFill>
                  <a:srgbClr val="03516A"/>
                </a:solidFill>
                <a:latin typeface="Comfortaa"/>
                <a:ea typeface="Roboto Bold"/>
              </a:rPr>
              <a:t>людей с инвалидностью получивших возможность реализовать свой потенциал </a:t>
            </a:r>
            <a:endParaRPr lang="en-US" sz="1300" b="1" i="0" u="none" strike="noStrike" cap="none" spc="0" dirty="0">
              <a:ln>
                <a:noFill/>
              </a:ln>
              <a:solidFill>
                <a:srgbClr val="03516A"/>
              </a:solidFill>
              <a:latin typeface="Comfortaa"/>
              <a:ea typeface="Roboto Bold"/>
            </a:endParaRPr>
          </a:p>
        </p:txBody>
      </p:sp>
      <p:sp>
        <p:nvSpPr>
          <p:cNvPr id="29" name="Подзаголовок 2"/>
          <p:cNvSpPr txBox="1"/>
          <p:nvPr/>
        </p:nvSpPr>
        <p:spPr bwMode="auto">
          <a:xfrm>
            <a:off x="6391945" y="5098267"/>
            <a:ext cx="2885811" cy="88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sz="6000" b="1" spc="-300" dirty="0">
                <a:solidFill>
                  <a:schemeClr val="bg1"/>
                </a:solidFill>
                <a:latin typeface="Comfortaa"/>
                <a:ea typeface="Roboto Bold"/>
                <a:cs typeface="Roboto Medium"/>
              </a:rPr>
              <a:t>5 млрд </a:t>
            </a:r>
            <a:endParaRPr lang="ru-RU" sz="6000" b="1" i="0" u="none" strike="noStrike" cap="none" spc="-300" dirty="0">
              <a:ln>
                <a:noFill/>
              </a:ln>
              <a:solidFill>
                <a:schemeClr val="bg1"/>
              </a:solidFill>
              <a:latin typeface="Comfortaa"/>
              <a:ea typeface="Roboto Bold"/>
              <a:cs typeface="Roboto Medium"/>
            </a:endParaRPr>
          </a:p>
        </p:txBody>
      </p:sp>
      <p:sp>
        <p:nvSpPr>
          <p:cNvPr id="30" name="Подзаголовок 2"/>
          <p:cNvSpPr txBox="1"/>
          <p:nvPr/>
        </p:nvSpPr>
        <p:spPr bwMode="auto">
          <a:xfrm>
            <a:off x="9253211" y="5186315"/>
            <a:ext cx="2691139" cy="13327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Aft>
                <a:spcPts val="750"/>
              </a:spcAft>
              <a:defRPr/>
            </a:pPr>
            <a:r>
              <a:rPr lang="ru-RU" sz="1300" b="1" dirty="0">
                <a:solidFill>
                  <a:srgbClr val="03516A"/>
                </a:solidFill>
                <a:latin typeface="Comfortaa"/>
                <a:ea typeface="Roboto Bold"/>
              </a:rPr>
              <a:t>рублей ежемесячная выгода для бизнеса от новых клиентов с инвалидностью после адаптации своих сервисов/услуг </a:t>
            </a:r>
            <a:endParaRPr lang="en-US" sz="1300" b="1" i="0" u="none" strike="noStrike" cap="none" spc="0" dirty="0">
              <a:ln>
                <a:noFill/>
              </a:ln>
              <a:solidFill>
                <a:srgbClr val="03516A"/>
              </a:solidFill>
              <a:latin typeface="Comfortaa"/>
              <a:ea typeface="Roboto Bold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CC6626C-5C2B-A543-A29E-B45595A73690}"/>
              </a:ext>
            </a:extLst>
          </p:cNvPr>
          <p:cNvSpPr txBox="1">
            <a:spLocks/>
          </p:cNvSpPr>
          <p:nvPr/>
        </p:nvSpPr>
        <p:spPr bwMode="auto">
          <a:xfrm>
            <a:off x="667601" y="622771"/>
            <a:ext cx="8226540" cy="6420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rgbClr val="24B2CA"/>
                </a:solidFill>
                <a:latin typeface="Comfortaa" pitchFamily="2" charset="0"/>
                <a:cs typeface="Roboto Medium" pitchFamily="34" charset="-120"/>
              </a:rPr>
              <a:t>ОЖИДАЕМЫЕ РЕЗУЛЬТАТЫ</a:t>
            </a:r>
            <a:endParaRPr lang="en-US" sz="1800" b="1" dirty="0">
              <a:solidFill>
                <a:srgbClr val="24B2CA"/>
              </a:solidFill>
              <a:latin typeface="Comfortaa" pitchFamily="2" charset="0"/>
            </a:endParaRPr>
          </a:p>
        </p:txBody>
      </p:sp>
      <p:pic>
        <p:nvPicPr>
          <p:cNvPr id="26" name="Рисунок 9" descr="Рисунок 9">
            <a:extLst>
              <a:ext uri="{FF2B5EF4-FFF2-40B4-BE49-F238E27FC236}">
                <a16:creationId xmlns:a16="http://schemas.microsoft.com/office/drawing/2014/main" id="{04FDC9B8-6BA3-9748-BC74-920C75A74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49728" y="1241950"/>
            <a:ext cx="1185336" cy="457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/>
        </p:blipFill>
        <p:spPr bwMode="auto">
          <a:xfrm>
            <a:off x="0" y="-246888"/>
            <a:ext cx="12192000" cy="7104888"/>
          </a:xfrm>
          <a:prstGeom prst="rect">
            <a:avLst/>
          </a:prstGeom>
        </p:spPr>
      </p:pic>
      <p:pic>
        <p:nvPicPr>
          <p:cNvPr id="5" name="Рисунок 1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423156" y="-837275"/>
            <a:ext cx="5869515" cy="3301602"/>
          </a:xfrm>
          <a:prstGeom prst="rect">
            <a:avLst/>
          </a:prstGeom>
        </p:spPr>
      </p:pic>
      <p:sp>
        <p:nvSpPr>
          <p:cNvPr id="8" name="Заголовок 1"/>
          <p:cNvSpPr txBox="1"/>
          <p:nvPr/>
        </p:nvSpPr>
        <p:spPr bwMode="auto">
          <a:xfrm>
            <a:off x="5834455" y="1800762"/>
            <a:ext cx="6559475" cy="30463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600" b="1">
                <a:solidFill>
                  <a:srgbClr val="96FED4"/>
                </a:solidFill>
                <a:latin typeface="Comfortaa bold"/>
              </a:rPr>
              <a:t>ПРИСОЕДИНЯЙТЕСЬ </a:t>
            </a:r>
            <a:endParaRPr lang="en-US" sz="3600" b="1">
              <a:solidFill>
                <a:srgbClr val="96FED4"/>
              </a:solidFill>
              <a:latin typeface="Comfortaa bold"/>
            </a:endParaRPr>
          </a:p>
          <a:p>
            <a:pPr>
              <a:defRPr/>
            </a:pPr>
            <a:r>
              <a:rPr lang="ru-RU" sz="3600" b="1">
                <a:solidFill>
                  <a:srgbClr val="96FED4"/>
                </a:solidFill>
                <a:latin typeface="Comfortaa bold"/>
              </a:rPr>
              <a:t>И СОЗДАВАЙТЕ ОБЩЕСТВО РАВНЫХ ВОЗМОЖНОСТЕЙ ВМЕСТЕ С НАМИ!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5834455" y="4847103"/>
            <a:ext cx="43269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Comfortaa"/>
              </a:rPr>
              <a:t>Используйте </a:t>
            </a:r>
            <a:r>
              <a:rPr lang="en-US" sz="2000" b="1" dirty="0">
                <a:solidFill>
                  <a:schemeClr val="bg1"/>
                </a:solidFill>
                <a:latin typeface="Comfortaa"/>
              </a:rPr>
              <a:t>QR-</a:t>
            </a:r>
            <a:r>
              <a:rPr lang="ru-RU" sz="2000" b="1" dirty="0">
                <a:solidFill>
                  <a:schemeClr val="bg1"/>
                </a:solidFill>
                <a:latin typeface="Comfortaa"/>
              </a:rPr>
              <a:t>код для перехода </a:t>
            </a:r>
            <a:r>
              <a:rPr lang="ru-RU" sz="2000" b="1" dirty="0">
                <a:solidFill>
                  <a:schemeClr val="bg1"/>
                </a:solidFill>
                <a:latin typeface="Comforta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 сайт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 bwMode="auto">
          <a:xfrm>
            <a:off x="646414" y="1142648"/>
            <a:ext cx="4610100" cy="4610100"/>
            <a:chOff x="838200" y="676275"/>
            <a:chExt cx="4610100" cy="4610100"/>
          </a:xfrm>
        </p:grpSpPr>
        <p:sp>
          <p:nvSpPr>
            <p:cNvPr id="2" name="Овал 1"/>
            <p:cNvSpPr/>
            <p:nvPr/>
          </p:nvSpPr>
          <p:spPr bwMode="auto">
            <a:xfrm>
              <a:off x="838200" y="676275"/>
              <a:ext cx="4610100" cy="4610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Picture 4" descr="http://qrcoder.ru/code/?https%3A%2F%2Fxn--b1adergpbpndc6b5d0c.xn--p1ai%2F&amp;8&amp;0"/>
            <p:cNvPicPr>
              <a:picLocks noChangeAspect="1" noChangeArrowheads="1"/>
            </p:cNvPicPr>
            <p:nvPr/>
          </p:nvPicPr>
          <p:blipFill>
            <a:blip r:embed="rId6"/>
            <a:stretch/>
          </p:blipFill>
          <p:spPr bwMode="auto">
            <a:xfrm>
              <a:off x="1543049" y="1370860"/>
              <a:ext cx="3209925" cy="32099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/>
        </p:nvGrpSpPr>
        <p:grpSpPr bwMode="auto">
          <a:xfrm>
            <a:off x="3334802" y="-2"/>
            <a:ext cx="8865444" cy="6858002"/>
            <a:chOff x="3334802" y="-2"/>
            <a:chExt cx="8865444" cy="6858002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rot="10800000">
              <a:off x="5148190" y="0"/>
              <a:ext cx="7052056" cy="6858000"/>
            </a:xfrm>
            <a:prstGeom prst="rect">
              <a:avLst/>
            </a:prstGeom>
          </p:spPr>
        </p:pic>
        <p:sp>
          <p:nvSpPr>
            <p:cNvPr id="38" name="Равнобедренный треугольник 37"/>
            <p:cNvSpPr/>
            <p:nvPr/>
          </p:nvSpPr>
          <p:spPr bwMode="auto">
            <a:xfrm rot="10800000">
              <a:off x="3334802" y="-2"/>
              <a:ext cx="3566474" cy="6858001"/>
            </a:xfrm>
            <a:prstGeom prst="triangle">
              <a:avLst>
                <a:gd name="adj" fmla="val 4924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0" name="Заголовок 1"/>
          <p:cNvSpPr txBox="1"/>
          <p:nvPr/>
        </p:nvSpPr>
        <p:spPr bwMode="auto">
          <a:xfrm>
            <a:off x="546564" y="503342"/>
            <a:ext cx="7052055" cy="6420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dirty="0">
                <a:solidFill>
                  <a:srgbClr val="24B2CA"/>
                </a:solidFill>
                <a:latin typeface="Comfortaa"/>
                <a:ea typeface="Roboto Bold"/>
                <a:cs typeface="Roboto Medium"/>
              </a:rPr>
              <a:t>ИНКЛЮЗИЯ В РОССИИ:</a:t>
            </a:r>
            <a:br>
              <a:rPr lang="ru-RU" sz="1800" b="1" dirty="0">
                <a:solidFill>
                  <a:srgbClr val="24B2CA"/>
                </a:solidFill>
                <a:latin typeface="Comfortaa"/>
                <a:ea typeface="Roboto Bold"/>
                <a:cs typeface="Roboto Medium"/>
              </a:rPr>
            </a:br>
            <a:r>
              <a:rPr lang="ru-RU" sz="1800" b="1" dirty="0">
                <a:solidFill>
                  <a:srgbClr val="24B2CA"/>
                </a:solidFill>
                <a:latin typeface="Comfortaa"/>
                <a:ea typeface="Roboto Bold"/>
                <a:cs typeface="Roboto Medium"/>
              </a:rPr>
              <a:t>ТОВАРЫ, УСЛУГИ, ДОСТУПНАЯ СРЕДА</a:t>
            </a:r>
          </a:p>
        </p:txBody>
      </p:sp>
      <p:sp>
        <p:nvSpPr>
          <p:cNvPr id="39" name="Подзаголовок 2"/>
          <p:cNvSpPr txBox="1"/>
          <p:nvPr/>
        </p:nvSpPr>
        <p:spPr bwMode="auto">
          <a:xfrm>
            <a:off x="7760396" y="969858"/>
            <a:ext cx="2133881" cy="10308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sz="4800" b="1" spc="-300" dirty="0">
                <a:solidFill>
                  <a:schemeClr val="bg1"/>
                </a:solidFill>
                <a:latin typeface="Comfortaa"/>
                <a:ea typeface="Roboto Bold"/>
                <a:cs typeface="Roboto Medium"/>
              </a:rPr>
              <a:t>18 млн</a:t>
            </a:r>
            <a:endParaRPr lang="ru-RU" sz="4800" b="1" i="0" u="none" strike="noStrike" cap="none" spc="-300" dirty="0">
              <a:ln>
                <a:noFill/>
              </a:ln>
              <a:solidFill>
                <a:schemeClr val="bg1"/>
              </a:solidFill>
              <a:latin typeface="Comfortaa"/>
              <a:ea typeface="Roboto Bold"/>
              <a:cs typeface="Roboto Medium"/>
            </a:endParaRPr>
          </a:p>
        </p:txBody>
      </p:sp>
      <p:sp>
        <p:nvSpPr>
          <p:cNvPr id="42" name="Подзаголовок 2"/>
          <p:cNvSpPr txBox="1"/>
          <p:nvPr/>
        </p:nvSpPr>
        <p:spPr bwMode="auto">
          <a:xfrm>
            <a:off x="5220691" y="2404320"/>
            <a:ext cx="3971754" cy="10308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ru-RU" sz="6000" b="1" i="0" u="none" strike="noStrike" cap="none" spc="-300" dirty="0">
              <a:ln>
                <a:noFill/>
              </a:ln>
              <a:solidFill>
                <a:schemeClr val="bg1"/>
              </a:solidFill>
              <a:latin typeface="Comfortaa"/>
              <a:ea typeface="Roboto Bold"/>
              <a:cs typeface="Roboto Medium"/>
            </a:endParaRPr>
          </a:p>
        </p:txBody>
      </p:sp>
      <p:sp>
        <p:nvSpPr>
          <p:cNvPr id="43" name="Подзаголовок 2"/>
          <p:cNvSpPr txBox="1"/>
          <p:nvPr/>
        </p:nvSpPr>
        <p:spPr bwMode="auto">
          <a:xfrm>
            <a:off x="9253211" y="2460990"/>
            <a:ext cx="2379356" cy="911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750"/>
              </a:spcAft>
              <a:buClrTx/>
              <a:buSzTx/>
              <a:buFont typeface="Arial"/>
              <a:buNone/>
              <a:defRPr/>
            </a:pPr>
            <a:endParaRPr lang="en-US" sz="1300" b="1" i="0" u="none" strike="noStrike" cap="none" spc="0" dirty="0">
              <a:ln>
                <a:noFill/>
              </a:ln>
              <a:solidFill>
                <a:srgbClr val="03516A"/>
              </a:solidFill>
              <a:latin typeface="Comfortaa"/>
              <a:ea typeface="Roboto Bold"/>
            </a:endParaRPr>
          </a:p>
        </p:txBody>
      </p:sp>
      <p:sp>
        <p:nvSpPr>
          <p:cNvPr id="21" name="Подзаголовок 2"/>
          <p:cNvSpPr txBox="1"/>
          <p:nvPr/>
        </p:nvSpPr>
        <p:spPr bwMode="auto">
          <a:xfrm>
            <a:off x="7288012" y="1195309"/>
            <a:ext cx="755237" cy="619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en-US" sz="3000" dirty="0">
                <a:solidFill>
                  <a:schemeClr val="bg1"/>
                </a:solidFill>
                <a:latin typeface="Comfortaa"/>
                <a:ea typeface="Roboto Bold"/>
                <a:cs typeface="Roboto Medium"/>
              </a:rPr>
              <a:t>&gt;</a:t>
            </a:r>
            <a:endParaRPr lang="ru-RU" sz="3000" dirty="0">
              <a:solidFill>
                <a:schemeClr val="bg1"/>
              </a:solidFill>
              <a:latin typeface="Comfortaa"/>
              <a:ea typeface="Roboto Bold"/>
              <a:cs typeface="Roboto Medium"/>
            </a:endParaRPr>
          </a:p>
        </p:txBody>
      </p:sp>
      <p:sp>
        <p:nvSpPr>
          <p:cNvPr id="24" name="Подзаголовок 2"/>
          <p:cNvSpPr txBox="1"/>
          <p:nvPr/>
        </p:nvSpPr>
        <p:spPr bwMode="auto">
          <a:xfrm>
            <a:off x="6895604" y="2859665"/>
            <a:ext cx="755237" cy="619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en-US" sz="3000" dirty="0">
                <a:solidFill>
                  <a:schemeClr val="bg1"/>
                </a:solidFill>
                <a:latin typeface="Comfortaa"/>
                <a:ea typeface="Roboto Bold"/>
                <a:cs typeface="Roboto Medium"/>
              </a:rPr>
              <a:t>&gt;</a:t>
            </a:r>
            <a:endParaRPr lang="ru-RU" sz="3000" dirty="0">
              <a:solidFill>
                <a:schemeClr val="bg1"/>
              </a:solidFill>
              <a:latin typeface="Comfortaa"/>
              <a:ea typeface="Roboto Bold"/>
              <a:cs typeface="Roboto Medium"/>
            </a:endParaRPr>
          </a:p>
        </p:txBody>
      </p:sp>
      <p:sp>
        <p:nvSpPr>
          <p:cNvPr id="27" name="Подзаголовок 2"/>
          <p:cNvSpPr txBox="1"/>
          <p:nvPr/>
        </p:nvSpPr>
        <p:spPr bwMode="auto">
          <a:xfrm>
            <a:off x="7388782" y="2637202"/>
            <a:ext cx="3270480" cy="841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sz="4800" b="1" spc="-300" dirty="0">
                <a:solidFill>
                  <a:schemeClr val="bg1"/>
                </a:solidFill>
                <a:latin typeface="Comfortaa"/>
                <a:ea typeface="Roboto Bold"/>
                <a:cs typeface="Roboto Medium"/>
              </a:rPr>
              <a:t>660 тысяч</a:t>
            </a:r>
            <a:endParaRPr lang="ru-RU" sz="4800" b="1" i="0" u="none" strike="noStrike" cap="none" spc="-300" dirty="0">
              <a:ln>
                <a:noFill/>
              </a:ln>
              <a:solidFill>
                <a:schemeClr val="bg1"/>
              </a:solidFill>
              <a:latin typeface="Comfortaa"/>
              <a:ea typeface="Roboto Bold"/>
              <a:cs typeface="Roboto Medium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A965AA-CC0F-8946-BD67-917C739CE0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14"/>
          <a:stretch/>
        </p:blipFill>
        <p:spPr>
          <a:xfrm>
            <a:off x="132058" y="2142870"/>
            <a:ext cx="3039651" cy="21775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7AE0F6-D95B-E641-A535-A5DF473B5D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8" r="48728"/>
          <a:stretch/>
        </p:blipFill>
        <p:spPr>
          <a:xfrm>
            <a:off x="3113995" y="2142869"/>
            <a:ext cx="2619751" cy="2059657"/>
          </a:xfrm>
          <a:prstGeom prst="rect">
            <a:avLst/>
          </a:prstGeom>
        </p:spPr>
      </p:pic>
      <p:sp>
        <p:nvSpPr>
          <p:cNvPr id="33" name="Подзаголовок 2">
            <a:extLst>
              <a:ext uri="{FF2B5EF4-FFF2-40B4-BE49-F238E27FC236}">
                <a16:creationId xmlns:a16="http://schemas.microsoft.com/office/drawing/2014/main" id="{59730ECC-44F6-944B-BCF0-671E285105BE}"/>
              </a:ext>
            </a:extLst>
          </p:cNvPr>
          <p:cNvSpPr txBox="1"/>
          <p:nvPr/>
        </p:nvSpPr>
        <p:spPr bwMode="auto">
          <a:xfrm>
            <a:off x="7204225" y="1911310"/>
            <a:ext cx="3785420" cy="538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ru-RU" sz="1400" dirty="0">
                <a:solidFill>
                  <a:srgbClr val="03516A"/>
                </a:solidFill>
                <a:latin typeface="Comfortaa"/>
                <a:ea typeface="Roboto Bold"/>
                <a:cs typeface="Roboto Medium"/>
              </a:rPr>
              <a:t>россиян – </a:t>
            </a:r>
            <a:r>
              <a:rPr lang="ru-RU" sz="1400" b="1" dirty="0">
                <a:solidFill>
                  <a:srgbClr val="03516A"/>
                </a:solidFill>
                <a:latin typeface="Comfortaa"/>
                <a:ea typeface="Roboto Bold"/>
                <a:cs typeface="Roboto Medium"/>
              </a:rPr>
              <a:t>граждане с инвалидностью и члены их семей</a:t>
            </a:r>
            <a:endParaRPr sz="1400" b="1" dirty="0"/>
          </a:p>
        </p:txBody>
      </p:sp>
      <p:sp>
        <p:nvSpPr>
          <p:cNvPr id="34" name="Подзаголовок 2">
            <a:extLst>
              <a:ext uri="{FF2B5EF4-FFF2-40B4-BE49-F238E27FC236}">
                <a16:creationId xmlns:a16="http://schemas.microsoft.com/office/drawing/2014/main" id="{5A7DCF24-DD22-FC4A-BCF5-3BFEF3A38EAE}"/>
              </a:ext>
            </a:extLst>
          </p:cNvPr>
          <p:cNvSpPr txBox="1"/>
          <p:nvPr/>
        </p:nvSpPr>
        <p:spPr bwMode="auto">
          <a:xfrm>
            <a:off x="7092787" y="4014528"/>
            <a:ext cx="3566475" cy="551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endParaRPr dirty="0"/>
          </a:p>
        </p:txBody>
      </p:sp>
      <p:sp>
        <p:nvSpPr>
          <p:cNvPr id="44" name="Подзаголовок 2">
            <a:extLst>
              <a:ext uri="{FF2B5EF4-FFF2-40B4-BE49-F238E27FC236}">
                <a16:creationId xmlns:a16="http://schemas.microsoft.com/office/drawing/2014/main" id="{C05843AC-9EAB-0140-850D-033C2A3B36E5}"/>
              </a:ext>
            </a:extLst>
          </p:cNvPr>
          <p:cNvSpPr txBox="1"/>
          <p:nvPr/>
        </p:nvSpPr>
        <p:spPr bwMode="auto">
          <a:xfrm>
            <a:off x="7204225" y="3487286"/>
            <a:ext cx="3976439" cy="931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ru-RU" sz="1400" dirty="0">
                <a:solidFill>
                  <a:srgbClr val="03516A"/>
                </a:solidFill>
                <a:latin typeface="Comfortaa"/>
                <a:ea typeface="Roboto Bold"/>
                <a:cs typeface="Roboto Medium"/>
              </a:rPr>
              <a:t>граждан с инвалидностью хотят работать и </a:t>
            </a:r>
            <a:r>
              <a:rPr lang="ru-RU" sz="1400" b="1" dirty="0">
                <a:solidFill>
                  <a:srgbClr val="03516A"/>
                </a:solidFill>
                <a:latin typeface="Comfortaa"/>
                <a:ea typeface="Roboto Bold"/>
                <a:cs typeface="Roboto Medium"/>
              </a:rPr>
              <a:t>не могут трудоустроиться</a:t>
            </a:r>
            <a:endParaRPr sz="1400" b="1" dirty="0"/>
          </a:p>
        </p:txBody>
      </p:sp>
      <p:pic>
        <p:nvPicPr>
          <p:cNvPr id="20" name="Рисунок 9" descr="Рисунок 9">
            <a:extLst>
              <a:ext uri="{FF2B5EF4-FFF2-40B4-BE49-F238E27FC236}">
                <a16:creationId xmlns:a16="http://schemas.microsoft.com/office/drawing/2014/main" id="{4F463ED4-2E3F-6C41-B64D-2E2FDF133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40501" y="1424333"/>
            <a:ext cx="1185336" cy="45727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5B8855E6-481B-4747-A702-798D7410445D}"/>
              </a:ext>
            </a:extLst>
          </p:cNvPr>
          <p:cNvSpPr txBox="1"/>
          <p:nvPr/>
        </p:nvSpPr>
        <p:spPr bwMode="auto">
          <a:xfrm>
            <a:off x="6615012" y="4769012"/>
            <a:ext cx="755237" cy="619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en-US" sz="3000" dirty="0">
                <a:solidFill>
                  <a:schemeClr val="bg1"/>
                </a:solidFill>
                <a:latin typeface="Comfortaa"/>
                <a:ea typeface="Roboto Bold"/>
                <a:cs typeface="Roboto Medium"/>
              </a:rPr>
              <a:t>&gt;</a:t>
            </a:r>
            <a:endParaRPr lang="ru-RU" sz="3000" dirty="0">
              <a:solidFill>
                <a:schemeClr val="bg1"/>
              </a:solidFill>
              <a:latin typeface="Comfortaa"/>
              <a:ea typeface="Roboto Bold"/>
              <a:cs typeface="Roboto Medium"/>
            </a:endParaRP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D8F7E26E-F7C1-924E-BC9C-65427FA0BE51}"/>
              </a:ext>
            </a:extLst>
          </p:cNvPr>
          <p:cNvSpPr txBox="1"/>
          <p:nvPr/>
        </p:nvSpPr>
        <p:spPr bwMode="auto">
          <a:xfrm>
            <a:off x="7129459" y="4546549"/>
            <a:ext cx="1384779" cy="841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sz="4800" b="1" spc="-300" dirty="0">
                <a:solidFill>
                  <a:schemeClr val="bg1"/>
                </a:solidFill>
                <a:latin typeface="Comfortaa"/>
                <a:ea typeface="Roboto Bold"/>
                <a:cs typeface="Roboto Medium"/>
              </a:rPr>
              <a:t>74</a:t>
            </a:r>
            <a:r>
              <a:rPr lang="en-US" sz="4800" b="1" spc="-300" dirty="0">
                <a:solidFill>
                  <a:schemeClr val="bg1"/>
                </a:solidFill>
                <a:latin typeface="Comfortaa"/>
                <a:ea typeface="Roboto Bold"/>
                <a:cs typeface="Roboto Medium"/>
              </a:rPr>
              <a:t>%</a:t>
            </a:r>
            <a:endParaRPr lang="ru-RU" sz="4800" b="1" i="0" u="none" strike="noStrike" cap="none" spc="-300" dirty="0">
              <a:ln>
                <a:noFill/>
              </a:ln>
              <a:solidFill>
                <a:schemeClr val="bg1"/>
              </a:solidFill>
              <a:latin typeface="Comfortaa"/>
              <a:ea typeface="Roboto Bold"/>
              <a:cs typeface="Roboto Medium"/>
            </a:endParaRPr>
          </a:p>
        </p:txBody>
      </p:sp>
      <p:sp>
        <p:nvSpPr>
          <p:cNvPr id="25" name="Подзаголовок 2">
            <a:extLst>
              <a:ext uri="{FF2B5EF4-FFF2-40B4-BE49-F238E27FC236}">
                <a16:creationId xmlns:a16="http://schemas.microsoft.com/office/drawing/2014/main" id="{F87F3E8F-AFB6-8F43-89BE-61B490D94D80}"/>
              </a:ext>
            </a:extLst>
          </p:cNvPr>
          <p:cNvSpPr txBox="1"/>
          <p:nvPr/>
        </p:nvSpPr>
        <p:spPr bwMode="auto">
          <a:xfrm>
            <a:off x="7204225" y="5295752"/>
            <a:ext cx="3976439" cy="931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endParaRPr sz="1400" b="1" dirty="0"/>
          </a:p>
        </p:txBody>
      </p:sp>
      <p:sp>
        <p:nvSpPr>
          <p:cNvPr id="26" name="Подзаголовок 2">
            <a:extLst>
              <a:ext uri="{FF2B5EF4-FFF2-40B4-BE49-F238E27FC236}">
                <a16:creationId xmlns:a16="http://schemas.microsoft.com/office/drawing/2014/main" id="{FD99FC1F-43C3-DF4E-9976-7736AB7550E4}"/>
              </a:ext>
            </a:extLst>
          </p:cNvPr>
          <p:cNvSpPr txBox="1"/>
          <p:nvPr/>
        </p:nvSpPr>
        <p:spPr bwMode="auto">
          <a:xfrm>
            <a:off x="7204225" y="5295753"/>
            <a:ext cx="3976439" cy="841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ru-RU" sz="1400" dirty="0">
                <a:solidFill>
                  <a:srgbClr val="03516A"/>
                </a:solidFill>
                <a:latin typeface="Comfortaa"/>
                <a:ea typeface="Roboto Bold"/>
                <a:cs typeface="Roboto Medium"/>
              </a:rPr>
              <a:t>опрошенных </a:t>
            </a:r>
            <a:r>
              <a:rPr lang="ru-RU" sz="1400" b="1" dirty="0">
                <a:solidFill>
                  <a:srgbClr val="03516A"/>
                </a:solidFill>
                <a:latin typeface="Comfortaa"/>
                <a:ea typeface="Roboto Bold"/>
                <a:cs typeface="Roboto Medium"/>
              </a:rPr>
              <a:t>сталкиваются со сложностями</a:t>
            </a:r>
            <a:r>
              <a:rPr lang="ru-RU" sz="1400" dirty="0">
                <a:solidFill>
                  <a:srgbClr val="03516A"/>
                </a:solidFill>
                <a:latin typeface="Comfortaa"/>
                <a:ea typeface="Roboto Bold"/>
                <a:cs typeface="Roboto Medium"/>
              </a:rPr>
              <a:t> в получении товаров и услуг</a:t>
            </a:r>
            <a:endParaRPr lang="ru-RU" sz="14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57959B-5DAB-1B46-87A6-46408971AB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1"/>
          <a:stretch/>
        </p:blipFill>
        <p:spPr>
          <a:xfrm>
            <a:off x="386236" y="4206126"/>
            <a:ext cx="3172752" cy="25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03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B85D0D-0252-CD45-9CC5-DE3A4349F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7"/>
            <a:ext cx="12192000" cy="68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0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471942-5CD8-2F40-B1D7-E6C69172BA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1" r="11359"/>
          <a:stretch/>
        </p:blipFill>
        <p:spPr>
          <a:xfrm>
            <a:off x="7959153" y="0"/>
            <a:ext cx="4269557" cy="6858000"/>
          </a:xfrm>
          <a:prstGeom prst="rect">
            <a:avLst/>
          </a:prstGeom>
        </p:spPr>
      </p:pic>
      <p:sp>
        <p:nvSpPr>
          <p:cNvPr id="21" name="Object14"/>
          <p:cNvSpPr/>
          <p:nvPr/>
        </p:nvSpPr>
        <p:spPr bwMode="auto">
          <a:xfrm>
            <a:off x="990098" y="1675861"/>
            <a:ext cx="3943317" cy="1499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spcAft>
                <a:spcPts val="750"/>
              </a:spcAft>
              <a:defRPr/>
            </a:pPr>
            <a:r>
              <a:rPr lang="ru-RU" sz="1600" dirty="0">
                <a:solidFill>
                  <a:srgbClr val="03516A"/>
                </a:solidFill>
                <a:latin typeface="Comfortaa"/>
                <a:ea typeface="Roboto Regular"/>
                <a:cs typeface="Roboto Regular"/>
              </a:rPr>
              <a:t>Расширение доступной среды и возможностей включения людей с инвалидностью в социальную и экономическую жизнь</a:t>
            </a:r>
            <a:endParaRPr sz="1600" dirty="0"/>
          </a:p>
        </p:txBody>
      </p:sp>
      <p:sp>
        <p:nvSpPr>
          <p:cNvPr id="22" name="Object15"/>
          <p:cNvSpPr/>
          <p:nvPr/>
        </p:nvSpPr>
        <p:spPr bwMode="auto">
          <a:xfrm>
            <a:off x="3650902" y="5785025"/>
            <a:ext cx="3908967" cy="1102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spcAft>
                <a:spcPts val="750"/>
              </a:spcAft>
              <a:defRPr/>
            </a:pPr>
            <a:r>
              <a:rPr lang="ru-RU" sz="1600" dirty="0">
                <a:solidFill>
                  <a:srgbClr val="03516A"/>
                </a:solidFill>
                <a:latin typeface="Comfortaa"/>
                <a:ea typeface="Roboto Regular"/>
                <a:cs typeface="Roboto Regular"/>
              </a:rPr>
              <a:t>Разработка и реализация мер поддержки инклюзивного бизнеса</a:t>
            </a:r>
            <a:endParaRPr sz="1600" dirty="0"/>
          </a:p>
        </p:txBody>
      </p:sp>
      <p:sp>
        <p:nvSpPr>
          <p:cNvPr id="26" name="Object24"/>
          <p:cNvSpPr/>
          <p:nvPr/>
        </p:nvSpPr>
        <p:spPr bwMode="auto">
          <a:xfrm>
            <a:off x="5060456" y="4869941"/>
            <a:ext cx="409575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6300"/>
              </a:lnSpc>
              <a:defRPr/>
            </a:pPr>
            <a:endParaRPr lang="en-US" sz="3500">
              <a:solidFill>
                <a:srgbClr val="03516A"/>
              </a:solidFill>
              <a:latin typeface="Comfortaa"/>
            </a:endParaRPr>
          </a:p>
        </p:txBody>
      </p:sp>
      <p:sp>
        <p:nvSpPr>
          <p:cNvPr id="27" name="Object14"/>
          <p:cNvSpPr/>
          <p:nvPr/>
        </p:nvSpPr>
        <p:spPr bwMode="auto">
          <a:xfrm>
            <a:off x="3650902" y="3095568"/>
            <a:ext cx="3962819" cy="1102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spcAft>
                <a:spcPts val="750"/>
              </a:spcAft>
              <a:defRPr/>
            </a:pPr>
            <a:r>
              <a:rPr lang="ru-RU" sz="1600" dirty="0">
                <a:solidFill>
                  <a:srgbClr val="03516A"/>
                </a:solidFill>
                <a:latin typeface="Comfortaa"/>
                <a:ea typeface="Roboto Regular"/>
                <a:cs typeface="Roboto Regular"/>
              </a:rPr>
              <a:t>Обеспечение экспертной и методологической поддержкой, сопровождение бизнеса, внедряющего инклюзивный подход</a:t>
            </a:r>
            <a:endParaRPr sz="1600" dirty="0"/>
          </a:p>
        </p:txBody>
      </p:sp>
      <p:sp>
        <p:nvSpPr>
          <p:cNvPr id="28" name="Object15"/>
          <p:cNvSpPr/>
          <p:nvPr/>
        </p:nvSpPr>
        <p:spPr bwMode="auto">
          <a:xfrm>
            <a:off x="990098" y="4416822"/>
            <a:ext cx="3908967" cy="17406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spcAft>
                <a:spcPts val="750"/>
              </a:spcAft>
              <a:defRPr/>
            </a:pPr>
            <a:r>
              <a:rPr lang="ru-RU" sz="1600" dirty="0">
                <a:solidFill>
                  <a:srgbClr val="03516A"/>
                </a:solidFill>
                <a:latin typeface="Comfortaa"/>
                <a:ea typeface="Roboto Regular"/>
                <a:cs typeface="Roboto Regular"/>
              </a:rPr>
              <a:t>Выявление и тиражирование лучших инклюзивных практик на федеральном и региональном уровнях</a:t>
            </a:r>
            <a:endParaRPr sz="1600" dirty="0"/>
          </a:p>
        </p:txBody>
      </p:sp>
      <p:sp>
        <p:nvSpPr>
          <p:cNvPr id="3" name="Полилиния: фигура 2"/>
          <p:cNvSpPr/>
          <p:nvPr/>
        </p:nvSpPr>
        <p:spPr bwMode="auto">
          <a:xfrm>
            <a:off x="577556" y="4416822"/>
            <a:ext cx="255640" cy="278582"/>
          </a:xfrm>
          <a:custGeom>
            <a:avLst/>
            <a:gdLst>
              <a:gd name="connsiteX0" fmla="*/ 0 w 727252"/>
              <a:gd name="connsiteY0" fmla="*/ 104525 h 792516"/>
              <a:gd name="connsiteX1" fmla="*/ 104350 w 727252"/>
              <a:gd name="connsiteY1" fmla="*/ 0 h 792516"/>
              <a:gd name="connsiteX2" fmla="*/ 155661 w 727252"/>
              <a:gd name="connsiteY2" fmla="*/ 13425 h 792516"/>
              <a:gd name="connsiteX3" fmla="*/ 673933 w 727252"/>
              <a:gd name="connsiteY3" fmla="*/ 304973 h 792516"/>
              <a:gd name="connsiteX4" fmla="*/ 713830 w 727252"/>
              <a:gd name="connsiteY4" fmla="*/ 447276 h 792516"/>
              <a:gd name="connsiteX5" fmla="*/ 673933 w 727252"/>
              <a:gd name="connsiteY5" fmla="*/ 487174 h 792516"/>
              <a:gd name="connsiteX6" fmla="*/ 155661 w 727252"/>
              <a:gd name="connsiteY6" fmla="*/ 779121 h 792516"/>
              <a:gd name="connsiteX7" fmla="*/ 13378 w 727252"/>
              <a:gd name="connsiteY7" fmla="*/ 739151 h 792516"/>
              <a:gd name="connsiteX8" fmla="*/ 0 w 727252"/>
              <a:gd name="connsiteY8" fmla="*/ 687689 h 79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252" h="792516" extrusionOk="0">
                <a:moveTo>
                  <a:pt x="0" y="104525"/>
                </a:moveTo>
                <a:cubicBezTo>
                  <a:pt x="-48" y="46846"/>
                  <a:pt x="46671" y="49"/>
                  <a:pt x="104350" y="0"/>
                </a:cubicBezTo>
                <a:cubicBezTo>
                  <a:pt x="122324" y="-15"/>
                  <a:pt x="139998" y="4609"/>
                  <a:pt x="155661" y="13425"/>
                </a:cubicBezTo>
                <a:lnTo>
                  <a:pt x="673933" y="304973"/>
                </a:lnTo>
                <a:cubicBezTo>
                  <a:pt x="724247" y="333252"/>
                  <a:pt x="742109" y="396963"/>
                  <a:pt x="713830" y="447276"/>
                </a:cubicBezTo>
                <a:cubicBezTo>
                  <a:pt x="704441" y="463983"/>
                  <a:pt x="690640" y="477785"/>
                  <a:pt x="673933" y="487174"/>
                </a:cubicBezTo>
                <a:lnTo>
                  <a:pt x="155661" y="779121"/>
                </a:lnTo>
                <a:cubicBezTo>
                  <a:pt x="105334" y="807374"/>
                  <a:pt x="41631" y="789479"/>
                  <a:pt x="13378" y="739151"/>
                </a:cubicBezTo>
                <a:cubicBezTo>
                  <a:pt x="4556" y="723439"/>
                  <a:pt x="-52" y="705710"/>
                  <a:pt x="0" y="687689"/>
                </a:cubicBezTo>
                <a:close/>
              </a:path>
            </a:pathLst>
          </a:custGeom>
          <a:solidFill>
            <a:srgbClr val="008BA4"/>
          </a:solidFill>
          <a:ln w="6617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4" name="Полилиния: фигура 3"/>
          <p:cNvSpPr/>
          <p:nvPr/>
        </p:nvSpPr>
        <p:spPr bwMode="auto">
          <a:xfrm>
            <a:off x="577589" y="1684719"/>
            <a:ext cx="255617" cy="278582"/>
          </a:xfrm>
          <a:custGeom>
            <a:avLst/>
            <a:gdLst>
              <a:gd name="connsiteX0" fmla="*/ 0 w 727184"/>
              <a:gd name="connsiteY0" fmla="*/ 104525 h 792516"/>
              <a:gd name="connsiteX1" fmla="*/ 104351 w 727184"/>
              <a:gd name="connsiteY1" fmla="*/ 0 h 792516"/>
              <a:gd name="connsiteX2" fmla="*/ 155661 w 727184"/>
              <a:gd name="connsiteY2" fmla="*/ 13425 h 792516"/>
              <a:gd name="connsiteX3" fmla="*/ 673932 w 727184"/>
              <a:gd name="connsiteY3" fmla="*/ 304973 h 792516"/>
              <a:gd name="connsiteX4" fmla="*/ 713697 w 727184"/>
              <a:gd name="connsiteY4" fmla="*/ 447411 h 792516"/>
              <a:gd name="connsiteX5" fmla="*/ 673932 w 727184"/>
              <a:gd name="connsiteY5" fmla="*/ 487174 h 792516"/>
              <a:gd name="connsiteX6" fmla="*/ 155661 w 727184"/>
              <a:gd name="connsiteY6" fmla="*/ 779121 h 792516"/>
              <a:gd name="connsiteX7" fmla="*/ 13376 w 727184"/>
              <a:gd name="connsiteY7" fmla="*/ 739151 h 792516"/>
              <a:gd name="connsiteX8" fmla="*/ 0 w 727184"/>
              <a:gd name="connsiteY8" fmla="*/ 688021 h 79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184" h="792516" extrusionOk="0">
                <a:moveTo>
                  <a:pt x="0" y="104525"/>
                </a:moveTo>
                <a:cubicBezTo>
                  <a:pt x="-46" y="46846"/>
                  <a:pt x="46672" y="49"/>
                  <a:pt x="104351" y="0"/>
                </a:cubicBezTo>
                <a:cubicBezTo>
                  <a:pt x="122326" y="-15"/>
                  <a:pt x="139995" y="4609"/>
                  <a:pt x="155661" y="13425"/>
                </a:cubicBezTo>
                <a:lnTo>
                  <a:pt x="673932" y="304973"/>
                </a:lnTo>
                <a:cubicBezTo>
                  <a:pt x="724247" y="333327"/>
                  <a:pt x="742049" y="397098"/>
                  <a:pt x="713697" y="447411"/>
                </a:cubicBezTo>
                <a:cubicBezTo>
                  <a:pt x="704322" y="464048"/>
                  <a:pt x="690567" y="477800"/>
                  <a:pt x="673932" y="487174"/>
                </a:cubicBezTo>
                <a:lnTo>
                  <a:pt x="155661" y="779121"/>
                </a:lnTo>
                <a:cubicBezTo>
                  <a:pt x="105333" y="807374"/>
                  <a:pt x="41629" y="789479"/>
                  <a:pt x="13376" y="739151"/>
                </a:cubicBezTo>
                <a:cubicBezTo>
                  <a:pt x="4611" y="723538"/>
                  <a:pt x="7" y="705929"/>
                  <a:pt x="0" y="688021"/>
                </a:cubicBezTo>
                <a:close/>
              </a:path>
            </a:pathLst>
          </a:custGeom>
          <a:solidFill>
            <a:srgbClr val="97FFD4"/>
          </a:solidFill>
          <a:ln w="6617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Полилиния: фигура 4"/>
          <p:cNvSpPr/>
          <p:nvPr/>
        </p:nvSpPr>
        <p:spPr bwMode="auto">
          <a:xfrm>
            <a:off x="3268222" y="5784997"/>
            <a:ext cx="255640" cy="278593"/>
          </a:xfrm>
          <a:custGeom>
            <a:avLst/>
            <a:gdLst>
              <a:gd name="connsiteX0" fmla="*/ 0 w 727250"/>
              <a:gd name="connsiteY0" fmla="*/ 104515 h 792546"/>
              <a:gd name="connsiteX1" fmla="*/ 104490 w 727250"/>
              <a:gd name="connsiteY1" fmla="*/ 0 h 792546"/>
              <a:gd name="connsiteX2" fmla="*/ 155727 w 727250"/>
              <a:gd name="connsiteY2" fmla="*/ 13415 h 792546"/>
              <a:gd name="connsiteX3" fmla="*/ 673999 w 727250"/>
              <a:gd name="connsiteY3" fmla="*/ 304963 h 792546"/>
              <a:gd name="connsiteX4" fmla="*/ 713763 w 727250"/>
              <a:gd name="connsiteY4" fmla="*/ 447402 h 792546"/>
              <a:gd name="connsiteX5" fmla="*/ 673999 w 727250"/>
              <a:gd name="connsiteY5" fmla="*/ 487165 h 792546"/>
              <a:gd name="connsiteX6" fmla="*/ 155727 w 727250"/>
              <a:gd name="connsiteY6" fmla="*/ 779111 h 792546"/>
              <a:gd name="connsiteX7" fmla="*/ 13416 w 727250"/>
              <a:gd name="connsiteY7" fmla="*/ 739247 h 792546"/>
              <a:gd name="connsiteX8" fmla="*/ 0 w 727250"/>
              <a:gd name="connsiteY8" fmla="*/ 688011 h 79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250" h="792546" extrusionOk="0">
                <a:moveTo>
                  <a:pt x="0" y="104515"/>
                </a:moveTo>
                <a:cubicBezTo>
                  <a:pt x="-6" y="46800"/>
                  <a:pt x="46778" y="7"/>
                  <a:pt x="104490" y="0"/>
                </a:cubicBezTo>
                <a:cubicBezTo>
                  <a:pt x="122438" y="-2"/>
                  <a:pt x="140081" y="4618"/>
                  <a:pt x="155727" y="13415"/>
                </a:cubicBezTo>
                <a:lnTo>
                  <a:pt x="673999" y="304963"/>
                </a:lnTo>
                <a:cubicBezTo>
                  <a:pt x="724313" y="333317"/>
                  <a:pt x="742115" y="397088"/>
                  <a:pt x="713763" y="447402"/>
                </a:cubicBezTo>
                <a:cubicBezTo>
                  <a:pt x="704388" y="464038"/>
                  <a:pt x="690633" y="477790"/>
                  <a:pt x="673999" y="487165"/>
                </a:cubicBezTo>
                <a:lnTo>
                  <a:pt x="155727" y="779111"/>
                </a:lnTo>
                <a:cubicBezTo>
                  <a:pt x="105419" y="807404"/>
                  <a:pt x="41702" y="789555"/>
                  <a:pt x="13416" y="739247"/>
                </a:cubicBezTo>
                <a:cubicBezTo>
                  <a:pt x="4618" y="723602"/>
                  <a:pt x="0" y="705959"/>
                  <a:pt x="0" y="688011"/>
                </a:cubicBezTo>
                <a:close/>
              </a:path>
            </a:pathLst>
          </a:custGeom>
          <a:solidFill>
            <a:srgbClr val="23B2CA"/>
          </a:solidFill>
          <a:ln w="6617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39" name="Полилиния: фигура 38"/>
          <p:cNvSpPr/>
          <p:nvPr/>
        </p:nvSpPr>
        <p:spPr bwMode="auto">
          <a:xfrm>
            <a:off x="3268245" y="3105856"/>
            <a:ext cx="216185" cy="278582"/>
          </a:xfrm>
          <a:custGeom>
            <a:avLst/>
            <a:gdLst>
              <a:gd name="connsiteX0" fmla="*/ 0 w 727184"/>
              <a:gd name="connsiteY0" fmla="*/ 104525 h 792516"/>
              <a:gd name="connsiteX1" fmla="*/ 104351 w 727184"/>
              <a:gd name="connsiteY1" fmla="*/ 0 h 792516"/>
              <a:gd name="connsiteX2" fmla="*/ 155661 w 727184"/>
              <a:gd name="connsiteY2" fmla="*/ 13425 h 792516"/>
              <a:gd name="connsiteX3" fmla="*/ 673932 w 727184"/>
              <a:gd name="connsiteY3" fmla="*/ 304973 h 792516"/>
              <a:gd name="connsiteX4" fmla="*/ 713697 w 727184"/>
              <a:gd name="connsiteY4" fmla="*/ 447411 h 792516"/>
              <a:gd name="connsiteX5" fmla="*/ 673932 w 727184"/>
              <a:gd name="connsiteY5" fmla="*/ 487174 h 792516"/>
              <a:gd name="connsiteX6" fmla="*/ 155661 w 727184"/>
              <a:gd name="connsiteY6" fmla="*/ 779121 h 792516"/>
              <a:gd name="connsiteX7" fmla="*/ 13376 w 727184"/>
              <a:gd name="connsiteY7" fmla="*/ 739151 h 792516"/>
              <a:gd name="connsiteX8" fmla="*/ 0 w 727184"/>
              <a:gd name="connsiteY8" fmla="*/ 688021 h 79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184" h="792516" extrusionOk="0">
                <a:moveTo>
                  <a:pt x="0" y="104525"/>
                </a:moveTo>
                <a:cubicBezTo>
                  <a:pt x="-46" y="46846"/>
                  <a:pt x="46672" y="49"/>
                  <a:pt x="104351" y="0"/>
                </a:cubicBezTo>
                <a:cubicBezTo>
                  <a:pt x="122326" y="-15"/>
                  <a:pt x="139995" y="4609"/>
                  <a:pt x="155661" y="13425"/>
                </a:cubicBezTo>
                <a:lnTo>
                  <a:pt x="673932" y="304973"/>
                </a:lnTo>
                <a:cubicBezTo>
                  <a:pt x="724247" y="333327"/>
                  <a:pt x="742049" y="397098"/>
                  <a:pt x="713697" y="447411"/>
                </a:cubicBezTo>
                <a:cubicBezTo>
                  <a:pt x="704322" y="464048"/>
                  <a:pt x="690567" y="477800"/>
                  <a:pt x="673932" y="487174"/>
                </a:cubicBezTo>
                <a:lnTo>
                  <a:pt x="155661" y="779121"/>
                </a:lnTo>
                <a:cubicBezTo>
                  <a:pt x="105333" y="807374"/>
                  <a:pt x="41629" y="789479"/>
                  <a:pt x="13376" y="739151"/>
                </a:cubicBezTo>
                <a:cubicBezTo>
                  <a:pt x="4611" y="723538"/>
                  <a:pt x="7" y="705929"/>
                  <a:pt x="0" y="688021"/>
                </a:cubicBezTo>
                <a:close/>
              </a:path>
            </a:pathLst>
          </a:custGeom>
          <a:solidFill>
            <a:srgbClr val="6AB39A"/>
          </a:solidFill>
          <a:ln w="6617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D76384B-C462-5A48-81DC-57BD97993BC7}"/>
              </a:ext>
            </a:extLst>
          </p:cNvPr>
          <p:cNvSpPr txBox="1"/>
          <p:nvPr/>
        </p:nvSpPr>
        <p:spPr bwMode="auto">
          <a:xfrm>
            <a:off x="561666" y="493411"/>
            <a:ext cx="7052055" cy="4409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dirty="0">
                <a:solidFill>
                  <a:srgbClr val="24B2CA"/>
                </a:solidFill>
                <a:latin typeface="Comfortaa"/>
                <a:ea typeface="Roboto Bold"/>
                <a:cs typeface="Roboto Medium"/>
              </a:rPr>
              <a:t>ЗАДАЧИ СООБЩЕСТВА</a:t>
            </a:r>
          </a:p>
        </p:txBody>
      </p:sp>
      <p:pic>
        <p:nvPicPr>
          <p:cNvPr id="16" name="Рисунок 9" descr="Рисунок 9">
            <a:extLst>
              <a:ext uri="{FF2B5EF4-FFF2-40B4-BE49-F238E27FC236}">
                <a16:creationId xmlns:a16="http://schemas.microsoft.com/office/drawing/2014/main" id="{F1CA1145-2AA6-CB46-9B87-84FB6B63A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01" y="1171506"/>
            <a:ext cx="1185336" cy="457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9">
            <a:extLst>
              <a:ext uri="{FF2B5EF4-FFF2-40B4-BE49-F238E27FC236}">
                <a16:creationId xmlns:a16="http://schemas.microsoft.com/office/drawing/2014/main" id="{66583BC1-680D-896F-67F6-2127D3A348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340" y="1141869"/>
            <a:ext cx="1185332" cy="45719"/>
          </a:xfrm>
          <a:prstGeom prst="rect">
            <a:avLst/>
          </a:prstGeom>
        </p:spPr>
      </p:pic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1E3F0490-55D9-43F1-842E-F42BB2A25035}"/>
              </a:ext>
            </a:extLst>
          </p:cNvPr>
          <p:cNvSpPr txBox="1">
            <a:spLocks/>
          </p:cNvSpPr>
          <p:nvPr/>
        </p:nvSpPr>
        <p:spPr>
          <a:xfrm>
            <a:off x="623309" y="605868"/>
            <a:ext cx="8226540" cy="6420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rgbClr val="24B2CA"/>
                </a:solidFill>
                <a:latin typeface="Comfortaa" pitchFamily="2" charset="0"/>
                <a:ea typeface="Roboto Medium" pitchFamily="34" charset="-122"/>
                <a:cs typeface="Roboto Medium" pitchFamily="34" charset="-120"/>
              </a:rPr>
              <a:t>ПОЛЬЗА ДЛЯ БИЗНЕСА</a:t>
            </a:r>
          </a:p>
          <a:p>
            <a:pPr>
              <a:lnSpc>
                <a:spcPct val="100000"/>
              </a:lnSpc>
            </a:pPr>
            <a:endParaRPr lang="en-US" sz="2100" b="1" dirty="0">
              <a:solidFill>
                <a:srgbClr val="24B2CA"/>
              </a:solidFill>
              <a:latin typeface="Comfortaa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1E0A20-DDFA-8B4E-AA84-4CB9BD0CB541}"/>
              </a:ext>
            </a:extLst>
          </p:cNvPr>
          <p:cNvSpPr txBox="1"/>
          <p:nvPr/>
        </p:nvSpPr>
        <p:spPr>
          <a:xfrm>
            <a:off x="2115669" y="1742594"/>
            <a:ext cx="39803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  <a:spcAft>
                <a:spcPts val="750"/>
              </a:spcAft>
            </a:pPr>
            <a:r>
              <a:rPr lang="ru-RU" sz="1500" b="1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Меры поддержки </a:t>
            </a:r>
            <a:r>
              <a:rPr lang="ru-RU" sz="1400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и поощрения инклюзивного бизнеса на федеральном и региональных уровнях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BA8543-A92C-424B-BFC2-FA4C482AE072}"/>
              </a:ext>
            </a:extLst>
          </p:cNvPr>
          <p:cNvSpPr txBox="1"/>
          <p:nvPr/>
        </p:nvSpPr>
        <p:spPr>
          <a:xfrm>
            <a:off x="7669179" y="2032556"/>
            <a:ext cx="39737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  <a:spcAft>
                <a:spcPts val="750"/>
              </a:spcAft>
            </a:pPr>
            <a:r>
              <a:rPr lang="ru-RU" sz="1500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Новая аудитория / </a:t>
            </a:r>
            <a:r>
              <a:rPr lang="ru-RU" sz="1500" b="1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сегмент для бизнеса</a:t>
            </a:r>
            <a:r>
              <a:rPr lang="ru-RU" sz="1400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, новые потребительские товары и услуги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0ECD80-DFD6-E54D-A74A-4CEFB9BBCA36}"/>
              </a:ext>
            </a:extLst>
          </p:cNvPr>
          <p:cNvSpPr txBox="1"/>
          <p:nvPr/>
        </p:nvSpPr>
        <p:spPr>
          <a:xfrm>
            <a:off x="2115669" y="2942331"/>
            <a:ext cx="3980331" cy="91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  <a:spcAft>
                <a:spcPts val="750"/>
              </a:spcAft>
            </a:pPr>
            <a:r>
              <a:rPr lang="ru-RU" sz="1400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Поддержка по внедрению</a:t>
            </a:r>
            <a:r>
              <a:rPr lang="ru-RU" sz="1400" b="1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 </a:t>
            </a:r>
            <a:r>
              <a:rPr lang="ru-RU" sz="1500" b="1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готовых инклюзивных практик</a:t>
            </a:r>
            <a:r>
              <a:rPr lang="ru-RU" sz="1500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 </a:t>
            </a:r>
            <a:r>
              <a:rPr lang="ru-RU" sz="1400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со стороны агентства, тиражирование практик в регионы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989B8E-A375-6F46-AFFD-42F2A25F8495}"/>
              </a:ext>
            </a:extLst>
          </p:cNvPr>
          <p:cNvSpPr txBox="1"/>
          <p:nvPr/>
        </p:nvSpPr>
        <p:spPr>
          <a:xfrm>
            <a:off x="2115669" y="5602525"/>
            <a:ext cx="3980330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  <a:spcAft>
                <a:spcPts val="750"/>
              </a:spcAft>
            </a:pPr>
            <a:r>
              <a:rPr lang="en-US" sz="1500" b="1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PR</a:t>
            </a:r>
            <a:r>
              <a:rPr lang="en-US" sz="1400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, </a:t>
            </a:r>
            <a:r>
              <a:rPr lang="ru-RU" sz="1400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информационная поддержка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28B0DF-C492-2548-AE2B-C6B2708603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54376" y="2032556"/>
            <a:ext cx="616633" cy="6166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C8C498-CF85-C446-94AB-2745290949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601" y="4316914"/>
            <a:ext cx="616633" cy="6166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FF2D8AA-0BC2-F64C-BEA5-2ABCFC1BE8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601" y="1742957"/>
            <a:ext cx="619652" cy="61965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DF979E2-7315-FA4C-8887-7CC48A6219F1}"/>
              </a:ext>
            </a:extLst>
          </p:cNvPr>
          <p:cNvSpPr txBox="1"/>
          <p:nvPr/>
        </p:nvSpPr>
        <p:spPr>
          <a:xfrm>
            <a:off x="2115669" y="4202820"/>
            <a:ext cx="3980330" cy="91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  <a:spcAft>
                <a:spcPts val="750"/>
              </a:spcAft>
            </a:pPr>
            <a:r>
              <a:rPr lang="ru-RU" sz="1500" b="1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Обмен практиками</a:t>
            </a:r>
            <a:r>
              <a:rPr lang="ru-RU" sz="1400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, </a:t>
            </a:r>
            <a:r>
              <a:rPr lang="ru-RU" sz="1400" dirty="0" err="1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нетворкинг</a:t>
            </a:r>
            <a:r>
              <a:rPr lang="ru-RU" sz="1400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, </a:t>
            </a:r>
            <a:r>
              <a:rPr lang="ru-RU" sz="1400" dirty="0" err="1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коллаборации</a:t>
            </a:r>
            <a:r>
              <a:rPr lang="ru-RU" sz="1400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 с партнерами, мероприятия и встречи для участников сообщества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E71FFE6-24BF-6840-8832-BDBA0D3508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895" y="3028092"/>
            <a:ext cx="616634" cy="61663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675FFF3-7B0F-8740-81CC-E6B9455CB3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98" y="5442968"/>
            <a:ext cx="616633" cy="61663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4454107-AFE0-AD47-A26C-5BE700E963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376" y="4775672"/>
            <a:ext cx="616633" cy="61663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4894C19-DD89-5E4A-8161-11587F4CAAEF}"/>
              </a:ext>
            </a:extLst>
          </p:cNvPr>
          <p:cNvSpPr txBox="1"/>
          <p:nvPr/>
        </p:nvSpPr>
        <p:spPr>
          <a:xfrm>
            <a:off x="7669179" y="4652955"/>
            <a:ext cx="3973778" cy="91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  <a:spcAft>
                <a:spcPts val="750"/>
              </a:spcAft>
            </a:pPr>
            <a:r>
              <a:rPr lang="ru-RU" sz="1400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Корпоративная социальная ответственность и влияние на общество, </a:t>
            </a:r>
            <a:r>
              <a:rPr lang="ru-RU" sz="1500" b="1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повышение социального статуса и имиджа компании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E6628A-DFA8-B845-AA76-C2F05CF049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376" y="3354553"/>
            <a:ext cx="616633" cy="6166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3679C02-8FDE-AB43-A9BF-7AC14F0AD889}"/>
              </a:ext>
            </a:extLst>
          </p:cNvPr>
          <p:cNvSpPr txBox="1"/>
          <p:nvPr/>
        </p:nvSpPr>
        <p:spPr>
          <a:xfrm>
            <a:off x="7662626" y="3288488"/>
            <a:ext cx="3980331" cy="91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  <a:spcAft>
                <a:spcPts val="750"/>
              </a:spcAft>
            </a:pPr>
            <a:r>
              <a:rPr lang="ru-RU" sz="1500" b="1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Акселерационная программа и образовательный трек</a:t>
            </a:r>
            <a:r>
              <a:rPr lang="ru-RU" sz="1500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 </a:t>
            </a:r>
            <a:r>
              <a:rPr lang="ru-RU" sz="1400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для сотрудников компании по работе с людьми с инвалидностью </a:t>
            </a:r>
          </a:p>
        </p:txBody>
      </p:sp>
    </p:spTree>
    <p:extLst>
      <p:ext uri="{BB962C8B-B14F-4D97-AF65-F5344CB8AC3E}">
        <p14:creationId xmlns:p14="http://schemas.microsoft.com/office/powerpoint/2010/main" val="941123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 trans="70000" scaling="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2620" t="9551" r="52131" b="955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DC6E7BE-3697-F24F-A505-76DC2B4FC18A}"/>
              </a:ext>
            </a:extLst>
          </p:cNvPr>
          <p:cNvSpPr txBox="1"/>
          <p:nvPr/>
        </p:nvSpPr>
        <p:spPr bwMode="auto">
          <a:xfrm>
            <a:off x="1065076" y="1185278"/>
            <a:ext cx="5361849" cy="17346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ru-RU" sz="3200" b="1" dirty="0">
                <a:solidFill>
                  <a:srgbClr val="96FED4"/>
                </a:solidFill>
                <a:latin typeface="Comfortaa"/>
                <a:ea typeface="Roboto Medium"/>
                <a:cs typeface="Roboto Medium"/>
              </a:rPr>
              <a:t>Национальный инклюзивный договор</a:t>
            </a:r>
            <a:endParaRPr dirty="0"/>
          </a:p>
          <a:p>
            <a:pPr>
              <a:lnSpc>
                <a:spcPct val="100000"/>
              </a:lnSpc>
              <a:defRPr/>
            </a:pPr>
            <a:endParaRPr lang="en-US" sz="2100" b="1" dirty="0">
              <a:solidFill>
                <a:srgbClr val="96FED4"/>
              </a:solidFill>
              <a:latin typeface="Comfortaa"/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B1B1507-A7DC-1646-A071-29C8AFC4C800}"/>
              </a:ext>
            </a:extLst>
          </p:cNvPr>
          <p:cNvSpPr txBox="1"/>
          <p:nvPr/>
        </p:nvSpPr>
        <p:spPr bwMode="auto">
          <a:xfrm>
            <a:off x="1065076" y="3050424"/>
            <a:ext cx="4859473" cy="1248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750"/>
              </a:spcAft>
              <a:buNone/>
              <a:defRPr/>
            </a:pPr>
            <a:r>
              <a:rPr lang="ru-RU" sz="2000" b="1" dirty="0">
                <a:solidFill>
                  <a:schemeClr val="bg1"/>
                </a:solidFill>
                <a:latin typeface="Comfortaa"/>
                <a:ea typeface="Roboto Regular"/>
              </a:rPr>
              <a:t>Публичные намерения бизнеса внедрять в свою работу инклюзивные практики и создавать </a:t>
            </a:r>
            <a:r>
              <a:rPr lang="ru-RU" sz="2000" b="1" dirty="0" err="1">
                <a:solidFill>
                  <a:schemeClr val="bg1"/>
                </a:solidFill>
                <a:latin typeface="Comfortaa"/>
                <a:ea typeface="Roboto Regular"/>
              </a:rPr>
              <a:t>безбарьерную</a:t>
            </a:r>
            <a:r>
              <a:rPr lang="ru-RU" sz="2000" b="1" dirty="0">
                <a:solidFill>
                  <a:schemeClr val="bg1"/>
                </a:solidFill>
                <a:latin typeface="Comfortaa"/>
                <a:ea typeface="Roboto Regular"/>
              </a:rPr>
              <a:t> среду</a:t>
            </a:r>
            <a:endParaRPr lang="en-US" sz="2000" b="1" dirty="0">
              <a:solidFill>
                <a:schemeClr val="bg1"/>
              </a:solidFill>
              <a:latin typeface="Comfortaa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43D5E5-7D69-C247-8788-CB0B4DA29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199205" y="2792150"/>
            <a:ext cx="3363568" cy="37091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EDDE8B-1A68-BF40-9CD6-93654DA44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901356" y="741043"/>
            <a:ext cx="3534308" cy="4618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ABC4C1-D066-974F-85DF-6D94577FC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870048" y="520161"/>
            <a:ext cx="3385674" cy="4799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A3F6B557-83BE-6B40-AD57-93DBF4F26F5B}"/>
              </a:ext>
            </a:extLst>
          </p:cNvPr>
          <p:cNvSpPr/>
          <p:nvPr/>
        </p:nvSpPr>
        <p:spPr>
          <a:xfrm>
            <a:off x="1099172" y="4705844"/>
            <a:ext cx="3865418" cy="872836"/>
          </a:xfrm>
          <a:prstGeom prst="roundRect">
            <a:avLst/>
          </a:prstGeom>
          <a:solidFill>
            <a:srgbClr val="96FED4"/>
          </a:solidFill>
          <a:effectLst>
            <a:outerShdw blurRad="678459" dist="50800" dir="3240000" algn="ctr" rotWithShape="0">
              <a:srgbClr val="000000">
                <a:alpha val="6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1A4A6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ОТКРЫТОДЛЯВСЕХ.РФ</a:t>
            </a:r>
            <a:endParaRPr lang="ru-RU" dirty="0">
              <a:solidFill>
                <a:srgbClr val="1A4A63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/>
          <p:nvPr/>
        </p:nvSpPr>
        <p:spPr bwMode="auto">
          <a:xfrm>
            <a:off x="58165" y="556422"/>
            <a:ext cx="12287562" cy="9904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ru-RU" sz="1800" b="1" dirty="0">
                <a:solidFill>
                  <a:srgbClr val="24B2CA"/>
                </a:solidFill>
                <a:latin typeface="Comfortaa"/>
                <a:ea typeface="Roboto Bold"/>
                <a:cs typeface="Roboto Medium"/>
              </a:rPr>
              <a:t>УЧАСТНИКИ «ОТКРЫТО ДЛЯ ВСЕХ»</a:t>
            </a:r>
            <a:endParaRPr lang="en-US" sz="1800" b="1" dirty="0">
              <a:solidFill>
                <a:srgbClr val="24B2CA"/>
              </a:solidFill>
              <a:latin typeface="Comfortaa"/>
              <a:ea typeface="Roboto Bold"/>
              <a:cs typeface="Roboto Medium"/>
            </a:endParaRPr>
          </a:p>
          <a:p>
            <a:pPr algn="ctr">
              <a:lnSpc>
                <a:spcPct val="100000"/>
              </a:lnSpc>
              <a:defRPr/>
            </a:pPr>
            <a:r>
              <a:rPr lang="ru-RU" sz="1800" b="1" dirty="0">
                <a:solidFill>
                  <a:srgbClr val="03516A"/>
                </a:solidFill>
                <a:latin typeface="Comfortaa"/>
                <a:ea typeface="Roboto Bold"/>
                <a:cs typeface="Roboto Medium"/>
              </a:rPr>
              <a:t> </a:t>
            </a:r>
            <a:br>
              <a:rPr lang="en-US" sz="1800" b="1" dirty="0">
                <a:solidFill>
                  <a:srgbClr val="03516A"/>
                </a:solidFill>
                <a:latin typeface="Comfortaa"/>
                <a:ea typeface="Roboto Bold"/>
                <a:cs typeface="Roboto Medium"/>
              </a:rPr>
            </a:br>
            <a:r>
              <a:rPr lang="ru-RU" sz="1800" b="1" dirty="0">
                <a:solidFill>
                  <a:srgbClr val="1A4A63"/>
                </a:solidFill>
                <a:latin typeface="Comfortaa"/>
                <a:ea typeface="Roboto Bold"/>
                <a:cs typeface="Roboto Medium"/>
              </a:rPr>
              <a:t>более 110 </a:t>
            </a:r>
            <a:r>
              <a:rPr lang="ru-RU" sz="1800" dirty="0">
                <a:solidFill>
                  <a:srgbClr val="1A4A63"/>
                </a:solidFill>
                <a:latin typeface="Comfortaa"/>
                <a:ea typeface="Roboto Bold"/>
                <a:cs typeface="Roboto Medium"/>
              </a:rPr>
              <a:t>российских компаний  </a:t>
            </a:r>
            <a:endParaRPr lang="en-US" sz="1800" dirty="0">
              <a:solidFill>
                <a:srgbClr val="1A4A63"/>
              </a:solidFill>
              <a:latin typeface="Comfortaa"/>
              <a:ea typeface="Roboto Bold"/>
            </a:endParaRPr>
          </a:p>
        </p:txBody>
      </p:sp>
      <p:sp>
        <p:nvSpPr>
          <p:cNvPr id="73" name="Подзаголовок 2"/>
          <p:cNvSpPr txBox="1"/>
          <p:nvPr/>
        </p:nvSpPr>
        <p:spPr bwMode="auto">
          <a:xfrm>
            <a:off x="10311318" y="6510916"/>
            <a:ext cx="152642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275"/>
              </a:lnSpc>
              <a:defRPr/>
            </a:pPr>
            <a:r>
              <a:rPr lang="en-US" sz="1200" b="1">
                <a:solidFill>
                  <a:schemeClr val="bg1"/>
                </a:solidFill>
                <a:latin typeface="Comfortaa"/>
                <a:ea typeface="Roboto Bold"/>
                <a:cs typeface="Roboto Medium"/>
              </a:rPr>
              <a:t>asi.ru</a:t>
            </a:r>
            <a:endParaRPr lang="en-US" sz="1200" b="1">
              <a:solidFill>
                <a:schemeClr val="bg1"/>
              </a:solidFill>
              <a:latin typeface="Comfortaa"/>
              <a:ea typeface="Roboto Bold"/>
            </a:endParaRPr>
          </a:p>
        </p:txBody>
      </p:sp>
      <p:sp>
        <p:nvSpPr>
          <p:cNvPr id="5" name="AutoShape 2" descr="Логотип-7 магазин логотипы — Everland - Пространство равных возможност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6" name="AutoShape 4" descr="Логотип-7 магазин логотипы — Everland - Пространство равных возможностей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68D761E-1226-C649-8ACE-A09050A494AA}"/>
              </a:ext>
            </a:extLst>
          </p:cNvPr>
          <p:cNvGrpSpPr/>
          <p:nvPr/>
        </p:nvGrpSpPr>
        <p:grpSpPr>
          <a:xfrm>
            <a:off x="505433" y="2029171"/>
            <a:ext cx="6062971" cy="4131786"/>
            <a:chOff x="505433" y="2153969"/>
            <a:chExt cx="6233880" cy="4048703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F2BFE402-C1E1-CD49-AE16-921D1A2C6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66390" y="2289857"/>
              <a:ext cx="1943660" cy="260255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A025FF8A-6115-C744-BD6C-1686575E8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2940" y="2238268"/>
              <a:ext cx="1654554" cy="311844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81AEE9A-EA2B-0D48-AD67-7ECC7B6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5152" y="3901468"/>
              <a:ext cx="1786634" cy="594973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30A3399B-B551-B347-8AA6-509049DCB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687" y="3898197"/>
              <a:ext cx="1611504" cy="1035967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D3D51EFD-E97C-994E-AF3F-1632BEDF1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7597" y="4968209"/>
              <a:ext cx="1030882" cy="1030882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75DCC3C6-1F76-8246-A8D7-DA421C0EE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839" y="4804236"/>
              <a:ext cx="1026511" cy="1398436"/>
            </a:xfrm>
            <a:prstGeom prst="rect">
              <a:avLst/>
            </a:prstGeom>
          </p:spPr>
        </p:pic>
        <p:pic>
          <p:nvPicPr>
            <p:cNvPr id="50" name="Picture 37">
              <a:extLst>
                <a:ext uri="{FF2B5EF4-FFF2-40B4-BE49-F238E27FC236}">
                  <a16:creationId xmlns:a16="http://schemas.microsoft.com/office/drawing/2014/main" id="{D4F39D7A-F4BE-414A-8EAB-0C3D0FF05E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5419" t="20329" r="14417" b="22204"/>
            <a:stretch/>
          </p:blipFill>
          <p:spPr>
            <a:xfrm>
              <a:off x="5002940" y="2866903"/>
              <a:ext cx="1736373" cy="761152"/>
            </a:xfrm>
            <a:prstGeom prst="rect">
              <a:avLst/>
            </a:prstGeom>
          </p:spPr>
        </p:pic>
        <p:pic>
          <p:nvPicPr>
            <p:cNvPr id="52" name="Picture 2" descr="Файл:MTS logo 2015.svg — Википедия">
              <a:extLst>
                <a:ext uri="{FF2B5EF4-FFF2-40B4-BE49-F238E27FC236}">
                  <a16:creationId xmlns:a16="http://schemas.microsoft.com/office/drawing/2014/main" id="{1408D12C-9E26-A84F-A114-66522070AA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428" y="5326860"/>
              <a:ext cx="1280202" cy="318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Файл:Beeline logo 2021.png — Википедия">
              <a:extLst>
                <a:ext uri="{FF2B5EF4-FFF2-40B4-BE49-F238E27FC236}">
                  <a16:creationId xmlns:a16="http://schemas.microsoft.com/office/drawing/2014/main" id="{F79A0CD0-C96F-EC41-BC7E-DCDB68768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241" y="2679154"/>
              <a:ext cx="1730809" cy="1153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4" descr="Файл:Perekrestok supermarket logo 2020.jpg — Википедия">
              <a:extLst>
                <a:ext uri="{FF2B5EF4-FFF2-40B4-BE49-F238E27FC236}">
                  <a16:creationId xmlns:a16="http://schemas.microsoft.com/office/drawing/2014/main" id="{C2788770-2261-F746-90FD-51D8A66E11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433" y="2679154"/>
              <a:ext cx="2687116" cy="1184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6" descr="Сибур лого: Логотип СИБУР обновился впервые за 20 лет">
              <a:extLst>
                <a:ext uri="{FF2B5EF4-FFF2-40B4-BE49-F238E27FC236}">
                  <a16:creationId xmlns:a16="http://schemas.microsoft.com/office/drawing/2014/main" id="{8A6B0C80-2FA3-0D44-AE7B-F887DD1AF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2101" y="3691469"/>
              <a:ext cx="1164555" cy="1225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8" descr="Файл:Pyaterochka 2020.svg — Википедия">
              <a:extLst>
                <a:ext uri="{FF2B5EF4-FFF2-40B4-BE49-F238E27FC236}">
                  <a16:creationId xmlns:a16="http://schemas.microsoft.com/office/drawing/2014/main" id="{CC8A6AFF-B3A3-1648-898A-65763B10C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664" y="2153969"/>
              <a:ext cx="2054995" cy="487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0E604B6-5C64-D046-9B17-499545730926}"/>
              </a:ext>
            </a:extLst>
          </p:cNvPr>
          <p:cNvGrpSpPr/>
          <p:nvPr/>
        </p:nvGrpSpPr>
        <p:grpSpPr>
          <a:xfrm>
            <a:off x="7045521" y="1942978"/>
            <a:ext cx="4348039" cy="2510504"/>
            <a:chOff x="7568887" y="2153969"/>
            <a:chExt cx="4348039" cy="2510504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DD728E6-25C5-3C4A-8D5B-7DDFD63AD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8887" y="2153969"/>
              <a:ext cx="4348039" cy="2510504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CA010ED7-A706-EF40-9696-59674C033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1168" y="2297986"/>
              <a:ext cx="3218174" cy="1978912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9644C01-9B7D-9F45-B3B4-7154812BF6F6}"/>
              </a:ext>
            </a:extLst>
          </p:cNvPr>
          <p:cNvSpPr txBox="1"/>
          <p:nvPr/>
        </p:nvSpPr>
        <p:spPr>
          <a:xfrm>
            <a:off x="7140978" y="4951417"/>
            <a:ext cx="5066012" cy="152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750"/>
              </a:spcAft>
              <a:buAutoNum type="arabicPeriod"/>
            </a:pPr>
            <a:r>
              <a:rPr lang="ru-RU" sz="1600" b="1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Перейдите</a:t>
            </a:r>
            <a:r>
              <a:rPr lang="ru-RU" sz="1600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 </a:t>
            </a:r>
            <a:r>
              <a:rPr lang="ru-RU" sz="1600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  <a:hlinkClick r:id="rId16"/>
              </a:rPr>
              <a:t>на сайт </a:t>
            </a:r>
            <a:r>
              <a:rPr lang="ru-RU" sz="1600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или просканируйте </a:t>
            </a:r>
            <a:r>
              <a:rPr lang="en-US" sz="1600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QR-</a:t>
            </a:r>
            <a:r>
              <a:rPr lang="ru-RU" sz="1600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код</a:t>
            </a:r>
          </a:p>
          <a:p>
            <a:pPr marL="342900" indent="-342900">
              <a:spcAft>
                <a:spcPts val="750"/>
              </a:spcAft>
              <a:buAutoNum type="arabicPeriod"/>
            </a:pPr>
            <a:r>
              <a:rPr lang="ru-RU" sz="1600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Нажмите </a:t>
            </a:r>
            <a:r>
              <a:rPr lang="ru-RU" sz="1600" b="1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на логотип </a:t>
            </a:r>
            <a:r>
              <a:rPr lang="ru-RU" sz="1600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партнера</a:t>
            </a:r>
          </a:p>
          <a:p>
            <a:pPr marL="342900" indent="-342900">
              <a:spcAft>
                <a:spcPts val="750"/>
              </a:spcAft>
              <a:buAutoNum type="arabicPeriod"/>
            </a:pPr>
            <a:r>
              <a:rPr lang="ru-RU" sz="1600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Ознакомьтесь с </a:t>
            </a:r>
            <a:r>
              <a:rPr lang="ru-RU" sz="1600" b="1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инклюзивной деятельностью</a:t>
            </a:r>
            <a:r>
              <a:rPr lang="ru-RU" sz="1600" dirty="0">
                <a:solidFill>
                  <a:srgbClr val="044A63"/>
                </a:solidFill>
                <a:latin typeface="Comfortaa" pitchFamily="2" charset="0"/>
                <a:ea typeface="Roboto Regular" pitchFamily="34" charset="-122"/>
                <a:cs typeface="Roboto Regular" pitchFamily="34" charset="-120"/>
              </a:rPr>
              <a:t> наших участников</a:t>
            </a: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E683A5E-D808-EA42-B83D-5AB67591DA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441" y="350473"/>
            <a:ext cx="1449440" cy="14494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 scaling="1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2620" t="9551" r="1498" b="955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 txBox="1"/>
          <p:nvPr/>
        </p:nvSpPr>
        <p:spPr bwMode="auto">
          <a:xfrm>
            <a:off x="1065076" y="1294228"/>
            <a:ext cx="5361849" cy="16256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ru-RU" sz="3200" b="1" dirty="0">
                <a:solidFill>
                  <a:srgbClr val="96FED4"/>
                </a:solidFill>
                <a:latin typeface="Comfortaa"/>
                <a:ea typeface="Roboto Medium"/>
                <a:cs typeface="Roboto Medium"/>
              </a:rPr>
              <a:t>Всероссийский отбор инклюзивных практик  </a:t>
            </a:r>
            <a:endParaRPr sz="3200" dirty="0"/>
          </a:p>
          <a:p>
            <a:pPr>
              <a:lnSpc>
                <a:spcPct val="100000"/>
              </a:lnSpc>
              <a:defRPr/>
            </a:pPr>
            <a:endParaRPr lang="en-US" sz="2400" b="1" dirty="0">
              <a:solidFill>
                <a:srgbClr val="96FED4"/>
              </a:solidFill>
              <a:latin typeface="Comfortaa"/>
            </a:endParaRPr>
          </a:p>
        </p:txBody>
      </p:sp>
      <p:sp>
        <p:nvSpPr>
          <p:cNvPr id="3" name="Подзаголовок 2"/>
          <p:cNvSpPr txBox="1"/>
          <p:nvPr/>
        </p:nvSpPr>
        <p:spPr bwMode="auto">
          <a:xfrm>
            <a:off x="1065076" y="3526821"/>
            <a:ext cx="4859473" cy="1248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750"/>
              </a:spcAft>
              <a:buNone/>
              <a:defRPr/>
            </a:pPr>
            <a:r>
              <a:rPr lang="ru-RU" sz="2000" b="1" dirty="0">
                <a:solidFill>
                  <a:schemeClr val="bg1"/>
                </a:solidFill>
                <a:latin typeface="Comfortaa"/>
                <a:ea typeface="Roboto Regular"/>
              </a:rPr>
              <a:t>Это сервис по поиску лучших практик в различных отраслях для решения социально-экономических задач.</a:t>
            </a:r>
            <a:endParaRPr sz="2000" dirty="0"/>
          </a:p>
          <a:p>
            <a:pPr marL="0" indent="0">
              <a:lnSpc>
                <a:spcPct val="100000"/>
              </a:lnSpc>
              <a:spcAft>
                <a:spcPts val="750"/>
              </a:spcAft>
              <a:buNone/>
              <a:defRPr/>
            </a:pPr>
            <a:endParaRPr lang="en-US" sz="2000" b="1" dirty="0">
              <a:solidFill>
                <a:schemeClr val="bg1"/>
              </a:solidFill>
              <a:latin typeface="Comfortaa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065076" y="2434214"/>
            <a:ext cx="2489784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800" dirty="0" err="1">
                <a:solidFill>
                  <a:schemeClr val="bg1"/>
                </a:solidFill>
                <a:latin typeface="Comfortaa"/>
              </a:rPr>
              <a:t>Смартека</a:t>
            </a:r>
            <a:r>
              <a:rPr lang="ru-RU" sz="6500" dirty="0">
                <a:solidFill>
                  <a:schemeClr val="bg1"/>
                </a:solidFill>
                <a:latin typeface="Comfortaa"/>
              </a:rP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440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6" name="Группа 45"/>
          <p:cNvGrpSpPr/>
          <p:nvPr/>
        </p:nvGrpSpPr>
        <p:grpSpPr bwMode="auto">
          <a:xfrm>
            <a:off x="4766523" y="2562577"/>
            <a:ext cx="2648852" cy="1826497"/>
            <a:chOff x="4112601" y="3410202"/>
            <a:chExt cx="1819272" cy="1425686"/>
          </a:xfrm>
        </p:grpSpPr>
        <p:sp>
          <p:nvSpPr>
            <p:cNvPr id="6" name="Прямоугольник 5"/>
            <p:cNvSpPr/>
            <p:nvPr/>
          </p:nvSpPr>
          <p:spPr bwMode="auto">
            <a:xfrm>
              <a:off x="4227571" y="3410202"/>
              <a:ext cx="1536735" cy="127325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5400" b="1" dirty="0">
                  <a:solidFill>
                    <a:srgbClr val="03516A"/>
                  </a:solidFill>
                  <a:latin typeface="Comfortaa"/>
                </a:rPr>
                <a:t>6</a:t>
              </a:r>
              <a:r>
                <a:rPr lang="ru-RU" sz="10000" b="1" dirty="0">
                  <a:solidFill>
                    <a:srgbClr val="03516A"/>
                  </a:solidFill>
                  <a:latin typeface="Comfortaa"/>
                </a:rPr>
                <a:t> </a:t>
              </a:r>
              <a:endParaRPr dirty="0"/>
            </a:p>
          </p:txBody>
        </p:sp>
        <p:sp>
          <p:nvSpPr>
            <p:cNvPr id="45" name="TextBox 44"/>
            <p:cNvSpPr txBox="1"/>
            <p:nvPr/>
          </p:nvSpPr>
          <p:spPr bwMode="auto">
            <a:xfrm>
              <a:off x="4112601" y="4547603"/>
              <a:ext cx="1819272" cy="2882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srgbClr val="03516A"/>
                  </a:solidFill>
                  <a:latin typeface="Comfortaa"/>
                </a:rPr>
                <a:t>НОМИНАЦИЙ</a:t>
              </a:r>
              <a:endParaRPr dirty="0"/>
            </a:p>
          </p:txBody>
        </p:sp>
      </p:grpSp>
      <p:sp>
        <p:nvSpPr>
          <p:cNvPr id="74" name="TextBox 73"/>
          <p:cNvSpPr txBox="1"/>
          <p:nvPr/>
        </p:nvSpPr>
        <p:spPr bwMode="auto">
          <a:xfrm>
            <a:off x="8042973" y="2842494"/>
            <a:ext cx="24470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3516A"/>
                </a:solidFill>
                <a:latin typeface="Comfortaa"/>
              </a:rPr>
              <a:t>Универсальный дизайн</a:t>
            </a:r>
            <a:endParaRPr lang="ru-RU" sz="1600" b="1" dirty="0">
              <a:solidFill>
                <a:srgbClr val="03516A"/>
              </a:solidFill>
            </a:endParaRPr>
          </a:p>
        </p:txBody>
      </p:sp>
      <p:sp>
        <p:nvSpPr>
          <p:cNvPr id="75" name="TextBox 74"/>
          <p:cNvSpPr txBox="1"/>
          <p:nvPr/>
        </p:nvSpPr>
        <p:spPr bwMode="auto">
          <a:xfrm>
            <a:off x="8042973" y="4846447"/>
            <a:ext cx="28421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3516A"/>
                </a:solidFill>
                <a:latin typeface="Comfortaa"/>
              </a:rPr>
              <a:t>Корпоративная политика</a:t>
            </a:r>
            <a:endParaRPr lang="ru-RU" sz="1600" b="1" dirty="0">
              <a:solidFill>
                <a:srgbClr val="03516A"/>
              </a:solidFill>
            </a:endParaRPr>
          </a:p>
        </p:txBody>
      </p:sp>
      <p:sp>
        <p:nvSpPr>
          <p:cNvPr id="76" name="TextBox 75"/>
          <p:cNvSpPr txBox="1"/>
          <p:nvPr/>
        </p:nvSpPr>
        <p:spPr bwMode="auto">
          <a:xfrm>
            <a:off x="5486468" y="1370689"/>
            <a:ext cx="11643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err="1">
                <a:solidFill>
                  <a:srgbClr val="03516A"/>
                </a:solidFill>
                <a:latin typeface="Comfortaa"/>
              </a:rPr>
              <a:t>Импакт</a:t>
            </a:r>
            <a:endParaRPr lang="ru-RU" sz="1600" b="1" dirty="0">
              <a:solidFill>
                <a:srgbClr val="03516A"/>
              </a:solidFill>
            </a:endParaRPr>
          </a:p>
        </p:txBody>
      </p:sp>
      <p:sp>
        <p:nvSpPr>
          <p:cNvPr id="77" name="TextBox 76"/>
          <p:cNvSpPr txBox="1"/>
          <p:nvPr/>
        </p:nvSpPr>
        <p:spPr bwMode="auto">
          <a:xfrm>
            <a:off x="1419459" y="4846447"/>
            <a:ext cx="28800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600" b="1" dirty="0">
                <a:solidFill>
                  <a:srgbClr val="03516A"/>
                </a:solidFill>
                <a:latin typeface="Comfortaa"/>
              </a:rPr>
              <a:t>Инклюзивное образование</a:t>
            </a:r>
            <a:endParaRPr lang="ru-RU" sz="1600" b="1" dirty="0">
              <a:solidFill>
                <a:srgbClr val="03516A"/>
              </a:solidFill>
            </a:endParaRPr>
          </a:p>
        </p:txBody>
      </p:sp>
      <p:sp>
        <p:nvSpPr>
          <p:cNvPr id="78" name="TextBox 77"/>
          <p:cNvSpPr txBox="1"/>
          <p:nvPr/>
        </p:nvSpPr>
        <p:spPr bwMode="auto">
          <a:xfrm>
            <a:off x="1681880" y="2868153"/>
            <a:ext cx="2579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600" b="1" dirty="0">
                <a:solidFill>
                  <a:srgbClr val="03516A"/>
                </a:solidFill>
                <a:latin typeface="Comfortaa"/>
              </a:rPr>
              <a:t>Инклюзивное лидерство</a:t>
            </a:r>
            <a:endParaRPr lang="ru-RU" sz="1600" b="1" dirty="0">
              <a:solidFill>
                <a:srgbClr val="03516A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931688" y="6309857"/>
            <a:ext cx="6328624" cy="627912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2BA9DEA-D2D4-BB46-8699-58854631F63F}"/>
              </a:ext>
            </a:extLst>
          </p:cNvPr>
          <p:cNvGrpSpPr/>
          <p:nvPr/>
        </p:nvGrpSpPr>
        <p:grpSpPr>
          <a:xfrm>
            <a:off x="4370000" y="1904509"/>
            <a:ext cx="3452000" cy="4482256"/>
            <a:chOff x="3965180" y="878354"/>
            <a:chExt cx="4267168" cy="5540713"/>
          </a:xfrm>
        </p:grpSpPr>
        <p:sp>
          <p:nvSpPr>
            <p:cNvPr id="11" name="Овал 10"/>
            <p:cNvSpPr/>
            <p:nvPr/>
          </p:nvSpPr>
          <p:spPr bwMode="auto">
            <a:xfrm>
              <a:off x="4156073" y="1276290"/>
              <a:ext cx="3820551" cy="3820551"/>
            </a:xfrm>
            <a:prstGeom prst="ellipse">
              <a:avLst/>
            </a:prstGeom>
            <a:noFill/>
            <a:ln w="19050">
              <a:solidFill>
                <a:srgbClr val="24B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2" name="Группа 11"/>
            <p:cNvGrpSpPr/>
            <p:nvPr/>
          </p:nvGrpSpPr>
          <p:grpSpPr bwMode="auto">
            <a:xfrm>
              <a:off x="5651889" y="878354"/>
              <a:ext cx="837405" cy="837405"/>
              <a:chOff x="7713723" y="1753975"/>
              <a:chExt cx="653642" cy="653642"/>
            </a:xfrm>
          </p:grpSpPr>
          <p:sp>
            <p:nvSpPr>
              <p:cNvPr id="26" name="Овал 25"/>
              <p:cNvSpPr/>
              <p:nvPr/>
            </p:nvSpPr>
            <p:spPr bwMode="auto">
              <a:xfrm>
                <a:off x="7713723" y="1753975"/>
                <a:ext cx="653642" cy="65364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24B2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5" name="Овал 24"/>
              <p:cNvSpPr/>
              <p:nvPr/>
            </p:nvSpPr>
            <p:spPr bwMode="auto">
              <a:xfrm>
                <a:off x="7844451" y="1884703"/>
                <a:ext cx="392186" cy="392186"/>
              </a:xfrm>
              <a:prstGeom prst="ellipse">
                <a:avLst/>
              </a:prstGeom>
              <a:solidFill>
                <a:srgbClr val="24B2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13" name="Группа 12"/>
            <p:cNvGrpSpPr/>
            <p:nvPr/>
          </p:nvGrpSpPr>
          <p:grpSpPr bwMode="auto">
            <a:xfrm>
              <a:off x="7394696" y="2034768"/>
              <a:ext cx="837405" cy="837405"/>
              <a:chOff x="9074082" y="2656622"/>
              <a:chExt cx="653642" cy="653642"/>
            </a:xfrm>
          </p:grpSpPr>
          <p:sp>
            <p:nvSpPr>
              <p:cNvPr id="59" name="Овал 58"/>
              <p:cNvSpPr/>
              <p:nvPr/>
            </p:nvSpPr>
            <p:spPr bwMode="auto">
              <a:xfrm>
                <a:off x="9074082" y="2656622"/>
                <a:ext cx="653642" cy="65364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24B2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7" name="Овал 56"/>
              <p:cNvSpPr/>
              <p:nvPr/>
            </p:nvSpPr>
            <p:spPr bwMode="auto">
              <a:xfrm>
                <a:off x="9204810" y="2787350"/>
                <a:ext cx="392186" cy="392186"/>
              </a:xfrm>
              <a:prstGeom prst="ellipse">
                <a:avLst/>
              </a:prstGeom>
              <a:solidFill>
                <a:srgbClr val="96FE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5" name="Группа 4"/>
            <p:cNvGrpSpPr/>
            <p:nvPr/>
          </p:nvGrpSpPr>
          <p:grpSpPr bwMode="auto">
            <a:xfrm>
              <a:off x="3965181" y="2025502"/>
              <a:ext cx="837405" cy="837405"/>
              <a:chOff x="6397152" y="2649389"/>
              <a:chExt cx="653642" cy="653642"/>
            </a:xfrm>
          </p:grpSpPr>
          <p:sp>
            <p:nvSpPr>
              <p:cNvPr id="65" name="Овал 64"/>
              <p:cNvSpPr/>
              <p:nvPr/>
            </p:nvSpPr>
            <p:spPr bwMode="auto">
              <a:xfrm>
                <a:off x="6397152" y="2649389"/>
                <a:ext cx="653642" cy="65364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24B2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 bwMode="auto">
              <a:xfrm>
                <a:off x="6527880" y="2780117"/>
                <a:ext cx="392186" cy="392186"/>
              </a:xfrm>
              <a:prstGeom prst="ellipse">
                <a:avLst/>
              </a:prstGeom>
              <a:solidFill>
                <a:srgbClr val="0351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14" name="Группа 13"/>
            <p:cNvGrpSpPr/>
            <p:nvPr/>
          </p:nvGrpSpPr>
          <p:grpSpPr bwMode="auto">
            <a:xfrm>
              <a:off x="7394943" y="3780948"/>
              <a:ext cx="837405" cy="837405"/>
              <a:chOff x="8691400" y="4327580"/>
              <a:chExt cx="653642" cy="653642"/>
            </a:xfrm>
          </p:grpSpPr>
          <p:sp>
            <p:nvSpPr>
              <p:cNvPr id="70" name="Овал 69"/>
              <p:cNvSpPr/>
              <p:nvPr/>
            </p:nvSpPr>
            <p:spPr bwMode="auto">
              <a:xfrm>
                <a:off x="8691400" y="4327580"/>
                <a:ext cx="653642" cy="65364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24B2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69" name="Овал 68"/>
              <p:cNvSpPr/>
              <p:nvPr/>
            </p:nvSpPr>
            <p:spPr bwMode="auto">
              <a:xfrm>
                <a:off x="8822128" y="4458308"/>
                <a:ext cx="392186" cy="39218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15" name="Группа 14"/>
            <p:cNvGrpSpPr/>
            <p:nvPr/>
          </p:nvGrpSpPr>
          <p:grpSpPr bwMode="auto">
            <a:xfrm>
              <a:off x="3965180" y="3810299"/>
              <a:ext cx="837405" cy="837405"/>
              <a:chOff x="6746775" y="4337135"/>
              <a:chExt cx="653642" cy="653642"/>
            </a:xfrm>
          </p:grpSpPr>
          <p:sp>
            <p:nvSpPr>
              <p:cNvPr id="73" name="Овал 72"/>
              <p:cNvSpPr/>
              <p:nvPr/>
            </p:nvSpPr>
            <p:spPr bwMode="auto">
              <a:xfrm>
                <a:off x="6746775" y="4337135"/>
                <a:ext cx="653642" cy="65364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24B2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72" name="Овал 71"/>
              <p:cNvSpPr/>
              <p:nvPr/>
            </p:nvSpPr>
            <p:spPr bwMode="auto">
              <a:xfrm>
                <a:off x="6877503" y="4467863"/>
                <a:ext cx="392186" cy="392186"/>
              </a:xfrm>
              <a:prstGeom prst="ellipse">
                <a:avLst/>
              </a:prstGeom>
              <a:solidFill>
                <a:srgbClr val="59D6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C1E10DF9-C5F4-F24A-B64E-2F28F82EEC7D}"/>
                </a:ext>
              </a:extLst>
            </p:cNvPr>
            <p:cNvGrpSpPr/>
            <p:nvPr/>
          </p:nvGrpSpPr>
          <p:grpSpPr bwMode="auto">
            <a:xfrm>
              <a:off x="5672246" y="4658615"/>
              <a:ext cx="837405" cy="837405"/>
              <a:chOff x="7713723" y="1753975"/>
              <a:chExt cx="653642" cy="653642"/>
            </a:xfrm>
          </p:grpSpPr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id="{8796BA60-F5C4-1940-9BC9-76F2F7684617}"/>
                  </a:ext>
                </a:extLst>
              </p:cNvPr>
              <p:cNvSpPr/>
              <p:nvPr/>
            </p:nvSpPr>
            <p:spPr bwMode="auto">
              <a:xfrm>
                <a:off x="7713723" y="1753975"/>
                <a:ext cx="653642" cy="65364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24B2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106B0D59-256B-4F40-8416-73324CF28403}"/>
                  </a:ext>
                </a:extLst>
              </p:cNvPr>
              <p:cNvSpPr/>
              <p:nvPr/>
            </p:nvSpPr>
            <p:spPr bwMode="auto">
              <a:xfrm>
                <a:off x="7844451" y="1884703"/>
                <a:ext cx="392186" cy="39218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dirty="0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689AF3E-9EBD-234A-9C37-1B5975277B3C}"/>
                </a:ext>
              </a:extLst>
            </p:cNvPr>
            <p:cNvSpPr txBox="1"/>
            <p:nvPr/>
          </p:nvSpPr>
          <p:spPr bwMode="auto">
            <a:xfrm>
              <a:off x="4501737" y="5696201"/>
              <a:ext cx="3311661" cy="7228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600" b="1" dirty="0">
                  <a:solidFill>
                    <a:srgbClr val="03516A"/>
                  </a:solidFill>
                  <a:latin typeface="Comfortaa"/>
                </a:rPr>
                <a:t>Инклюзивные </a:t>
              </a:r>
              <a:r>
                <a:rPr lang="en-US" sz="1600" b="1" dirty="0">
                  <a:solidFill>
                    <a:srgbClr val="03516A"/>
                  </a:solidFill>
                  <a:latin typeface="Comfortaa"/>
                </a:rPr>
                <a:t>IT-</a:t>
              </a:r>
              <a:r>
                <a:rPr lang="ru-RU" sz="1600" b="1" dirty="0">
                  <a:solidFill>
                    <a:srgbClr val="03516A"/>
                  </a:solidFill>
                  <a:latin typeface="Comfortaa"/>
                </a:rPr>
                <a:t>решения</a:t>
              </a:r>
              <a:r>
                <a:rPr lang="en-US" sz="1600" b="1" dirty="0">
                  <a:solidFill>
                    <a:srgbClr val="03516A"/>
                  </a:solidFill>
                  <a:latin typeface="Comfortaa"/>
                </a:rPr>
                <a:t>*</a:t>
              </a:r>
              <a:endParaRPr lang="ru-RU" sz="1600" b="1" dirty="0">
                <a:solidFill>
                  <a:srgbClr val="03516A"/>
                </a:solidFill>
              </a:endParaRPr>
            </a:p>
          </p:txBody>
        </p:sp>
      </p:grp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C1E5C863-BA1F-1349-81BA-F39BB5D1C4F6}"/>
              </a:ext>
            </a:extLst>
          </p:cNvPr>
          <p:cNvSpPr txBox="1">
            <a:spLocks/>
          </p:cNvSpPr>
          <p:nvPr/>
        </p:nvSpPr>
        <p:spPr>
          <a:xfrm>
            <a:off x="667601" y="622771"/>
            <a:ext cx="8226540" cy="6420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rgbClr val="24B2CA"/>
                </a:solidFill>
                <a:latin typeface="Comfortaa" pitchFamily="2" charset="0"/>
                <a:ea typeface="Roboto Medium" pitchFamily="34" charset="-122"/>
                <a:cs typeface="Roboto Medium" pitchFamily="34" charset="-120"/>
              </a:rPr>
              <a:t>НОМИНАЦИИ ОТБОРА.</a:t>
            </a:r>
            <a:endParaRPr lang="en-US" sz="1800" b="1" dirty="0">
              <a:solidFill>
                <a:srgbClr val="24B2CA"/>
              </a:solidFill>
              <a:latin typeface="Comfortaa" pitchFamily="2" charset="0"/>
            </a:endParaRPr>
          </a:p>
        </p:txBody>
      </p:sp>
      <p:pic>
        <p:nvPicPr>
          <p:cNvPr id="43" name="Рисунок 9" descr="Рисунок 9">
            <a:extLst>
              <a:ext uri="{FF2B5EF4-FFF2-40B4-BE49-F238E27FC236}">
                <a16:creationId xmlns:a16="http://schemas.microsoft.com/office/drawing/2014/main" id="{3E064D9A-033B-6043-B96A-4CDA5E298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49728" y="1241950"/>
            <a:ext cx="1185336" cy="45727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80DFEC8-E9E8-BA4A-8517-FBCF2A359CA1}"/>
              </a:ext>
            </a:extLst>
          </p:cNvPr>
          <p:cNvSpPr txBox="1"/>
          <p:nvPr/>
        </p:nvSpPr>
        <p:spPr bwMode="auto">
          <a:xfrm>
            <a:off x="9339151" y="6293483"/>
            <a:ext cx="2842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i="1" dirty="0">
                <a:solidFill>
                  <a:srgbClr val="03516A"/>
                </a:solidFill>
              </a:rPr>
              <a:t>*</a:t>
            </a:r>
            <a:r>
              <a:rPr lang="ru-RU" sz="1200" i="1" dirty="0">
                <a:solidFill>
                  <a:srgbClr val="03516A"/>
                </a:solidFill>
              </a:rPr>
              <a:t>подать заявку можно с 31 марта 2023 года 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5637</TotalTime>
  <Words>388</Words>
  <Application>Microsoft Macintosh PowerPoint</Application>
  <PresentationFormat>Широкоэкранный</PresentationFormat>
  <Paragraphs>69</Paragraphs>
  <Slides>11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Comfortaa</vt:lpstr>
      <vt:lpstr>Calibri</vt:lpstr>
      <vt:lpstr>Arial</vt:lpstr>
      <vt:lpstr>Calibri Light</vt:lpstr>
      <vt:lpstr>Comfortaa bold</vt:lpstr>
      <vt:lpstr>Тема Office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Катя Волкова</dc:creator>
  <cp:lastModifiedBy>Лаврентий Жуковa</cp:lastModifiedBy>
  <cp:revision>135</cp:revision>
  <dcterms:created xsi:type="dcterms:W3CDTF">2022-05-31T12:59:25Z</dcterms:created>
  <dcterms:modified xsi:type="dcterms:W3CDTF">2023-03-01T15:21:50Z</dcterms:modified>
</cp:coreProperties>
</file>