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7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8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4"/>
  </p:notesMasterIdLst>
  <p:sldIdLst>
    <p:sldId id="257" r:id="rId2"/>
    <p:sldId id="403" r:id="rId3"/>
    <p:sldId id="404" r:id="rId4"/>
    <p:sldId id="405" r:id="rId5"/>
    <p:sldId id="407" r:id="rId6"/>
    <p:sldId id="408" r:id="rId7"/>
    <p:sldId id="409" r:id="rId8"/>
    <p:sldId id="406" r:id="rId9"/>
    <p:sldId id="410" r:id="rId10"/>
    <p:sldId id="412" r:id="rId11"/>
    <p:sldId id="413" r:id="rId12"/>
    <p:sldId id="414" r:id="rId13"/>
    <p:sldId id="415" r:id="rId14"/>
    <p:sldId id="416" r:id="rId15"/>
    <p:sldId id="411" r:id="rId16"/>
    <p:sldId id="417" r:id="rId17"/>
    <p:sldId id="290" r:id="rId18"/>
    <p:sldId id="381" r:id="rId19"/>
    <p:sldId id="357" r:id="rId20"/>
    <p:sldId id="383" r:id="rId21"/>
    <p:sldId id="301" r:id="rId22"/>
    <p:sldId id="376" r:id="rId23"/>
    <p:sldId id="379" r:id="rId24"/>
    <p:sldId id="392" r:id="rId25"/>
    <p:sldId id="387" r:id="rId26"/>
    <p:sldId id="384" r:id="rId27"/>
    <p:sldId id="385" r:id="rId28"/>
    <p:sldId id="389" r:id="rId29"/>
    <p:sldId id="380" r:id="rId30"/>
    <p:sldId id="377" r:id="rId31"/>
    <p:sldId id="391" r:id="rId32"/>
    <p:sldId id="277" r:id="rId3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2921"/>
    <a:srgbClr val="E6ECF2"/>
    <a:srgbClr val="FDD9A9"/>
    <a:srgbClr val="FAAA43"/>
    <a:srgbClr val="007BC3"/>
    <a:srgbClr val="004781"/>
    <a:srgbClr val="E9872A"/>
    <a:srgbClr val="F68B39"/>
    <a:srgbClr val="6983A5"/>
    <a:srgbClr val="F26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3" autoAdjust="0"/>
    <p:restoredTop sz="96357" autoAdjust="0"/>
  </p:normalViewPr>
  <p:slideViewPr>
    <p:cSldViewPr>
      <p:cViewPr varScale="1">
        <p:scale>
          <a:sx n="42" d="100"/>
          <a:sy n="42" d="100"/>
        </p:scale>
        <p:origin x="548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0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ownloads\&#1044;&#1080;&#1085;&#1072;&#1084;&#1080;&#1082;&#1072;%20&#1074;&#1089;&#1077;&#1093;%20&#1055;&#1080;&#1053;%20(1).xlsm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ownloads\&#1044;&#1080;&#1085;&#1072;&#1084;&#1080;&#1082;&#1072;%20&#1074;&#1089;&#1077;&#1093;%20&#1055;&#1080;&#1053;%20(1).xlsm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44;&#1080;&#1085;&#1072;&#1084;&#1080;&#1082;&#1072;%20&#1074;&#1089;&#1077;&#1093;%20&#1055;&#1080;&#1053;%20(1).xlsm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44;&#1080;&#1085;&#1072;&#1084;&#1080;&#1082;&#1072;%20&#1074;&#1089;&#1077;&#1093;%20&#1055;&#1080;&#1053;%20(1).xlsm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44;&#1080;&#1085;&#1072;&#1084;&#1080;&#1082;&#1072;%20&#1074;&#1089;&#1077;&#1093;%20&#1055;&#1080;&#1053;%20(1).xlsm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44;&#1080;&#1085;&#1072;&#1084;&#1080;&#1082;&#1072;%20&#1074;&#1089;&#1077;&#1093;%20&#1055;&#1080;&#1053;%20(1).xlsm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44;&#1080;&#1085;&#1072;&#1084;&#1080;&#1082;&#1072;%20&#1074;&#1089;&#1077;&#1093;%20&#1055;&#1080;&#1053;%20(1).xlsm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_____Microsoft_Excel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ownloads\&#1044;&#1080;&#1085;&#1072;&#1084;&#1080;&#1082;&#1072;%20&#1074;&#1089;&#1077;&#1093;%20&#1055;&#1080;&#1053;%20(1).xlsm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ownloads\&#1044;&#1080;&#1085;&#1072;&#1084;&#1080;&#1082;&#1072;%20&#1074;&#1089;&#1077;&#1093;%20&#1055;&#1080;&#1053;%20(1).xlsm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ownloads\&#1044;&#1080;&#1085;&#1072;&#1084;&#1080;&#1082;&#1072;%20&#1074;&#1089;&#1077;&#1093;%20&#1055;&#1080;&#1053;%20(1).xlsm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44;&#1080;&#1085;&#1072;&#1084;&#1080;&#1082;&#1072;%20&#1074;&#1089;&#1077;&#1093;%20&#1055;&#1080;&#1053;%20(1).xlsm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44;&#1080;&#1085;&#1072;&#1084;&#1080;&#1082;&#1072;%20&#1074;&#1089;&#1077;&#1093;%20&#1055;&#1080;&#1053;%20(1).xlsm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44;&#1080;&#1085;&#1072;&#1084;&#1080;&#1082;&#1072;%20&#1074;&#1089;&#1077;&#1093;%20&#1055;&#1080;&#1053;%20(1).xlsm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44;&#1080;&#1085;&#1072;&#1084;&#1080;&#1082;&#1072;%20&#1074;&#1089;&#1077;&#1093;%20&#1055;&#1080;&#1053;%20(1).xlsm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44;&#1080;&#1085;&#1072;&#1084;&#1080;&#1082;&#1072;%20&#1074;&#1089;&#1077;&#1093;%20&#1055;&#1080;&#1053;%20(1)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Комплексная застройка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0.68</c:v>
                </c:pt>
                <c:pt idx="1">
                  <c:v>0.66</c:v>
                </c:pt>
                <c:pt idx="2">
                  <c:v>0.79</c:v>
                </c:pt>
                <c:pt idx="3">
                  <c:v>0.87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0A-48D9-B1F4-6EA76C86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915008"/>
        <c:axId val="133101760"/>
      </c:lineChart>
      <c:catAx>
        <c:axId val="135915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101760"/>
        <c:crosses val="autoZero"/>
        <c:auto val="1"/>
        <c:lblAlgn val="ctr"/>
        <c:lblOffset val="100"/>
        <c:noMultiLvlLbl val="0"/>
      </c:catAx>
      <c:valAx>
        <c:axId val="13310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915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Лист1!$B$25</c:f>
              <c:strCache>
                <c:ptCount val="1"/>
                <c:pt idx="0">
                  <c:v>Витринное остекление фасадов первых этажей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Лист1!$A$26:$A$29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Лист1!$B$26:$B$29</c:f>
              <c:numCache>
                <c:formatCode>0%</c:formatCode>
                <c:ptCount val="4"/>
                <c:pt idx="0">
                  <c:v>0.32</c:v>
                </c:pt>
                <c:pt idx="1">
                  <c:v>0.37</c:v>
                </c:pt>
                <c:pt idx="2">
                  <c:v>0.39</c:v>
                </c:pt>
                <c:pt idx="3">
                  <c:v>0.42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F4-45D2-A00A-69321CE921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811456"/>
        <c:axId val="154984448"/>
      </c:lineChart>
      <c:catAx>
        <c:axId val="145811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984448"/>
        <c:crosses val="autoZero"/>
        <c:auto val="1"/>
        <c:lblAlgn val="ctr"/>
        <c:lblOffset val="100"/>
        <c:noMultiLvlLbl val="0"/>
      </c:catAx>
      <c:valAx>
        <c:axId val="15498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81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Лист1!$B$19</c:f>
              <c:strCache>
                <c:ptCount val="1"/>
                <c:pt idx="0">
                  <c:v>Глубокие лоджии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Лист1!$A$20:$A$23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Лист1!$B$20:$B$23</c:f>
              <c:numCache>
                <c:formatCode>0%</c:formatCode>
                <c:ptCount val="4"/>
                <c:pt idx="0">
                  <c:v>0.35</c:v>
                </c:pt>
                <c:pt idx="1">
                  <c:v>0.36</c:v>
                </c:pt>
                <c:pt idx="2">
                  <c:v>0.4</c:v>
                </c:pt>
                <c:pt idx="3">
                  <c:v>0.43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0A-48D9-B1F4-6EA76C86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896448"/>
        <c:axId val="146080320"/>
      </c:lineChart>
      <c:catAx>
        <c:axId val="145896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080320"/>
        <c:crosses val="autoZero"/>
        <c:auto val="1"/>
        <c:lblAlgn val="ctr"/>
        <c:lblOffset val="100"/>
        <c:noMultiLvlLbl val="0"/>
      </c:catAx>
      <c:valAx>
        <c:axId val="14608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896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Лист1!$B$7</c:f>
              <c:strCache>
                <c:ptCount val="1"/>
                <c:pt idx="0">
                  <c:v>Высота потолков более 2,8 м.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Лист1!$A$8:$A$11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Лист1!$B$8:$B$11</c:f>
              <c:numCache>
                <c:formatCode>0%</c:formatCode>
                <c:ptCount val="4"/>
                <c:pt idx="0">
                  <c:v>0.22</c:v>
                </c:pt>
                <c:pt idx="1">
                  <c:v>0.25</c:v>
                </c:pt>
                <c:pt idx="2">
                  <c:v>0.27</c:v>
                </c:pt>
                <c:pt idx="3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8F-4BFE-87FA-03741A63E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372544"/>
        <c:axId val="146085504"/>
      </c:lineChart>
      <c:catAx>
        <c:axId val="131372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085504"/>
        <c:crosses val="autoZero"/>
        <c:auto val="1"/>
        <c:lblAlgn val="ctr"/>
        <c:lblOffset val="100"/>
        <c:noMultiLvlLbl val="0"/>
      </c:catAx>
      <c:valAx>
        <c:axId val="14608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37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Элементы умного дома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0.04</c:v>
                </c:pt>
                <c:pt idx="1">
                  <c:v>7.0000000000000007E-2</c:v>
                </c:pt>
                <c:pt idx="2">
                  <c:v>0.09</c:v>
                </c:pt>
                <c:pt idx="3">
                  <c:v>0.11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0A-48D9-B1F4-6EA76C86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55872"/>
        <c:axId val="167011456"/>
      </c:lineChart>
      <c:catAx>
        <c:axId val="43855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011456"/>
        <c:crosses val="autoZero"/>
        <c:auto val="1"/>
        <c:lblAlgn val="ctr"/>
        <c:lblOffset val="100"/>
        <c:noMultiLvlLbl val="0"/>
      </c:catAx>
      <c:valAx>
        <c:axId val="16701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85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Лист1!$B$7</c:f>
              <c:strCache>
                <c:ptCount val="1"/>
                <c:pt idx="0">
                  <c:v>Видеонаблюдение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Лист1!$A$8:$A$11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Лист1!$B$8:$B$11</c:f>
              <c:numCache>
                <c:formatCode>0%</c:formatCode>
                <c:ptCount val="4"/>
                <c:pt idx="0">
                  <c:v>0.45</c:v>
                </c:pt>
                <c:pt idx="1">
                  <c:v>0.5</c:v>
                </c:pt>
                <c:pt idx="2">
                  <c:v>0.51</c:v>
                </c:pt>
                <c:pt idx="3">
                  <c:v>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0A-48D9-B1F4-6EA76C86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252480"/>
        <c:axId val="46123264"/>
      </c:lineChart>
      <c:catAx>
        <c:axId val="135252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123264"/>
        <c:crosses val="autoZero"/>
        <c:auto val="1"/>
        <c:lblAlgn val="ctr"/>
        <c:lblOffset val="100"/>
        <c:noMultiLvlLbl val="0"/>
      </c:catAx>
      <c:valAx>
        <c:axId val="4612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25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Лист1!$B$13</c:f>
              <c:strCache>
                <c:ptCount val="1"/>
                <c:pt idx="0">
                  <c:v>Вход в подъезд по смарт-картам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Лист1!$A$14:$A$17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Лист1!$B$14:$B$17</c:f>
              <c:numCache>
                <c:formatCode>0%</c:formatCode>
                <c:ptCount val="4"/>
                <c:pt idx="0">
                  <c:v>7.0000000000000007E-2</c:v>
                </c:pt>
                <c:pt idx="1">
                  <c:v>0.09</c:v>
                </c:pt>
                <c:pt idx="2">
                  <c:v>0.1</c:v>
                </c:pt>
                <c:pt idx="3">
                  <c:v>0.14000000000000001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0A-48D9-B1F4-6EA76C86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460032"/>
        <c:axId val="46127296"/>
      </c:lineChart>
      <c:catAx>
        <c:axId val="164460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127296"/>
        <c:crosses val="autoZero"/>
        <c:auto val="1"/>
        <c:lblAlgn val="ctr"/>
        <c:lblOffset val="100"/>
        <c:noMultiLvlLbl val="0"/>
      </c:catAx>
      <c:valAx>
        <c:axId val="4612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446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6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Продажи по ДДУ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Лист1!$D$1</c:f>
              <c:strCache>
                <c:ptCount val="1"/>
                <c:pt idx="0">
                  <c:v>Скорость, в день</c:v>
                </c:pt>
              </c:strCache>
            </c:strRef>
          </c:tx>
          <c:spPr>
            <a:ln w="57150" cap="rnd">
              <a:solidFill>
                <a:srgbClr val="E9872A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6">
                  <a:lumMod val="75000"/>
                </a:schemeClr>
              </a:solidFill>
              <a:ln w="57150">
                <a:solidFill>
                  <a:srgbClr val="E9872A"/>
                </a:solidFill>
              </a:ln>
              <a:effectLst/>
            </c:spPr>
          </c:marker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2091.2876712328766</c:v>
                </c:pt>
                <c:pt idx="1">
                  <c:v>1623.4301369863015</c:v>
                </c:pt>
                <c:pt idx="2">
                  <c:v>1695.1174863387978</c:v>
                </c:pt>
                <c:pt idx="3">
                  <c:v>1730.0109589041097</c:v>
                </c:pt>
                <c:pt idx="4">
                  <c:v>1808.041095890411</c:v>
                </c:pt>
                <c:pt idx="5">
                  <c:v>1931.012876712329</c:v>
                </c:pt>
                <c:pt idx="6">
                  <c:v>1878.1081967213115</c:v>
                </c:pt>
                <c:pt idx="7">
                  <c:v>2215.6791780821918</c:v>
                </c:pt>
                <c:pt idx="8">
                  <c:v>1734.3542465753426</c:v>
                </c:pt>
                <c:pt idx="9">
                  <c:v>#N/A</c:v>
                </c:pt>
                <c:pt idx="10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AF-42A2-BD36-5ACA8E9E6D32}"/>
            </c:ext>
          </c:extLst>
        </c:ser>
        <c:ser>
          <c:idx val="3"/>
          <c:order val="1"/>
          <c:tx>
            <c:strRef>
              <c:f>Лист1!$E$1</c:f>
              <c:strCache>
                <c:ptCount val="1"/>
                <c:pt idx="0">
                  <c:v>прогноз</c:v>
                </c:pt>
              </c:strCache>
            </c:strRef>
          </c:tx>
          <c:spPr>
            <a:ln w="57150" cap="rnd">
              <a:solidFill>
                <a:srgbClr val="F68B39"/>
              </a:solidFill>
              <a:prstDash val="sysDot"/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lumMod val="75000"/>
                </a:schemeClr>
              </a:solidFill>
              <a:ln w="57150">
                <a:solidFill>
                  <a:srgbClr val="F68B39"/>
                </a:solidFill>
              </a:ln>
              <a:effectLst/>
            </c:spPr>
          </c:marker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Лист1!$E$2:$E$12</c:f>
              <c:numCache>
                <c:formatCode>General</c:formatCode>
                <c:ptCount val="11"/>
                <c:pt idx="7">
                  <c:v>2215.6791780821918</c:v>
                </c:pt>
                <c:pt idx="8">
                  <c:v>1661.759383561644</c:v>
                </c:pt>
                <c:pt idx="9">
                  <c:v>1883.3273013698629</c:v>
                </c:pt>
                <c:pt idx="10">
                  <c:v>2215.6791780821918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AF-42A2-BD36-5ACA8E9E6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716416"/>
        <c:axId val="143197312"/>
      </c:lineChart>
      <c:catAx>
        <c:axId val="142716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197312"/>
        <c:crosses val="autoZero"/>
        <c:auto val="1"/>
        <c:lblAlgn val="ctr"/>
        <c:lblOffset val="100"/>
        <c:noMultiLvlLbl val="0"/>
      </c:catAx>
      <c:valAx>
        <c:axId val="143197312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400" b="1" dirty="0"/>
                  <a:t>квартир в день</a:t>
                </a:r>
              </a:p>
            </c:rich>
          </c:tx>
          <c:layout>
            <c:manualLayout>
              <c:xMode val="edge"/>
              <c:yMode val="edge"/>
              <c:x val="3.8082284121426714E-3"/>
              <c:y val="0.38017029602323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71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/>
      </a:pPr>
      <a:endParaRPr lang="ru-RU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FE-48F5-A590-9788D6AE65B6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FE-48F5-A590-9788D6AE65B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6FE-48F5-A590-9788D6AE65B6}"/>
              </c:ext>
            </c:extLst>
          </c:dPt>
          <c:dLbls>
            <c:dLbl>
              <c:idx val="0"/>
              <c:numFmt formatCode="#,##0.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6FE-48F5-A590-9788D6AE65B6}"/>
                </c:ext>
              </c:extLst>
            </c:dLbl>
            <c:dLbl>
              <c:idx val="1"/>
              <c:numFmt formatCode="#,##0.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6FE-48F5-A590-9788D6AE65B6}"/>
                </c:ext>
              </c:extLst>
            </c:dLbl>
            <c:dLbl>
              <c:idx val="2"/>
              <c:numFmt formatCode="#,##0.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6FE-48F5-A590-9788D6AE65B6}"/>
                </c:ext>
              </c:extLst>
            </c:dLbl>
            <c:numFmt formatCode="#,##0.00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2292</c:v>
                </c:pt>
                <c:pt idx="1">
                  <c:v>2829</c:v>
                </c:pt>
                <c:pt idx="2">
                  <c:v>2207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FE-48F5-A590-9788D6AE65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12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5E6222D6-D46F-482C-9852-5AE546E1BBA8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56FE-48F5-A590-9788D6AE65B6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32443320-8354-4451-B576-B085BA247667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56FE-48F5-A590-9788D6AE65B6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4AE0386C-9319-4932-BA04-8D2E83D816C3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56FE-48F5-A590-9788D6AE65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2292</c:v>
                </c:pt>
                <c:pt idx="1">
                  <c:v>2829</c:v>
                </c:pt>
                <c:pt idx="2">
                  <c:v>2207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Лист1!$D$2:$D$4</c15:f>
                <c15:dlblRangeCache>
                  <c:ptCount val="3"/>
                  <c:pt idx="1">
                    <c:v>+23,4%</c:v>
                  </c:pt>
                  <c:pt idx="2">
                    <c:v>-22,0%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56FE-48F5-A590-9788D6AE65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\+0.0%;\-0.0%;\+0.0%;</c:formatCode>
                <c:ptCount val="3"/>
                <c:pt idx="1">
                  <c:v>0.23429319371727741</c:v>
                </c:pt>
                <c:pt idx="2">
                  <c:v>-0.2198656769176387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6FE-48F5-A590-9788D6AE65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44426496"/>
        <c:axId val="143743168"/>
      </c:barChart>
      <c:catAx>
        <c:axId val="144426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743168"/>
        <c:crosses val="autoZero"/>
        <c:auto val="1"/>
        <c:lblAlgn val="ctr"/>
        <c:lblOffset val="100"/>
        <c:noMultiLvlLbl val="0"/>
      </c:catAx>
      <c:valAx>
        <c:axId val="1437431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4426496"/>
        <c:crosses val="autoZero"/>
        <c:crossBetween val="between"/>
        <c:dispUnits>
          <c:builtInUnit val="thousand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ispUnitsLbl>
        </c:dispUnits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Лист1!$B$7</c:f>
              <c:strCache>
                <c:ptCount val="1"/>
                <c:pt idx="0">
                  <c:v>Вход в подъезд на уровне тротуара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Лист1!$A$8:$A$11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Лист1!$B$8:$B$11</c:f>
              <c:numCache>
                <c:formatCode>0%</c:formatCode>
                <c:ptCount val="4"/>
                <c:pt idx="0">
                  <c:v>0.25</c:v>
                </c:pt>
                <c:pt idx="1">
                  <c:v>0.28999999999999998</c:v>
                </c:pt>
                <c:pt idx="2">
                  <c:v>0.3</c:v>
                </c:pt>
                <c:pt idx="3">
                  <c:v>0.33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0A-48D9-B1F4-6EA76C86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913984"/>
        <c:axId val="145932288"/>
      </c:lineChart>
      <c:catAx>
        <c:axId val="135913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932288"/>
        <c:crosses val="autoZero"/>
        <c:auto val="1"/>
        <c:lblAlgn val="ctr"/>
        <c:lblOffset val="100"/>
        <c:noMultiLvlLbl val="0"/>
      </c:catAx>
      <c:valAx>
        <c:axId val="14593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91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Лист1!$B$13</c:f>
              <c:strCache>
                <c:ptCount val="1"/>
                <c:pt idx="0">
                  <c:v>Наличие мест хранения колясок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Лист1!$A$14:$A$17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Лист1!$B$14:$B$17</c:f>
              <c:numCache>
                <c:formatCode>0%</c:formatCode>
                <c:ptCount val="4"/>
                <c:pt idx="0">
                  <c:v>0.38</c:v>
                </c:pt>
                <c:pt idx="1">
                  <c:v>0.41</c:v>
                </c:pt>
                <c:pt idx="2">
                  <c:v>0.46</c:v>
                </c:pt>
                <c:pt idx="3">
                  <c:v>0.52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0A-48D9-B1F4-6EA76C86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809920"/>
        <c:axId val="145936896"/>
      </c:lineChart>
      <c:catAx>
        <c:axId val="145809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936896"/>
        <c:crosses val="autoZero"/>
        <c:auto val="1"/>
        <c:lblAlgn val="ctr"/>
        <c:lblOffset val="100"/>
        <c:noMultiLvlLbl val="0"/>
      </c:catAx>
      <c:valAx>
        <c:axId val="14593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80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Лист1!$B$19</c:f>
              <c:strCache>
                <c:ptCount val="1"/>
                <c:pt idx="0">
                  <c:v>Наличие мест хранения велосипедов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Лист1!$A$20:$A$23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Лист1!$B$20:$B$23</c:f>
              <c:numCache>
                <c:formatCode>0%</c:formatCode>
                <c:ptCount val="4"/>
                <c:pt idx="0">
                  <c:v>0.27</c:v>
                </c:pt>
                <c:pt idx="1">
                  <c:v>0.31</c:v>
                </c:pt>
                <c:pt idx="2">
                  <c:v>0.34</c:v>
                </c:pt>
                <c:pt idx="3">
                  <c:v>0.36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0A-48D9-B1F4-6EA76C86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/>
          <c:downBars/>
        </c:upDownBars>
        <c:marker val="1"/>
        <c:smooth val="0"/>
        <c:axId val="145810944"/>
        <c:axId val="145938624"/>
      </c:lineChart>
      <c:catAx>
        <c:axId val="145810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938624"/>
        <c:crosses val="autoZero"/>
        <c:auto val="1"/>
        <c:lblAlgn val="ctr"/>
        <c:lblOffset val="100"/>
        <c:noMultiLvlLbl val="0"/>
      </c:catAx>
      <c:valAx>
        <c:axId val="14593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810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Лист1!$B$13</c:f>
              <c:strCache>
                <c:ptCount val="1"/>
                <c:pt idx="0">
                  <c:v>Пешеходная улица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Лист1!$A$14:$A$17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Лист1!$B$14:$B$17</c:f>
              <c:numCache>
                <c:formatCode>0%</c:formatCode>
                <c:ptCount val="4"/>
                <c:pt idx="0">
                  <c:v>0.06</c:v>
                </c:pt>
                <c:pt idx="1">
                  <c:v>0.09</c:v>
                </c:pt>
                <c:pt idx="2">
                  <c:v>0.11</c:v>
                </c:pt>
                <c:pt idx="3">
                  <c:v>0.12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0A-48D9-B1F4-6EA76C86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424896"/>
        <c:axId val="145334848"/>
      </c:lineChart>
      <c:catAx>
        <c:axId val="145424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334848"/>
        <c:crosses val="autoZero"/>
        <c:auto val="1"/>
        <c:lblAlgn val="ctr"/>
        <c:lblOffset val="100"/>
        <c:noMultiLvlLbl val="0"/>
      </c:catAx>
      <c:valAx>
        <c:axId val="14533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4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Лист1!$B$19</c:f>
              <c:strCache>
                <c:ptCount val="1"/>
                <c:pt idx="0">
                  <c:v>Ландшафтный дизайн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Лист1!$A$20:$A$23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Лист1!$B$20:$B$23</c:f>
              <c:numCache>
                <c:formatCode>0%</c:formatCode>
                <c:ptCount val="4"/>
                <c:pt idx="0">
                  <c:v>0.19</c:v>
                </c:pt>
                <c:pt idx="1">
                  <c:v>0.2</c:v>
                </c:pt>
                <c:pt idx="2">
                  <c:v>0.24</c:v>
                </c:pt>
                <c:pt idx="3">
                  <c:v>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EE-49D8-9F1F-4989C450EE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668992"/>
        <c:axId val="145339456"/>
      </c:lineChart>
      <c:catAx>
        <c:axId val="139668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339456"/>
        <c:crosses val="autoZero"/>
        <c:auto val="1"/>
        <c:lblAlgn val="ctr"/>
        <c:lblOffset val="100"/>
        <c:noMultiLvlLbl val="0"/>
      </c:catAx>
      <c:valAx>
        <c:axId val="14533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66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Лист1!$B$7</c:f>
              <c:strCache>
                <c:ptCount val="1"/>
                <c:pt idx="0">
                  <c:v>Двор без машин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Лист1!$A$8:$A$11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Лист1!$B$8:$B$11</c:f>
              <c:numCache>
                <c:formatCode>0%</c:formatCode>
                <c:ptCount val="4"/>
                <c:pt idx="0">
                  <c:v>0.27</c:v>
                </c:pt>
                <c:pt idx="1">
                  <c:v>0.26</c:v>
                </c:pt>
                <c:pt idx="2">
                  <c:v>0.28000000000000003</c:v>
                </c:pt>
                <c:pt idx="3">
                  <c:v>0.23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E0-4028-AC53-76943C1026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947200"/>
        <c:axId val="125636544"/>
      </c:lineChart>
      <c:catAx>
        <c:axId val="136947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636544"/>
        <c:crosses val="autoZero"/>
        <c:auto val="1"/>
        <c:lblAlgn val="ctr"/>
        <c:lblOffset val="100"/>
        <c:noMultiLvlLbl val="0"/>
      </c:catAx>
      <c:valAx>
        <c:axId val="125636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94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Архитекутрная подсветка фасада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0.09</c:v>
                </c:pt>
                <c:pt idx="1">
                  <c:v>0.1</c:v>
                </c:pt>
                <c:pt idx="2">
                  <c:v>0.12</c:v>
                </c:pt>
                <c:pt idx="3">
                  <c:v>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0A-48D9-B1F4-6EA76C86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723264"/>
        <c:axId val="139854400"/>
      </c:lineChart>
      <c:catAx>
        <c:axId val="139723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854400"/>
        <c:crosses val="autoZero"/>
        <c:auto val="1"/>
        <c:lblAlgn val="ctr"/>
        <c:lblOffset val="100"/>
        <c:noMultiLvlLbl val="0"/>
      </c:catAx>
      <c:valAx>
        <c:axId val="13985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72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Лист1!$B$19</c:f>
              <c:strCache>
                <c:ptCount val="1"/>
                <c:pt idx="0">
                  <c:v>Водосточные трубы спрятаны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Лист1!$A$20:$A$23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Лист1!$B$20:$B$23</c:f>
              <c:numCache>
                <c:formatCode>0%</c:formatCode>
                <c:ptCount val="4"/>
                <c:pt idx="0">
                  <c:v>0.12</c:v>
                </c:pt>
                <c:pt idx="1">
                  <c:v>0.15</c:v>
                </c:pt>
                <c:pt idx="2">
                  <c:v>0.19</c:v>
                </c:pt>
                <c:pt idx="3">
                  <c:v>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D1-417E-B6FD-42D567059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019968"/>
        <c:axId val="137284416"/>
      </c:lineChart>
      <c:catAx>
        <c:axId val="176019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284416"/>
        <c:crosses val="autoZero"/>
        <c:auto val="1"/>
        <c:lblAlgn val="ctr"/>
        <c:lblOffset val="100"/>
        <c:noMultiLvlLbl val="0"/>
      </c:catAx>
      <c:valAx>
        <c:axId val="137284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 ЖК, %, среди всех ЖК в продаже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019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0.1203</cdr:x>
      <cdr:y>0.25755</cdr:y>
    </cdr:from>
    <cdr:to>
      <cdr:x>0.25369</cdr:x>
      <cdr:y>0.61411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1604736" y="1885036"/>
          <a:ext cx="1779356" cy="260965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8100">
          <a:solidFill>
            <a:srgbClr val="AE2921"/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0.68011</cdr:x>
      <cdr:y>0.16831</cdr:y>
    </cdr:from>
    <cdr:to>
      <cdr:x>0.82811</cdr:x>
      <cdr:y>0.59335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9072336" y="1231855"/>
          <a:ext cx="1974294" cy="311091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8100">
          <a:solidFill>
            <a:srgbClr val="AE2921"/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D5B50-561C-364E-B339-BD24616425ED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3A368-9883-6541-B093-9A1499617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86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5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267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398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111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08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345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685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478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4197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379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498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024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80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031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680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158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167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16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666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046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369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072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376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57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33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81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546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768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3A368-9883-6541-B093-9A14996172A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6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5E676-9503-4444-AD2E-3957F366AD05}" type="datetime1">
              <a:rPr lang="en-US" smtClean="0"/>
              <a:t>3/24/2023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‹#›</a:t>
            </a:fld>
            <a:endParaRPr lang="ru-RU"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EC7C9-E24E-4476-B176-E85C13294061}" type="datetime1">
              <a:rPr lang="en-US" smtClean="0"/>
              <a:t>3/24/2023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‹#›</a:t>
            </a:fld>
            <a:endParaRPr lang="ru-RU"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205BF-8F73-4409-A352-BECAA6146955}" type="datetime1">
              <a:rPr lang="en-US" smtClean="0"/>
              <a:t>3/24/2023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‹#›</a:t>
            </a:fld>
            <a:endParaRPr lang="ru-RU"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8934-F9B4-453B-B2B2-D5DD4D89AA01}" type="datetime1">
              <a:rPr lang="en-US" smtClean="0"/>
              <a:t>3/24/2023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‹#›</a:t>
            </a:fld>
            <a:endParaRPr lang="ru-RU"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6A474-EB13-429B-831F-422A19749E0D}" type="datetime1">
              <a:rPr lang="en-US" smtClean="0"/>
              <a:t>3/24/2023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‹#›</a:t>
            </a:fld>
            <a:endParaRPr lang="ru-RU" spc="-2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68CC2-B65E-1CF1-2368-14DB8B1C4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4265593"/>
            <a:ext cx="15078075" cy="1522596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542452-381D-5076-93D6-98AB23109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BE5B11-BB5B-E3D5-1CCA-E1A86752D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C3B3D092-BC9A-4188-BD2E-BC1211E8192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CB9C5F-2F24-E6B8-973E-4D7C7567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1D95C1-5F80-BEA7-DE36-41A59E7B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33B84-C1FE-4608-8293-F640B3B45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4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04356" y="3786666"/>
            <a:ext cx="8295386" cy="2626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71486" y="4620247"/>
            <a:ext cx="14577060" cy="5363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87AF3-1E17-485D-B3C0-C713A8FDB6CF}" type="datetime1">
              <a:rPr lang="en-US" smtClean="0"/>
              <a:t>3/24/2023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78204" y="10678369"/>
            <a:ext cx="35560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‹#›</a:t>
            </a:fld>
            <a:endParaRPr lang="ru-RU"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emf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hyperlink" Target="mailto:K.V.HOLOPIK@ASNOZA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6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6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6.png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6.pn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chart" Target="../charts/char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544" cy="11309101"/>
            <a:chOff x="0" y="0"/>
            <a:chExt cx="20104544" cy="11309101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3314642"/>
              <a:ext cx="18003520" cy="4549140"/>
            </a:xfrm>
            <a:custGeom>
              <a:avLst/>
              <a:gdLst/>
              <a:ahLst/>
              <a:cxnLst/>
              <a:rect l="l" t="t" r="r" b="b"/>
              <a:pathLst>
                <a:path w="18003520" h="4549140">
                  <a:moveTo>
                    <a:pt x="18003231" y="0"/>
                  </a:moveTo>
                  <a:lnTo>
                    <a:pt x="0" y="0"/>
                  </a:lnTo>
                  <a:lnTo>
                    <a:pt x="0" y="4548699"/>
                  </a:lnTo>
                  <a:lnTo>
                    <a:pt x="18003231" y="4548699"/>
                  </a:lnTo>
                  <a:lnTo>
                    <a:pt x="18003231" y="0"/>
                  </a:lnTo>
                  <a:close/>
                </a:path>
              </a:pathLst>
            </a:custGeom>
            <a:solidFill>
              <a:srgbClr val="FAAA4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77254" y="2143207"/>
              <a:ext cx="7527290" cy="9165590"/>
            </a:xfrm>
            <a:custGeom>
              <a:avLst/>
              <a:gdLst/>
              <a:ahLst/>
              <a:cxnLst/>
              <a:rect l="l" t="t" r="r" b="b"/>
              <a:pathLst>
                <a:path w="7527290" h="9165590">
                  <a:moveTo>
                    <a:pt x="7526833" y="0"/>
                  </a:moveTo>
                  <a:lnTo>
                    <a:pt x="4666361" y="940422"/>
                  </a:lnTo>
                  <a:lnTo>
                    <a:pt x="4666361" y="848436"/>
                  </a:lnTo>
                  <a:lnTo>
                    <a:pt x="2602204" y="1619046"/>
                  </a:lnTo>
                  <a:lnTo>
                    <a:pt x="0" y="2474557"/>
                  </a:lnTo>
                  <a:lnTo>
                    <a:pt x="0" y="9165349"/>
                  </a:lnTo>
                  <a:lnTo>
                    <a:pt x="2015007" y="9165349"/>
                  </a:lnTo>
                  <a:lnTo>
                    <a:pt x="4666361" y="9165349"/>
                  </a:lnTo>
                  <a:lnTo>
                    <a:pt x="7526833" y="9165349"/>
                  </a:lnTo>
                  <a:lnTo>
                    <a:pt x="7526833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17928416" y="709350"/>
              <a:ext cx="565785" cy="10599420"/>
            </a:xfrm>
            <a:custGeom>
              <a:avLst/>
              <a:gdLst/>
              <a:ahLst/>
              <a:cxnLst/>
              <a:rect l="l" t="t" r="r" b="b"/>
              <a:pathLst>
                <a:path w="513715" h="10599420">
                  <a:moveTo>
                    <a:pt x="18502" y="0"/>
                  </a:moveTo>
                  <a:lnTo>
                    <a:pt x="0" y="10599206"/>
                  </a:lnTo>
                  <a:lnTo>
                    <a:pt x="494969" y="10599206"/>
                  </a:lnTo>
                  <a:lnTo>
                    <a:pt x="513408" y="265122"/>
                  </a:lnTo>
                  <a:lnTo>
                    <a:pt x="18502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13304240" y="709351"/>
              <a:ext cx="4695190" cy="10599420"/>
            </a:xfrm>
            <a:custGeom>
              <a:avLst/>
              <a:gdLst/>
              <a:ahLst/>
              <a:cxnLst/>
              <a:rect l="l" t="t" r="r" b="b"/>
              <a:pathLst>
                <a:path w="4695190" h="10599420">
                  <a:moveTo>
                    <a:pt x="1305699" y="974293"/>
                  </a:moveTo>
                  <a:lnTo>
                    <a:pt x="15379" y="1663636"/>
                  </a:lnTo>
                  <a:lnTo>
                    <a:pt x="0" y="10599204"/>
                  </a:lnTo>
                  <a:lnTo>
                    <a:pt x="1290231" y="10599204"/>
                  </a:lnTo>
                  <a:lnTo>
                    <a:pt x="1305699" y="1239431"/>
                  </a:lnTo>
                  <a:lnTo>
                    <a:pt x="1305699" y="974293"/>
                  </a:lnTo>
                  <a:close/>
                </a:path>
                <a:path w="4695190" h="10599420">
                  <a:moveTo>
                    <a:pt x="4694745" y="0"/>
                  </a:moveTo>
                  <a:lnTo>
                    <a:pt x="3404412" y="689356"/>
                  </a:lnTo>
                  <a:lnTo>
                    <a:pt x="3404412" y="10599204"/>
                  </a:lnTo>
                  <a:lnTo>
                    <a:pt x="4694745" y="10599204"/>
                  </a:lnTo>
                  <a:lnTo>
                    <a:pt x="4694745" y="0"/>
                  </a:lnTo>
                  <a:close/>
                </a:path>
              </a:pathLst>
            </a:custGeom>
            <a:solidFill>
              <a:srgbClr val="E5F4F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14592268" y="1683641"/>
              <a:ext cx="2125345" cy="9625330"/>
            </a:xfrm>
            <a:custGeom>
              <a:avLst/>
              <a:gdLst/>
              <a:ahLst/>
              <a:cxnLst/>
              <a:rect l="l" t="t" r="r" b="b"/>
              <a:pathLst>
                <a:path w="2125344" h="9625330">
                  <a:moveTo>
                    <a:pt x="0" y="0"/>
                  </a:moveTo>
                  <a:lnTo>
                    <a:pt x="0" y="265133"/>
                  </a:lnTo>
                  <a:lnTo>
                    <a:pt x="0" y="9624911"/>
                  </a:lnTo>
                  <a:lnTo>
                    <a:pt x="2124982" y="9624911"/>
                  </a:lnTo>
                  <a:lnTo>
                    <a:pt x="2124982" y="920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4839728" y="4299644"/>
              <a:ext cx="813435" cy="7009130"/>
            </a:xfrm>
            <a:custGeom>
              <a:avLst/>
              <a:gdLst/>
              <a:ahLst/>
              <a:cxnLst/>
              <a:rect l="l" t="t" r="r" b="b"/>
              <a:pathLst>
                <a:path w="813434" h="7009130">
                  <a:moveTo>
                    <a:pt x="813074" y="0"/>
                  </a:moveTo>
                  <a:lnTo>
                    <a:pt x="0" y="436709"/>
                  </a:lnTo>
                  <a:lnTo>
                    <a:pt x="0" y="7008907"/>
                  </a:lnTo>
                  <a:lnTo>
                    <a:pt x="813074" y="7008907"/>
                  </a:lnTo>
                  <a:lnTo>
                    <a:pt x="813074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5652804" y="4299642"/>
              <a:ext cx="813435" cy="7009130"/>
            </a:xfrm>
            <a:custGeom>
              <a:avLst/>
              <a:gdLst/>
              <a:ahLst/>
              <a:cxnLst/>
              <a:rect l="l" t="t" r="r" b="b"/>
              <a:pathLst>
                <a:path w="813434" h="7009130">
                  <a:moveTo>
                    <a:pt x="0" y="0"/>
                  </a:moveTo>
                  <a:lnTo>
                    <a:pt x="0" y="167953"/>
                  </a:lnTo>
                  <a:lnTo>
                    <a:pt x="0" y="7008917"/>
                  </a:lnTo>
                  <a:lnTo>
                    <a:pt x="813074" y="7008917"/>
                  </a:lnTo>
                  <a:lnTo>
                    <a:pt x="813074" y="436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8233426" y="3380490"/>
              <a:ext cx="565785" cy="7928609"/>
            </a:xfrm>
            <a:custGeom>
              <a:avLst/>
              <a:gdLst/>
              <a:ahLst/>
              <a:cxnLst/>
              <a:rect l="l" t="t" r="r" b="b"/>
              <a:pathLst>
                <a:path w="565784" h="7928609">
                  <a:moveTo>
                    <a:pt x="565647" y="0"/>
                  </a:moveTo>
                  <a:lnTo>
                    <a:pt x="0" y="265133"/>
                  </a:lnTo>
                  <a:lnTo>
                    <a:pt x="0" y="7928062"/>
                  </a:lnTo>
                  <a:lnTo>
                    <a:pt x="565647" y="7928062"/>
                  </a:lnTo>
                  <a:lnTo>
                    <a:pt x="565647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8799069" y="3380492"/>
              <a:ext cx="1219835" cy="7928609"/>
            </a:xfrm>
            <a:custGeom>
              <a:avLst/>
              <a:gdLst/>
              <a:ahLst/>
              <a:cxnLst/>
              <a:rect l="l" t="t" r="r" b="b"/>
              <a:pathLst>
                <a:path w="1219834" h="7928609">
                  <a:moveTo>
                    <a:pt x="0" y="0"/>
                  </a:moveTo>
                  <a:lnTo>
                    <a:pt x="0" y="265489"/>
                  </a:lnTo>
                  <a:lnTo>
                    <a:pt x="0" y="7928062"/>
                  </a:lnTo>
                  <a:lnTo>
                    <a:pt x="1219585" y="7928062"/>
                  </a:lnTo>
                  <a:lnTo>
                    <a:pt x="1219585" y="265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819146" y="8800643"/>
              <a:ext cx="569595" cy="2508250"/>
            </a:xfrm>
            <a:custGeom>
              <a:avLst/>
              <a:gdLst/>
              <a:ahLst/>
              <a:cxnLst/>
              <a:rect l="l" t="t" r="r" b="b"/>
              <a:pathLst>
                <a:path w="569595" h="2508250">
                  <a:moveTo>
                    <a:pt x="569396" y="0"/>
                  </a:moveTo>
                  <a:lnTo>
                    <a:pt x="3748" y="265143"/>
                  </a:lnTo>
                  <a:lnTo>
                    <a:pt x="0" y="2507913"/>
                  </a:lnTo>
                  <a:lnTo>
                    <a:pt x="565302" y="2507913"/>
                  </a:lnTo>
                  <a:lnTo>
                    <a:pt x="569396" y="0"/>
                  </a:lnTo>
                  <a:close/>
                </a:path>
              </a:pathLst>
            </a:custGeom>
            <a:solidFill>
              <a:srgbClr val="E5F4F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388539" y="8800645"/>
              <a:ext cx="1449705" cy="2508250"/>
            </a:xfrm>
            <a:custGeom>
              <a:avLst/>
              <a:gdLst/>
              <a:ahLst/>
              <a:cxnLst/>
              <a:rect l="l" t="t" r="r" b="b"/>
              <a:pathLst>
                <a:path w="1449704" h="2508250">
                  <a:moveTo>
                    <a:pt x="0" y="0"/>
                  </a:moveTo>
                  <a:lnTo>
                    <a:pt x="0" y="265499"/>
                  </a:lnTo>
                  <a:lnTo>
                    <a:pt x="0" y="2507913"/>
                  </a:lnTo>
                  <a:lnTo>
                    <a:pt x="1449369" y="2507913"/>
                  </a:lnTo>
                  <a:lnTo>
                    <a:pt x="1449369" y="690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1310213" y="6694256"/>
              <a:ext cx="788035" cy="4614545"/>
            </a:xfrm>
            <a:custGeom>
              <a:avLst/>
              <a:gdLst/>
              <a:ahLst/>
              <a:cxnLst/>
              <a:rect l="l" t="t" r="r" b="b"/>
              <a:pathLst>
                <a:path w="788034" h="4614545">
                  <a:moveTo>
                    <a:pt x="787850" y="0"/>
                  </a:moveTo>
                  <a:lnTo>
                    <a:pt x="0" y="423159"/>
                  </a:lnTo>
                  <a:lnTo>
                    <a:pt x="0" y="4614299"/>
                  </a:lnTo>
                  <a:lnTo>
                    <a:pt x="787850" y="4614299"/>
                  </a:lnTo>
                  <a:lnTo>
                    <a:pt x="787850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2098062" y="6694260"/>
              <a:ext cx="788035" cy="4614545"/>
            </a:xfrm>
            <a:custGeom>
              <a:avLst/>
              <a:gdLst/>
              <a:ahLst/>
              <a:cxnLst/>
              <a:rect l="l" t="t" r="r" b="b"/>
              <a:pathLst>
                <a:path w="788034" h="4614545">
                  <a:moveTo>
                    <a:pt x="0" y="0"/>
                  </a:moveTo>
                  <a:lnTo>
                    <a:pt x="0" y="162738"/>
                  </a:lnTo>
                  <a:lnTo>
                    <a:pt x="0" y="4614299"/>
                  </a:lnTo>
                  <a:lnTo>
                    <a:pt x="787850" y="4614299"/>
                  </a:lnTo>
                  <a:lnTo>
                    <a:pt x="787850" y="423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009251" y="6535641"/>
              <a:ext cx="1589405" cy="4773295"/>
            </a:xfrm>
            <a:custGeom>
              <a:avLst/>
              <a:gdLst/>
              <a:ahLst/>
              <a:cxnLst/>
              <a:rect l="l" t="t" r="r" b="b"/>
              <a:pathLst>
                <a:path w="1589405" h="4773295">
                  <a:moveTo>
                    <a:pt x="1589092" y="0"/>
                  </a:moveTo>
                  <a:lnTo>
                    <a:pt x="0" y="848958"/>
                  </a:lnTo>
                  <a:lnTo>
                    <a:pt x="0" y="4772912"/>
                  </a:lnTo>
                  <a:lnTo>
                    <a:pt x="1589092" y="4772912"/>
                  </a:lnTo>
                  <a:lnTo>
                    <a:pt x="1589092" y="0"/>
                  </a:lnTo>
                  <a:close/>
                </a:path>
              </a:pathLst>
            </a:custGeom>
            <a:solidFill>
              <a:srgbClr val="E5F4F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6576571" y="6535640"/>
              <a:ext cx="1589405" cy="4773295"/>
            </a:xfrm>
            <a:custGeom>
              <a:avLst/>
              <a:gdLst/>
              <a:ahLst/>
              <a:cxnLst/>
              <a:rect l="l" t="t" r="r" b="b"/>
              <a:pathLst>
                <a:path w="1589405" h="4773295">
                  <a:moveTo>
                    <a:pt x="0" y="0"/>
                  </a:moveTo>
                  <a:lnTo>
                    <a:pt x="0" y="326513"/>
                  </a:lnTo>
                  <a:lnTo>
                    <a:pt x="0" y="4772912"/>
                  </a:lnTo>
                  <a:lnTo>
                    <a:pt x="1589082" y="4772912"/>
                  </a:lnTo>
                  <a:lnTo>
                    <a:pt x="1589082" y="848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4583" y="8850695"/>
              <a:ext cx="1625552" cy="162556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3603402" y="8839655"/>
            <a:ext cx="4375150" cy="1492075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5"/>
              </a:spcBef>
              <a:tabLst>
                <a:tab pos="1969135" algn="l"/>
              </a:tabLst>
            </a:pPr>
            <a:r>
              <a:rPr sz="3300" b="1" spc="-10" dirty="0">
                <a:solidFill>
                  <a:srgbClr val="FFFFFF"/>
                </a:solidFill>
                <a:latin typeface="Verdana"/>
                <a:cs typeface="Verdana"/>
              </a:rPr>
              <a:t>Кирилл</a:t>
            </a:r>
            <a:r>
              <a:rPr sz="330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300" b="1" spc="-10" dirty="0">
                <a:solidFill>
                  <a:srgbClr val="FFFFFF"/>
                </a:solidFill>
                <a:latin typeface="Verdana"/>
                <a:cs typeface="Verdana"/>
              </a:rPr>
              <a:t>Холопик</a:t>
            </a:r>
            <a:endParaRPr sz="3300" dirty="0">
              <a:latin typeface="Verdana"/>
              <a:cs typeface="Verdana"/>
            </a:endParaRPr>
          </a:p>
          <a:p>
            <a:pPr marL="51435" marR="5080">
              <a:spcBef>
                <a:spcPts val="1150"/>
              </a:spcBef>
            </a:pPr>
            <a:r>
              <a:rPr lang="ru-RU" sz="2150" spc="-10" dirty="0">
                <a:solidFill>
                  <a:srgbClr val="FFFFFF"/>
                </a:solidFill>
                <a:latin typeface="Verdana"/>
                <a:cs typeface="Verdana"/>
              </a:rPr>
              <a:t>руководитель</a:t>
            </a:r>
            <a:r>
              <a:rPr sz="215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2150" spc="-110" dirty="0">
                <a:solidFill>
                  <a:srgbClr val="FFFFFF"/>
                </a:solidFill>
                <a:latin typeface="Verdana"/>
                <a:cs typeface="Verdana"/>
              </a:rPr>
              <a:t>аппарата НОЗА, руководитель портала</a:t>
            </a:r>
            <a:r>
              <a:rPr sz="215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Verdana"/>
                <a:cs typeface="Verdana"/>
              </a:rPr>
              <a:t>ЕРЗ.РФ</a:t>
            </a:r>
            <a:endParaRPr sz="2150" dirty="0">
              <a:latin typeface="Verdana"/>
              <a:cs typeface="Verdan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84650" y="1178863"/>
            <a:ext cx="4748560" cy="1001293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473829" y="4106373"/>
            <a:ext cx="8288655" cy="26257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pc="-10" dirty="0" smtClean="0"/>
              <a:t>Тренды </a:t>
            </a:r>
            <a:r>
              <a:rPr lang="ru-RU" spc="-10" dirty="0" smtClean="0"/>
              <a:t>многоквартирного  </a:t>
            </a:r>
            <a:r>
              <a:rPr lang="ru-RU" spc="-10" dirty="0"/>
              <a:t>строительства</a:t>
            </a:r>
            <a:endParaRPr sz="4400" spc="-1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806E3E-7597-28DF-863B-728E5B6E3BC8}"/>
              </a:ext>
            </a:extLst>
          </p:cNvPr>
          <p:cNvSpPr txBox="1"/>
          <p:nvPr/>
        </p:nvSpPr>
        <p:spPr>
          <a:xfrm>
            <a:off x="15218927" y="9908537"/>
            <a:ext cx="3748523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150" b="1" dirty="0" smtClean="0">
                <a:solidFill>
                  <a:srgbClr val="004FA3"/>
                </a:solidFill>
                <a:latin typeface="Verdana"/>
              </a:rPr>
              <a:t>24 </a:t>
            </a:r>
            <a:r>
              <a:rPr lang="ru-RU" sz="2150" b="1" dirty="0">
                <a:solidFill>
                  <a:srgbClr val="004FA3"/>
                </a:solidFill>
                <a:latin typeface="Verdana"/>
              </a:rPr>
              <a:t>марта 2023 г.</a:t>
            </a:r>
            <a:endParaRPr lang="ru-RU" b="1" dirty="0">
              <a:solidFill>
                <a:srgbClr val="004FA3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75FF7C4-1BD0-44C3-91C6-EE5B31C39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8050" y="568325"/>
            <a:ext cx="2705100" cy="21145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124021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Лучшие практики. ЖК </a:t>
            </a:r>
            <a:r>
              <a:rPr lang="ru-RU" sz="2950" b="0" dirty="0" err="1" smtClean="0">
                <a:latin typeface="Verdana"/>
                <a:cs typeface="Verdana"/>
              </a:rPr>
              <a:t>Измаильский</a:t>
            </a:r>
            <a:r>
              <a:rPr lang="ru-RU" sz="2950" b="0" dirty="0" smtClean="0">
                <a:latin typeface="Verdana"/>
                <a:cs typeface="Verdana"/>
              </a:rPr>
              <a:t> </a:t>
            </a:r>
            <a:r>
              <a:rPr lang="ru-RU" sz="2950" b="0" dirty="0" err="1" smtClean="0">
                <a:latin typeface="Verdana"/>
                <a:cs typeface="Verdana"/>
              </a:rPr>
              <a:t>экоквартал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210150" y="1493368"/>
            <a:ext cx="1888353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10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050" y="1920875"/>
            <a:ext cx="6197600" cy="46482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4528" y="1991613"/>
            <a:ext cx="3418521" cy="45580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99050" y="699595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1. Пешеходная аллея</a:t>
            </a:r>
            <a:endParaRPr lang="ru-RU" sz="28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85650" y="1700888"/>
            <a:ext cx="4400550" cy="5867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719050" y="794067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2. Капельный </a:t>
            </a:r>
            <a:r>
              <a:rPr lang="ru-RU" sz="2400" b="1" dirty="0" err="1" smtClean="0"/>
              <a:t>автополив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42685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124021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Лучшие практики. ЖК </a:t>
            </a:r>
            <a:r>
              <a:rPr lang="ru-RU" sz="2950" b="0" dirty="0" err="1" smtClean="0">
                <a:latin typeface="Verdana"/>
                <a:cs typeface="Verdana"/>
              </a:rPr>
              <a:t>Измаильский</a:t>
            </a:r>
            <a:r>
              <a:rPr lang="ru-RU" sz="2950" b="0" dirty="0" smtClean="0">
                <a:latin typeface="Verdana"/>
                <a:cs typeface="Verdana"/>
              </a:rPr>
              <a:t> </a:t>
            </a:r>
            <a:r>
              <a:rPr lang="ru-RU" sz="2950" b="0" dirty="0" err="1" smtClean="0">
                <a:latin typeface="Verdana"/>
                <a:cs typeface="Verdana"/>
              </a:rPr>
              <a:t>экоквартал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210150" y="1493368"/>
            <a:ext cx="1888353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11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250" y="1768475"/>
            <a:ext cx="4800600" cy="640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5250" y="8414060"/>
            <a:ext cx="790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3. Вход на уровне тротуара</a:t>
            </a:r>
            <a:endParaRPr lang="ru-RU" sz="2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600" y="1700888"/>
            <a:ext cx="8604850" cy="64536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244528" y="8414060"/>
            <a:ext cx="790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4. Двор без машин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7325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124021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Лучшие практики. ЖК </a:t>
            </a:r>
            <a:r>
              <a:rPr lang="ru-RU" sz="2950" b="0" dirty="0" err="1" smtClean="0">
                <a:latin typeface="Verdana"/>
                <a:cs typeface="Verdana"/>
              </a:rPr>
              <a:t>Измаильский</a:t>
            </a:r>
            <a:r>
              <a:rPr lang="ru-RU" sz="2950" b="0" dirty="0" smtClean="0">
                <a:latin typeface="Verdana"/>
                <a:cs typeface="Verdana"/>
              </a:rPr>
              <a:t> </a:t>
            </a:r>
            <a:r>
              <a:rPr lang="ru-RU" sz="2950" b="0" dirty="0" err="1" smtClean="0">
                <a:latin typeface="Verdana"/>
                <a:cs typeface="Verdana"/>
              </a:rPr>
              <a:t>экоквартал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210150" y="1493368"/>
            <a:ext cx="1888353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12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0050" y="1692275"/>
            <a:ext cx="5257800" cy="701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1450" y="8900950"/>
            <a:ext cx="790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5</a:t>
            </a:r>
            <a:r>
              <a:rPr lang="ru-RU" sz="2400" b="1" dirty="0" smtClean="0"/>
              <a:t>. Поквартирное отопление</a:t>
            </a:r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2040" y="1590215"/>
            <a:ext cx="5334345" cy="71124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43004" y="8930956"/>
            <a:ext cx="790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6. Зона курильщика и сплит системы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4850" y="1616075"/>
            <a:ext cx="5314950" cy="7086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633450" y="8900949"/>
            <a:ext cx="790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7</a:t>
            </a:r>
            <a:r>
              <a:rPr lang="ru-RU" sz="2400" b="1" dirty="0" smtClean="0"/>
              <a:t>. Низкие подоконники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20611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124021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Лучшие практики. ЖК </a:t>
            </a:r>
            <a:r>
              <a:rPr lang="ru-RU" sz="2950" b="0" dirty="0" err="1" smtClean="0">
                <a:latin typeface="Verdana"/>
                <a:cs typeface="Verdana"/>
              </a:rPr>
              <a:t>Измаильский</a:t>
            </a:r>
            <a:r>
              <a:rPr lang="ru-RU" sz="2950" b="0" dirty="0" smtClean="0">
                <a:latin typeface="Verdana"/>
                <a:cs typeface="Verdana"/>
              </a:rPr>
              <a:t> </a:t>
            </a:r>
            <a:r>
              <a:rPr lang="ru-RU" sz="2950" b="0" dirty="0" err="1" smtClean="0">
                <a:latin typeface="Verdana"/>
                <a:cs typeface="Verdana"/>
              </a:rPr>
              <a:t>экоквартал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210150" y="1493368"/>
            <a:ext cx="1888353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13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268" y="1844675"/>
            <a:ext cx="51435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1450" y="8949155"/>
            <a:ext cx="592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8. </a:t>
            </a:r>
            <a:r>
              <a:rPr lang="ru-RU" sz="2400" b="1" dirty="0" err="1" smtClean="0"/>
              <a:t>Приквартирные</a:t>
            </a:r>
            <a:r>
              <a:rPr lang="ru-RU" sz="2400" b="1" dirty="0" smtClean="0"/>
              <a:t> террасы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3886" y="1875003"/>
            <a:ext cx="51435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28886" y="1875002"/>
            <a:ext cx="5172236" cy="68963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630822" y="8921486"/>
            <a:ext cx="592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9</a:t>
            </a:r>
            <a:r>
              <a:rPr lang="ru-RU" sz="2400" b="1" dirty="0" smtClean="0"/>
              <a:t>. Кладовые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74899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124021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Лучшие практики. ЖК </a:t>
            </a:r>
            <a:r>
              <a:rPr lang="ru-RU" sz="2950" b="0" dirty="0" err="1" smtClean="0">
                <a:latin typeface="Verdana"/>
                <a:cs typeface="Verdana"/>
              </a:rPr>
              <a:t>Измаильский</a:t>
            </a:r>
            <a:r>
              <a:rPr lang="ru-RU" sz="2950" b="0" dirty="0" smtClean="0">
                <a:latin typeface="Verdana"/>
                <a:cs typeface="Verdana"/>
              </a:rPr>
              <a:t> </a:t>
            </a:r>
            <a:r>
              <a:rPr lang="ru-RU" sz="2950" b="0" dirty="0" err="1" smtClean="0">
                <a:latin typeface="Verdana"/>
                <a:cs typeface="Verdana"/>
              </a:rPr>
              <a:t>экоквартал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210150" y="1493368"/>
            <a:ext cx="1888353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14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450" y="2051503"/>
            <a:ext cx="8153400" cy="6115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1918" y="2051503"/>
            <a:ext cx="8153400" cy="61150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10351" y="8435098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10. Индивидуальные въезды в паркинг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02520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90493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Вопрос</a:t>
            </a:r>
            <a:r>
              <a:rPr lang="ru-RU" sz="2950" b="0" spc="-5" dirty="0"/>
              <a:t> </a:t>
            </a:r>
            <a:r>
              <a:rPr lang="ru-RU" sz="2950" b="0" spc="-5" dirty="0" smtClean="0"/>
              <a:t>№ </a:t>
            </a:r>
            <a:r>
              <a:rPr lang="ru-RU" sz="2950" b="0" spc="-5" dirty="0" smtClean="0"/>
              <a:t>4</a:t>
            </a:r>
            <a:r>
              <a:rPr lang="ru-RU" sz="2950" b="0" spc="-5" dirty="0" smtClean="0"/>
              <a:t>. Всем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210150" y="1493368"/>
            <a:ext cx="1888353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15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2250" y="3025136"/>
            <a:ext cx="141155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1. Пешеходная аллея</a:t>
            </a:r>
          </a:p>
          <a:p>
            <a:r>
              <a:rPr lang="ru-RU" sz="3200" dirty="0" smtClean="0"/>
              <a:t>2. Капельный </a:t>
            </a:r>
            <a:r>
              <a:rPr lang="ru-RU" sz="3200" dirty="0" err="1" smtClean="0"/>
              <a:t>автополив</a:t>
            </a:r>
            <a:endParaRPr lang="ru-RU" sz="3200" dirty="0" smtClean="0"/>
          </a:p>
          <a:p>
            <a:r>
              <a:rPr lang="ru-RU" sz="3200" dirty="0" smtClean="0"/>
              <a:t>3. Вход на уровне тротуара</a:t>
            </a:r>
          </a:p>
          <a:p>
            <a:r>
              <a:rPr lang="ru-RU" sz="3200" dirty="0" smtClean="0"/>
              <a:t>4. Двор без машин</a:t>
            </a:r>
          </a:p>
          <a:p>
            <a:r>
              <a:rPr lang="ru-RU" sz="3200" dirty="0" smtClean="0"/>
              <a:t>5. Поквартирное отопление</a:t>
            </a:r>
          </a:p>
          <a:p>
            <a:r>
              <a:rPr lang="ru-RU" sz="3200" dirty="0" smtClean="0"/>
              <a:t>6. Зона курильщика и сплит системы на лоджии</a:t>
            </a:r>
          </a:p>
          <a:p>
            <a:r>
              <a:rPr lang="ru-RU" sz="3200" dirty="0" smtClean="0"/>
              <a:t>7. Низкие подоконники</a:t>
            </a:r>
          </a:p>
          <a:p>
            <a:r>
              <a:rPr lang="ru-RU" sz="3200" dirty="0" smtClean="0"/>
              <a:t>8. </a:t>
            </a:r>
            <a:r>
              <a:rPr lang="ru-RU" sz="3200" dirty="0" err="1" smtClean="0"/>
              <a:t>Приквартирные</a:t>
            </a:r>
            <a:r>
              <a:rPr lang="ru-RU" sz="3200" dirty="0" smtClean="0"/>
              <a:t> террасы</a:t>
            </a:r>
          </a:p>
          <a:p>
            <a:r>
              <a:rPr lang="ru-RU" sz="3200" dirty="0" smtClean="0"/>
              <a:t>9. Кладовые</a:t>
            </a:r>
          </a:p>
          <a:p>
            <a:r>
              <a:rPr lang="ru-RU" sz="3200" dirty="0" smtClean="0"/>
              <a:t>10. Индивидуальные въезды в паркинг</a:t>
            </a:r>
          </a:p>
          <a:p>
            <a:endParaRPr lang="ru-RU" sz="3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807185" y="1744868"/>
            <a:ext cx="1607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	</a:t>
            </a:r>
            <a:r>
              <a:rPr lang="ru-RU" sz="3200" b="1" dirty="0" smtClean="0">
                <a:solidFill>
                  <a:srgbClr val="FF0000"/>
                </a:solidFill>
              </a:rPr>
              <a:t>Что из представленного более всего соответствует Вашему представлению понятия «Лучшие практики Ростовской области» 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30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90493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Вопрос</a:t>
            </a:r>
            <a:r>
              <a:rPr lang="ru-RU" sz="2950" b="0" spc="-5" dirty="0"/>
              <a:t> </a:t>
            </a:r>
            <a:r>
              <a:rPr lang="ru-RU" sz="2950" b="0" spc="-5" dirty="0" smtClean="0"/>
              <a:t>№ </a:t>
            </a:r>
            <a:r>
              <a:rPr lang="ru-RU" sz="2950" b="0" spc="-5" dirty="0"/>
              <a:t>5</a:t>
            </a:r>
            <a:r>
              <a:rPr lang="ru-RU" sz="2950" b="0" spc="-5" dirty="0" smtClean="0"/>
              <a:t>. Командам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210150" y="1493368"/>
            <a:ext cx="1888353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16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2250" y="3318041"/>
            <a:ext cx="141155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1. Проектирование</a:t>
            </a:r>
          </a:p>
          <a:p>
            <a:r>
              <a:rPr lang="ru-RU" sz="3200" dirty="0" smtClean="0"/>
              <a:t>2. </a:t>
            </a:r>
            <a:r>
              <a:rPr lang="ru-RU" sz="3200" dirty="0" smtClean="0"/>
              <a:t>Стройматериалы (закупки, учет)</a:t>
            </a:r>
            <a:endParaRPr lang="ru-RU" sz="3200" dirty="0" smtClean="0"/>
          </a:p>
          <a:p>
            <a:r>
              <a:rPr lang="ru-RU" sz="3200" dirty="0" smtClean="0"/>
              <a:t>3. Строительный контроль</a:t>
            </a:r>
          </a:p>
          <a:p>
            <a:r>
              <a:rPr lang="ru-RU" sz="3200" dirty="0" smtClean="0"/>
              <a:t>4. Продажи. Визуализация, реклама, </a:t>
            </a:r>
            <a:r>
              <a:rPr lang="en-US" sz="3200" dirty="0" smtClean="0"/>
              <a:t>CRM</a:t>
            </a:r>
            <a:endParaRPr lang="ru-RU" sz="3200" dirty="0" smtClean="0"/>
          </a:p>
          <a:p>
            <a:r>
              <a:rPr lang="ru-RU" sz="3200" dirty="0" smtClean="0"/>
              <a:t>5. </a:t>
            </a:r>
            <a:r>
              <a:rPr lang="ru-RU" sz="3200" dirty="0" smtClean="0"/>
              <a:t>Продажи: онлайн сделки, ипотека, партнерские продажи</a:t>
            </a:r>
            <a:endParaRPr lang="ru-RU" sz="3200" dirty="0" smtClean="0"/>
          </a:p>
          <a:p>
            <a:r>
              <a:rPr lang="ru-RU" sz="3200" dirty="0" smtClean="0"/>
              <a:t>6. Продажи. Сайт застройщика</a:t>
            </a:r>
          </a:p>
          <a:p>
            <a:r>
              <a:rPr lang="ru-RU" sz="3200" dirty="0" smtClean="0"/>
              <a:t>7. Передача ключей</a:t>
            </a:r>
          </a:p>
          <a:p>
            <a:r>
              <a:rPr lang="ru-RU" sz="3200" dirty="0" smtClean="0"/>
              <a:t>8. Умный дом</a:t>
            </a:r>
          </a:p>
          <a:p>
            <a:endParaRPr lang="ru-RU" sz="3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807185" y="1744868"/>
            <a:ext cx="1607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	</a:t>
            </a:r>
            <a:r>
              <a:rPr lang="ru-RU" sz="3200" b="1" dirty="0" smtClean="0">
                <a:solidFill>
                  <a:srgbClr val="FF0000"/>
                </a:solidFill>
              </a:rPr>
              <a:t>Расставьте в приоритетности направления цифровизации в девелопменте в 2023 году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9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F9B25841-88FF-C06D-754A-254304D0E63B}"/>
              </a:ext>
            </a:extLst>
          </p:cNvPr>
          <p:cNvSpPr/>
          <p:nvPr/>
        </p:nvSpPr>
        <p:spPr>
          <a:xfrm>
            <a:off x="-3806" y="1442492"/>
            <a:ext cx="20104100" cy="9898380"/>
          </a:xfrm>
          <a:custGeom>
            <a:avLst/>
            <a:gdLst/>
            <a:ahLst/>
            <a:cxnLst/>
            <a:rect l="l" t="t" r="r" b="b"/>
            <a:pathLst>
              <a:path w="20104100" h="9898380">
                <a:moveTo>
                  <a:pt x="20104099" y="0"/>
                </a:moveTo>
                <a:lnTo>
                  <a:pt x="0" y="0"/>
                </a:lnTo>
                <a:lnTo>
                  <a:pt x="0" y="9897771"/>
                </a:lnTo>
                <a:lnTo>
                  <a:pt x="20104099" y="9897771"/>
                </a:lnTo>
                <a:lnTo>
                  <a:pt x="20104099" y="0"/>
                </a:lnTo>
                <a:close/>
              </a:path>
            </a:pathLst>
          </a:custGeom>
          <a:solidFill>
            <a:srgbClr val="E6EC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C63B6F1-54C3-433D-82FB-8CBAEA39DA2A}"/>
              </a:ext>
            </a:extLst>
          </p:cNvPr>
          <p:cNvSpPr/>
          <p:nvPr/>
        </p:nvSpPr>
        <p:spPr>
          <a:xfrm>
            <a:off x="607786" y="2344255"/>
            <a:ext cx="4948464" cy="7545822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object 2">
            <a:extLst>
              <a:ext uri="{FF2B5EF4-FFF2-40B4-BE49-F238E27FC236}">
                <a16:creationId xmlns:a16="http://schemas.microsoft.com/office/drawing/2014/main" id="{1E3F61B6-5CDA-C974-DCBC-D7BB7D18C2EC}"/>
              </a:ext>
            </a:extLst>
          </p:cNvPr>
          <p:cNvGrpSpPr/>
          <p:nvPr/>
        </p:nvGrpSpPr>
        <p:grpSpPr>
          <a:xfrm>
            <a:off x="3589" y="0"/>
            <a:ext cx="20104100" cy="1493368"/>
            <a:chOff x="0" y="0"/>
            <a:chExt cx="20104100" cy="1493368"/>
          </a:xfrm>
        </p:grpSpPr>
        <p:pic>
          <p:nvPicPr>
            <p:cNvPr id="14" name="object 4">
              <a:extLst>
                <a:ext uri="{FF2B5EF4-FFF2-40B4-BE49-F238E27FC236}">
                  <a16:creationId xmlns:a16="http://schemas.microsoft.com/office/drawing/2014/main" id="{78795CBB-FFD9-D7FD-A4AD-DB16A9679B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15" name="object 5">
              <a:extLst>
                <a:ext uri="{FF2B5EF4-FFF2-40B4-BE49-F238E27FC236}">
                  <a16:creationId xmlns:a16="http://schemas.microsoft.com/office/drawing/2014/main" id="{0BFDF492-9004-35A7-D15D-1B39A17FD6A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</p:grpSp>
      <p:pic>
        <p:nvPicPr>
          <p:cNvPr id="17" name="object 10">
            <a:extLst>
              <a:ext uri="{FF2B5EF4-FFF2-40B4-BE49-F238E27FC236}">
                <a16:creationId xmlns:a16="http://schemas.microsoft.com/office/drawing/2014/main" id="{201AFDA0-E2EB-6A2D-54E3-7DDE627C473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37144"/>
            <a:ext cx="2342942" cy="4940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5E7446-78A8-3797-CF45-438B00FF955D}"/>
              </a:ext>
            </a:extLst>
          </p:cNvPr>
          <p:cNvSpPr txBox="1"/>
          <p:nvPr/>
        </p:nvSpPr>
        <p:spPr>
          <a:xfrm>
            <a:off x="984250" y="2568002"/>
            <a:ext cx="4419600" cy="314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  <a:spcBef>
                <a:spcPts val="3600"/>
              </a:spcBef>
            </a:pPr>
            <a:r>
              <a:rPr lang="ru-RU" sz="3800" b="1" dirty="0">
                <a:solidFill>
                  <a:schemeClr val="tx1"/>
                </a:solidFill>
              </a:rPr>
              <a:t>Прогноз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ru-RU" sz="3800" b="1" dirty="0">
                <a:solidFill>
                  <a:schemeClr val="tx1"/>
                </a:solidFill>
              </a:rPr>
              <a:t>ЕРЗ.РФ на 2022 год:</a:t>
            </a:r>
            <a:endParaRPr lang="en-US" sz="3800" b="1" dirty="0">
              <a:solidFill>
                <a:schemeClr val="tx1"/>
              </a:solidFill>
            </a:endParaRPr>
          </a:p>
          <a:p>
            <a:pPr>
              <a:lnSpc>
                <a:spcPts val="5800"/>
              </a:lnSpc>
              <a:spcBef>
                <a:spcPts val="600"/>
              </a:spcBef>
            </a:pPr>
            <a:r>
              <a:rPr lang="ru-RU" sz="3600" dirty="0">
                <a:solidFill>
                  <a:schemeClr val="tx1"/>
                </a:solidFill>
              </a:rPr>
              <a:t>снижение продаж по ДДУ на 25%</a:t>
            </a:r>
            <a:endParaRPr lang="ru-RU" sz="3600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1740226-8A74-40AC-8DB3-FAF53EF4B511}"/>
              </a:ext>
            </a:extLst>
          </p:cNvPr>
          <p:cNvSpPr/>
          <p:nvPr/>
        </p:nvSpPr>
        <p:spPr>
          <a:xfrm>
            <a:off x="5879432" y="2344256"/>
            <a:ext cx="13545218" cy="7545822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926"/>
              </p:ext>
            </p:extLst>
          </p:nvPr>
        </p:nvGraphicFramePr>
        <p:xfrm>
          <a:off x="5932714" y="2450456"/>
          <a:ext cx="13339536" cy="731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17</a:t>
            </a:fld>
            <a:endParaRPr lang="ru-RU" spc="-25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5E7446-78A8-3797-CF45-438B00FF955D}"/>
              </a:ext>
            </a:extLst>
          </p:cNvPr>
          <p:cNvSpPr txBox="1"/>
          <p:nvPr/>
        </p:nvSpPr>
        <p:spPr>
          <a:xfrm>
            <a:off x="984250" y="6441761"/>
            <a:ext cx="4419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  <a:spcBef>
                <a:spcPts val="3600"/>
              </a:spcBef>
            </a:pPr>
            <a:r>
              <a:rPr lang="ru-RU" sz="3800" b="1" dirty="0">
                <a:solidFill>
                  <a:schemeClr val="tx1"/>
                </a:solidFill>
              </a:rPr>
              <a:t>Факт: </a:t>
            </a:r>
          </a:p>
          <a:p>
            <a:pPr>
              <a:lnSpc>
                <a:spcPts val="5800"/>
              </a:lnSpc>
              <a:spcBef>
                <a:spcPts val="600"/>
              </a:spcBef>
            </a:pPr>
            <a:r>
              <a:rPr lang="ru-RU" sz="3600" dirty="0">
                <a:solidFill>
                  <a:schemeClr val="tx1"/>
                </a:solidFill>
              </a:rPr>
              <a:t>снижение продаж по ДДУ на 21,7%</a:t>
            </a:r>
            <a:endParaRPr lang="ru-RU" sz="36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12391DD-F7E3-4EF7-8314-47EE2B1120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24" name="object 6"/>
          <p:cNvSpPr txBox="1">
            <a:spLocks/>
          </p:cNvSpPr>
          <p:nvPr/>
        </p:nvSpPr>
        <p:spPr>
          <a:xfrm>
            <a:off x="850268" y="463934"/>
            <a:ext cx="121735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ru-RU" sz="2950" b="0" dirty="0"/>
              <a:t>Вопрос</a:t>
            </a:r>
            <a:r>
              <a:rPr lang="ru-RU" sz="2950" b="0" spc="-5" dirty="0"/>
              <a:t> </a:t>
            </a:r>
            <a:r>
              <a:rPr lang="ru-RU" sz="2950" b="0" spc="-5" dirty="0" smtClean="0"/>
              <a:t>5</a:t>
            </a:r>
            <a:r>
              <a:rPr lang="ru-RU" sz="2950" b="0" dirty="0" smtClean="0"/>
              <a:t>.</a:t>
            </a:r>
            <a:r>
              <a:rPr lang="ru-RU" sz="2950" b="0" spc="-5" dirty="0" smtClean="0"/>
              <a:t> </a:t>
            </a:r>
            <a:r>
              <a:rPr lang="ru-RU" sz="2950" b="0" dirty="0" smtClean="0"/>
              <a:t>Продажи по ДДУ</a:t>
            </a:r>
            <a:endParaRPr lang="ru-RU" sz="2950" dirty="0"/>
          </a:p>
        </p:txBody>
      </p:sp>
    </p:spTree>
    <p:extLst>
      <p:ext uri="{BB962C8B-B14F-4D97-AF65-F5344CB8AC3E}">
        <p14:creationId xmlns:p14="http://schemas.microsoft.com/office/powerpoint/2010/main" val="2441291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F9B25841-88FF-C06D-754A-254304D0E63B}"/>
              </a:ext>
            </a:extLst>
          </p:cNvPr>
          <p:cNvSpPr/>
          <p:nvPr/>
        </p:nvSpPr>
        <p:spPr>
          <a:xfrm>
            <a:off x="0" y="1410970"/>
            <a:ext cx="20104100" cy="9898380"/>
          </a:xfrm>
          <a:custGeom>
            <a:avLst/>
            <a:gdLst/>
            <a:ahLst/>
            <a:cxnLst/>
            <a:rect l="l" t="t" r="r" b="b"/>
            <a:pathLst>
              <a:path w="20104100" h="9898380">
                <a:moveTo>
                  <a:pt x="20104099" y="0"/>
                </a:moveTo>
                <a:lnTo>
                  <a:pt x="0" y="0"/>
                </a:lnTo>
                <a:lnTo>
                  <a:pt x="0" y="9897771"/>
                </a:lnTo>
                <a:lnTo>
                  <a:pt x="20104099" y="9897771"/>
                </a:lnTo>
                <a:lnTo>
                  <a:pt x="20104099" y="0"/>
                </a:lnTo>
                <a:close/>
              </a:path>
            </a:pathLst>
          </a:custGeom>
          <a:solidFill>
            <a:srgbClr val="E6EC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2">
            <a:extLst>
              <a:ext uri="{FF2B5EF4-FFF2-40B4-BE49-F238E27FC236}">
                <a16:creationId xmlns:a16="http://schemas.microsoft.com/office/drawing/2014/main" id="{1E3F61B6-5CDA-C974-DCBC-D7BB7D18C2EC}"/>
              </a:ext>
            </a:extLst>
          </p:cNvPr>
          <p:cNvGrpSpPr/>
          <p:nvPr/>
        </p:nvGrpSpPr>
        <p:grpSpPr>
          <a:xfrm>
            <a:off x="3589" y="0"/>
            <a:ext cx="20104100" cy="1493368"/>
            <a:chOff x="0" y="0"/>
            <a:chExt cx="20104100" cy="1493368"/>
          </a:xfrm>
        </p:grpSpPr>
        <p:pic>
          <p:nvPicPr>
            <p:cNvPr id="14" name="object 4">
              <a:extLst>
                <a:ext uri="{FF2B5EF4-FFF2-40B4-BE49-F238E27FC236}">
                  <a16:creationId xmlns:a16="http://schemas.microsoft.com/office/drawing/2014/main" id="{78795CBB-FFD9-D7FD-A4AD-DB16A9679B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15" name="object 5">
              <a:extLst>
                <a:ext uri="{FF2B5EF4-FFF2-40B4-BE49-F238E27FC236}">
                  <a16:creationId xmlns:a16="http://schemas.microsoft.com/office/drawing/2014/main" id="{0BFDF492-9004-35A7-D15D-1B39A17FD6A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</p:grpSp>
      <p:pic>
        <p:nvPicPr>
          <p:cNvPr id="17" name="object 10">
            <a:extLst>
              <a:ext uri="{FF2B5EF4-FFF2-40B4-BE49-F238E27FC236}">
                <a16:creationId xmlns:a16="http://schemas.microsoft.com/office/drawing/2014/main" id="{201AFDA0-E2EB-6A2D-54E3-7DDE627C473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37144"/>
            <a:ext cx="2342942" cy="494038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1740226-8A74-40AC-8DB3-FAF53EF4B511}"/>
              </a:ext>
            </a:extLst>
          </p:cNvPr>
          <p:cNvSpPr/>
          <p:nvPr/>
        </p:nvSpPr>
        <p:spPr>
          <a:xfrm>
            <a:off x="1142746" y="2273217"/>
            <a:ext cx="18281904" cy="8405157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86D50B66-34B9-C0C3-821D-8D02C382CBB4}"/>
              </a:ext>
            </a:extLst>
          </p:cNvPr>
          <p:cNvSpPr txBox="1"/>
          <p:nvPr/>
        </p:nvSpPr>
        <p:spPr>
          <a:xfrm>
            <a:off x="774073" y="1576799"/>
            <a:ext cx="16017043" cy="61298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4370"/>
              </a:lnSpc>
              <a:spcBef>
                <a:spcPts val="380"/>
              </a:spcBef>
              <a:tabLst>
                <a:tab pos="6187440" algn="l"/>
              </a:tabLst>
            </a:pPr>
            <a:r>
              <a:rPr lang="ru-RU" sz="3800" b="1" dirty="0">
                <a:solidFill>
                  <a:srgbClr val="231F20"/>
                </a:solidFill>
                <a:latin typeface="Verdana"/>
                <a:cs typeface="Verdana"/>
              </a:rPr>
              <a:t>РУБЛЕВАЯ ДЕНЕЖНАЯ МАССА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18</a:t>
            </a:fld>
            <a:endParaRPr lang="ru-RU" spc="-25" dirty="0"/>
          </a:p>
        </p:txBody>
      </p:sp>
      <p:pic>
        <p:nvPicPr>
          <p:cNvPr id="5" name="Рисунок 4"/>
          <p:cNvPicPr/>
          <p:nvPr/>
        </p:nvPicPr>
        <p:blipFill>
          <a:blip r:embed="rId6"/>
          <a:stretch>
            <a:fillRect/>
          </a:stretch>
        </p:blipFill>
        <p:spPr>
          <a:xfrm>
            <a:off x="1877698" y="2272369"/>
            <a:ext cx="16812000" cy="8406000"/>
          </a:xfrm>
          <a:prstGeom prst="rect">
            <a:avLst/>
          </a:prstGeom>
        </p:spPr>
      </p:pic>
      <p:sp>
        <p:nvSpPr>
          <p:cNvPr id="19" name="object 6"/>
          <p:cNvSpPr txBox="1">
            <a:spLocks/>
          </p:cNvSpPr>
          <p:nvPr/>
        </p:nvSpPr>
        <p:spPr>
          <a:xfrm>
            <a:off x="850268" y="463934"/>
            <a:ext cx="121735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ru-RU" sz="2950" b="0" dirty="0"/>
              <a:t>Вопрос</a:t>
            </a:r>
            <a:r>
              <a:rPr lang="ru-RU" sz="2950" b="0" spc="-5" dirty="0"/>
              <a:t> </a:t>
            </a:r>
            <a:r>
              <a:rPr lang="ru-RU" sz="2950" b="0" spc="-5" dirty="0" smtClean="0"/>
              <a:t>5</a:t>
            </a:r>
            <a:r>
              <a:rPr lang="ru-RU" sz="2950" b="0" dirty="0" smtClean="0"/>
              <a:t>.</a:t>
            </a:r>
            <a:r>
              <a:rPr lang="ru-RU" sz="2950" b="0" spc="-5" dirty="0" smtClean="0"/>
              <a:t> </a:t>
            </a:r>
            <a:r>
              <a:rPr lang="ru-RU" sz="2950" b="0" dirty="0" smtClean="0"/>
              <a:t>Продажи по ДДУ</a:t>
            </a:r>
            <a:endParaRPr lang="ru-RU" sz="2950" dirty="0"/>
          </a:p>
        </p:txBody>
      </p:sp>
    </p:spTree>
    <p:extLst>
      <p:ext uri="{BB962C8B-B14F-4D97-AF65-F5344CB8AC3E}">
        <p14:creationId xmlns:p14="http://schemas.microsoft.com/office/powerpoint/2010/main" val="3775376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F9B25841-88FF-C06D-754A-254304D0E63B}"/>
              </a:ext>
            </a:extLst>
          </p:cNvPr>
          <p:cNvSpPr/>
          <p:nvPr/>
        </p:nvSpPr>
        <p:spPr>
          <a:xfrm>
            <a:off x="0" y="1410970"/>
            <a:ext cx="20104100" cy="9898380"/>
          </a:xfrm>
          <a:custGeom>
            <a:avLst/>
            <a:gdLst/>
            <a:ahLst/>
            <a:cxnLst/>
            <a:rect l="l" t="t" r="r" b="b"/>
            <a:pathLst>
              <a:path w="20104100" h="9898380">
                <a:moveTo>
                  <a:pt x="20104099" y="0"/>
                </a:moveTo>
                <a:lnTo>
                  <a:pt x="0" y="0"/>
                </a:lnTo>
                <a:lnTo>
                  <a:pt x="0" y="9897771"/>
                </a:lnTo>
                <a:lnTo>
                  <a:pt x="20104099" y="9897771"/>
                </a:lnTo>
                <a:lnTo>
                  <a:pt x="20104099" y="0"/>
                </a:lnTo>
                <a:close/>
              </a:path>
            </a:pathLst>
          </a:custGeom>
          <a:solidFill>
            <a:srgbClr val="E6EC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2">
            <a:extLst>
              <a:ext uri="{FF2B5EF4-FFF2-40B4-BE49-F238E27FC236}">
                <a16:creationId xmlns:a16="http://schemas.microsoft.com/office/drawing/2014/main" id="{1E3F61B6-5CDA-C974-DCBC-D7BB7D18C2EC}"/>
              </a:ext>
            </a:extLst>
          </p:cNvPr>
          <p:cNvGrpSpPr/>
          <p:nvPr/>
        </p:nvGrpSpPr>
        <p:grpSpPr>
          <a:xfrm>
            <a:off x="3589" y="0"/>
            <a:ext cx="20104100" cy="1493368"/>
            <a:chOff x="0" y="0"/>
            <a:chExt cx="20104100" cy="1493368"/>
          </a:xfrm>
        </p:grpSpPr>
        <p:pic>
          <p:nvPicPr>
            <p:cNvPr id="14" name="object 4">
              <a:extLst>
                <a:ext uri="{FF2B5EF4-FFF2-40B4-BE49-F238E27FC236}">
                  <a16:creationId xmlns:a16="http://schemas.microsoft.com/office/drawing/2014/main" id="{78795CBB-FFD9-D7FD-A4AD-DB16A9679B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15" name="object 5">
              <a:extLst>
                <a:ext uri="{FF2B5EF4-FFF2-40B4-BE49-F238E27FC236}">
                  <a16:creationId xmlns:a16="http://schemas.microsoft.com/office/drawing/2014/main" id="{0BFDF492-9004-35A7-D15D-1B39A17FD6A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</p:grpSp>
      <p:pic>
        <p:nvPicPr>
          <p:cNvPr id="17" name="object 10">
            <a:extLst>
              <a:ext uri="{FF2B5EF4-FFF2-40B4-BE49-F238E27FC236}">
                <a16:creationId xmlns:a16="http://schemas.microsoft.com/office/drawing/2014/main" id="{201AFDA0-E2EB-6A2D-54E3-7DDE627C473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37144"/>
            <a:ext cx="2342942" cy="494038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1740226-8A74-40AC-8DB3-FAF53EF4B511}"/>
              </a:ext>
            </a:extLst>
          </p:cNvPr>
          <p:cNvSpPr/>
          <p:nvPr/>
        </p:nvSpPr>
        <p:spPr>
          <a:xfrm>
            <a:off x="1142746" y="2273217"/>
            <a:ext cx="18281904" cy="8405157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86D50B66-34B9-C0C3-821D-8D02C382CBB4}"/>
              </a:ext>
            </a:extLst>
          </p:cNvPr>
          <p:cNvSpPr txBox="1"/>
          <p:nvPr/>
        </p:nvSpPr>
        <p:spPr>
          <a:xfrm>
            <a:off x="774073" y="1576799"/>
            <a:ext cx="16017043" cy="61298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4370"/>
              </a:lnSpc>
              <a:spcBef>
                <a:spcPts val="380"/>
              </a:spcBef>
              <a:tabLst>
                <a:tab pos="6187440" algn="l"/>
              </a:tabLst>
            </a:pPr>
            <a:r>
              <a:rPr lang="ru-RU" sz="3800" b="1" dirty="0">
                <a:solidFill>
                  <a:srgbClr val="231F20"/>
                </a:solidFill>
                <a:latin typeface="Verdana"/>
                <a:cs typeface="Verdana"/>
              </a:rPr>
              <a:t>ВОЗМОЖНОСТИ ИНВЕСТИРОВАНИЯ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19</a:t>
            </a:fld>
            <a:endParaRPr lang="ru-RU" spc="-25" dirty="0"/>
          </a:p>
        </p:txBody>
      </p:sp>
      <p:pic>
        <p:nvPicPr>
          <p:cNvPr id="5" name="Рисунок 4"/>
          <p:cNvPicPr/>
          <p:nvPr/>
        </p:nvPicPr>
        <p:blipFill>
          <a:blip r:embed="rId6"/>
          <a:stretch>
            <a:fillRect/>
          </a:stretch>
        </p:blipFill>
        <p:spPr>
          <a:xfrm>
            <a:off x="1437625" y="2273217"/>
            <a:ext cx="17682225" cy="8406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2DDD28-DC9D-4B9D-B1F7-C4BE09BE10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19" name="object 6"/>
          <p:cNvSpPr txBox="1">
            <a:spLocks/>
          </p:cNvSpPr>
          <p:nvPr/>
        </p:nvSpPr>
        <p:spPr>
          <a:xfrm>
            <a:off x="850268" y="463934"/>
            <a:ext cx="121735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ru-RU" sz="2950" b="0" dirty="0"/>
              <a:t>Вопрос</a:t>
            </a:r>
            <a:r>
              <a:rPr lang="ru-RU" sz="2950" b="0" spc="-5" dirty="0"/>
              <a:t> </a:t>
            </a:r>
            <a:r>
              <a:rPr lang="ru-RU" sz="2950" b="0" spc="-5" dirty="0" smtClean="0"/>
              <a:t>5</a:t>
            </a:r>
            <a:r>
              <a:rPr lang="ru-RU" sz="2950" b="0" dirty="0" smtClean="0"/>
              <a:t>.</a:t>
            </a:r>
            <a:r>
              <a:rPr lang="ru-RU" sz="2950" b="0" spc="-5" dirty="0" smtClean="0"/>
              <a:t> </a:t>
            </a:r>
            <a:r>
              <a:rPr lang="ru-RU" sz="2950" b="0" dirty="0" smtClean="0"/>
              <a:t>Продажи по ДДУ</a:t>
            </a:r>
            <a:endParaRPr lang="ru-RU" sz="2950" dirty="0"/>
          </a:p>
        </p:txBody>
      </p:sp>
    </p:spTree>
    <p:extLst>
      <p:ext uri="{BB962C8B-B14F-4D97-AF65-F5344CB8AC3E}">
        <p14:creationId xmlns:p14="http://schemas.microsoft.com/office/powerpoint/2010/main" val="549505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90493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Вопрос</a:t>
            </a:r>
            <a:r>
              <a:rPr lang="ru-RU" sz="2950" b="0" spc="-5" dirty="0"/>
              <a:t> </a:t>
            </a:r>
            <a:r>
              <a:rPr lang="ru-RU" sz="2950" b="0" spc="-5" dirty="0" smtClean="0"/>
              <a:t>№1 </a:t>
            </a:r>
            <a:r>
              <a:rPr lang="ru-RU" sz="2950" b="0" spc="-5" dirty="0" smtClean="0"/>
              <a:t>и </a:t>
            </a:r>
            <a:r>
              <a:rPr lang="ru-RU" sz="2950" b="0" spc="-5" dirty="0" smtClean="0"/>
              <a:t>2. </a:t>
            </a:r>
            <a:r>
              <a:rPr lang="ru-RU" sz="2950" b="0" spc="-5" dirty="0" smtClean="0"/>
              <a:t>Всем участникам 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874398" y="2352889"/>
            <a:ext cx="1794578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B6F8FCAB-CB71-1B4C-A2B4-188D1B452E6C}"/>
              </a:ext>
            </a:extLst>
          </p:cNvPr>
          <p:cNvSpPr txBox="1"/>
          <p:nvPr/>
        </p:nvSpPr>
        <p:spPr>
          <a:xfrm>
            <a:off x="1246435" y="1606122"/>
            <a:ext cx="17945786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каких сегментах наиболее активно будет расти предложение?</a:t>
            </a:r>
            <a:endParaRPr lang="ru-RU" sz="3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2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13" name="object 8">
            <a:extLst>
              <a:ext uri="{FF2B5EF4-FFF2-40B4-BE49-F238E27FC236}">
                <a16:creationId xmlns:a16="http://schemas.microsoft.com/office/drawing/2014/main" id="{B6F8FCAB-CB71-1B4C-A2B4-188D1B452E6C}"/>
              </a:ext>
            </a:extLst>
          </p:cNvPr>
          <p:cNvSpPr txBox="1"/>
          <p:nvPr/>
        </p:nvSpPr>
        <p:spPr>
          <a:xfrm>
            <a:off x="1974850" y="2520221"/>
            <a:ext cx="3657600" cy="4361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площади </a:t>
            </a:r>
          </a:p>
          <a:p>
            <a:pPr marL="12700">
              <a:spcBef>
                <a:spcPts val="90"/>
              </a:spcBef>
            </a:pPr>
            <a:r>
              <a:rPr lang="ru-RU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квартир: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до 30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30-35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35-40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40-45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45-50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от 50</a:t>
            </a:r>
          </a:p>
          <a:p>
            <a:pPr marL="12700">
              <a:spcBef>
                <a:spcPts val="90"/>
              </a:spcBef>
            </a:pPr>
            <a:endParaRPr lang="ru-RU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B6F8FCAB-CB71-1B4C-A2B4-188D1B452E6C}"/>
              </a:ext>
            </a:extLst>
          </p:cNvPr>
          <p:cNvSpPr txBox="1"/>
          <p:nvPr/>
        </p:nvSpPr>
        <p:spPr>
          <a:xfrm>
            <a:off x="6757032" y="2548756"/>
            <a:ext cx="10033439" cy="33509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отделке:</a:t>
            </a:r>
          </a:p>
          <a:p>
            <a:pPr marL="12700">
              <a:spcBef>
                <a:spcPts val="90"/>
              </a:spcBef>
            </a:pPr>
            <a:endParaRPr lang="ru-RU" sz="3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без отделки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28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предчистовая</a:t>
            </a: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(выравнивание стен и пола, разводка отопления) </a:t>
            </a:r>
            <a:endParaRPr lang="ru-RU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чистовая 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отделка </a:t>
            </a: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(обои, плитка, полы, сантехника) 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под 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ключ с кухней и встроенными шкафами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под 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ключ с полным </a:t>
            </a:r>
            <a:r>
              <a:rPr lang="ru-RU" sz="28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мебелированием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0567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90493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Вопрос</a:t>
            </a:r>
            <a:r>
              <a:rPr lang="ru-RU" sz="2950" b="0" spc="-5" dirty="0"/>
              <a:t> </a:t>
            </a:r>
            <a:r>
              <a:rPr lang="ru-RU" sz="2950" b="0" spc="-5" dirty="0" smtClean="0"/>
              <a:t>Командам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874398" y="1700887"/>
            <a:ext cx="17945786" cy="9485313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20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17" name="object 8">
            <a:extLst>
              <a:ext uri="{FF2B5EF4-FFF2-40B4-BE49-F238E27FC236}">
                <a16:creationId xmlns:a16="http://schemas.microsoft.com/office/drawing/2014/main" id="{B6F8FCAB-CB71-1B4C-A2B4-188D1B452E6C}"/>
              </a:ext>
            </a:extLst>
          </p:cNvPr>
          <p:cNvSpPr txBox="1"/>
          <p:nvPr/>
        </p:nvSpPr>
        <p:spPr>
          <a:xfrm>
            <a:off x="1587500" y="3606930"/>
            <a:ext cx="15799677" cy="2784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Снижение от 15%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Снижение 5-15%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Сохранение на уровне +/-5%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Рост 5-15%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Рост от 15%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B6F8FCAB-CB71-1B4C-A2B4-188D1B452E6C}"/>
              </a:ext>
            </a:extLst>
          </p:cNvPr>
          <p:cNvSpPr txBox="1"/>
          <p:nvPr/>
        </p:nvSpPr>
        <p:spPr>
          <a:xfrm>
            <a:off x="10270525" y="3606929"/>
            <a:ext cx="15799677" cy="2784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Комфорт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Снижение от 15%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Снижение 5-15%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Сохранение на уровне +/-5%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Рост 5-15%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Рост от 15%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B6F8FCAB-CB71-1B4C-A2B4-188D1B452E6C}"/>
              </a:ext>
            </a:extLst>
          </p:cNvPr>
          <p:cNvSpPr txBox="1"/>
          <p:nvPr/>
        </p:nvSpPr>
        <p:spPr>
          <a:xfrm>
            <a:off x="1587500" y="7284201"/>
            <a:ext cx="6400800" cy="2784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Бизнес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Снижение от 15%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Снижение 5-15%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Сохранение на уровне +/-5%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Рост 5-15%</a:t>
            </a:r>
          </a:p>
          <a:p>
            <a:pPr marL="12700">
              <a:spcBef>
                <a:spcPts val="9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Рост от 15%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B6F8FCAB-CB71-1B4C-A2B4-188D1B452E6C}"/>
              </a:ext>
            </a:extLst>
          </p:cNvPr>
          <p:cNvSpPr txBox="1"/>
          <p:nvPr/>
        </p:nvSpPr>
        <p:spPr>
          <a:xfrm>
            <a:off x="1432418" y="2284863"/>
            <a:ext cx="17945786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Прогноз на 2023 год по отношению к 2022 в штуках продаж?</a:t>
            </a:r>
            <a:endParaRPr lang="ru-RU" sz="3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37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object 2">
            <a:extLst>
              <a:ext uri="{FF2B5EF4-FFF2-40B4-BE49-F238E27FC236}">
                <a16:creationId xmlns:a16="http://schemas.microsoft.com/office/drawing/2014/main" id="{293295D1-9BE8-2767-BFC8-A281ACE58542}"/>
              </a:ext>
            </a:extLst>
          </p:cNvPr>
          <p:cNvGrpSpPr/>
          <p:nvPr/>
        </p:nvGrpSpPr>
        <p:grpSpPr>
          <a:xfrm>
            <a:off x="0" y="1422"/>
            <a:ext cx="20104100" cy="11308563"/>
            <a:chOff x="0" y="0"/>
            <a:chExt cx="20104100" cy="11308563"/>
          </a:xfrm>
        </p:grpSpPr>
        <p:sp>
          <p:nvSpPr>
            <p:cNvPr id="85" name="object 3">
              <a:extLst>
                <a:ext uri="{FF2B5EF4-FFF2-40B4-BE49-F238E27FC236}">
                  <a16:creationId xmlns:a16="http://schemas.microsoft.com/office/drawing/2014/main" id="{0A90291C-940B-9BDA-8532-2B5E9534A244}"/>
                </a:ext>
              </a:extLst>
            </p:cNvPr>
            <p:cNvSpPr/>
            <p:nvPr/>
          </p:nvSpPr>
          <p:spPr>
            <a:xfrm>
              <a:off x="0" y="1493368"/>
              <a:ext cx="20104100" cy="9815195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7" name="object 5">
              <a:extLst>
                <a:ext uri="{FF2B5EF4-FFF2-40B4-BE49-F238E27FC236}">
                  <a16:creationId xmlns:a16="http://schemas.microsoft.com/office/drawing/2014/main" id="{86D4C887-125D-CCFB-C66C-92B1DE24C46C}"/>
                </a:ext>
              </a:extLst>
            </p:cNvPr>
            <p:cNvSpPr/>
            <p:nvPr/>
          </p:nvSpPr>
          <p:spPr>
            <a:xfrm>
              <a:off x="5379161" y="4624660"/>
              <a:ext cx="12470765" cy="5309235"/>
            </a:xfrm>
            <a:custGeom>
              <a:avLst/>
              <a:gdLst/>
              <a:ahLst/>
              <a:cxnLst/>
              <a:rect l="l" t="t" r="r" b="b"/>
              <a:pathLst>
                <a:path w="12470765" h="5309234">
                  <a:moveTo>
                    <a:pt x="12460097" y="4268863"/>
                  </a:moveTo>
                  <a:lnTo>
                    <a:pt x="0" y="4268863"/>
                  </a:lnTo>
                  <a:lnTo>
                    <a:pt x="0" y="5308981"/>
                  </a:lnTo>
                  <a:lnTo>
                    <a:pt x="12460097" y="5308981"/>
                  </a:lnTo>
                  <a:lnTo>
                    <a:pt x="12460097" y="4268863"/>
                  </a:lnTo>
                  <a:close/>
                </a:path>
                <a:path w="12470765" h="5309234">
                  <a:moveTo>
                    <a:pt x="12460097" y="2230526"/>
                  </a:moveTo>
                  <a:lnTo>
                    <a:pt x="0" y="2230526"/>
                  </a:lnTo>
                  <a:lnTo>
                    <a:pt x="0" y="3299993"/>
                  </a:lnTo>
                  <a:lnTo>
                    <a:pt x="12460097" y="3299993"/>
                  </a:lnTo>
                  <a:lnTo>
                    <a:pt x="12460097" y="2230526"/>
                  </a:lnTo>
                  <a:close/>
                </a:path>
                <a:path w="12470765" h="5309234">
                  <a:moveTo>
                    <a:pt x="12470600" y="0"/>
                  </a:moveTo>
                  <a:lnTo>
                    <a:pt x="10515" y="0"/>
                  </a:lnTo>
                  <a:lnTo>
                    <a:pt x="10515" y="1160983"/>
                  </a:lnTo>
                  <a:lnTo>
                    <a:pt x="12470600" y="1160983"/>
                  </a:lnTo>
                  <a:lnTo>
                    <a:pt x="12470600" y="0"/>
                  </a:lnTo>
                  <a:close/>
                </a:path>
              </a:pathLst>
            </a:custGeom>
            <a:solidFill>
              <a:srgbClr val="CDCFD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8" name="object 6">
              <a:extLst>
                <a:ext uri="{FF2B5EF4-FFF2-40B4-BE49-F238E27FC236}">
                  <a16:creationId xmlns:a16="http://schemas.microsoft.com/office/drawing/2014/main" id="{709EA053-83A3-AC86-6175-A24AF717247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89" name="object 7">
              <a:extLst>
                <a:ext uri="{FF2B5EF4-FFF2-40B4-BE49-F238E27FC236}">
                  <a16:creationId xmlns:a16="http://schemas.microsoft.com/office/drawing/2014/main" id="{DB858DBC-96C7-4F78-7DFA-1B3C65D4337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088433" y="2659395"/>
            <a:ext cx="18006694" cy="8237855"/>
          </a:xfrm>
          <a:custGeom>
            <a:avLst/>
            <a:gdLst/>
            <a:ahLst/>
            <a:cxnLst/>
            <a:rect l="l" t="t" r="r" b="b"/>
            <a:pathLst>
              <a:path w="16711294" h="8237855">
                <a:moveTo>
                  <a:pt x="16351125" y="0"/>
                </a:moveTo>
                <a:lnTo>
                  <a:pt x="359737" y="0"/>
                </a:lnTo>
                <a:lnTo>
                  <a:pt x="310924" y="3283"/>
                </a:lnTo>
                <a:lnTo>
                  <a:pt x="264106" y="12849"/>
                </a:lnTo>
                <a:lnTo>
                  <a:pt x="219712" y="28268"/>
                </a:lnTo>
                <a:lnTo>
                  <a:pt x="178172" y="49112"/>
                </a:lnTo>
                <a:lnTo>
                  <a:pt x="139914" y="74952"/>
                </a:lnTo>
                <a:lnTo>
                  <a:pt x="105365" y="105360"/>
                </a:lnTo>
                <a:lnTo>
                  <a:pt x="74956" y="139907"/>
                </a:lnTo>
                <a:lnTo>
                  <a:pt x="49115" y="178164"/>
                </a:lnTo>
                <a:lnTo>
                  <a:pt x="28270" y="219704"/>
                </a:lnTo>
                <a:lnTo>
                  <a:pt x="12850" y="264096"/>
                </a:lnTo>
                <a:lnTo>
                  <a:pt x="3284" y="310913"/>
                </a:lnTo>
                <a:lnTo>
                  <a:pt x="0" y="359727"/>
                </a:lnTo>
                <a:lnTo>
                  <a:pt x="0" y="7877791"/>
                </a:lnTo>
                <a:lnTo>
                  <a:pt x="3284" y="7926605"/>
                </a:lnTo>
                <a:lnTo>
                  <a:pt x="12850" y="7973423"/>
                </a:lnTo>
                <a:lnTo>
                  <a:pt x="28270" y="8017816"/>
                </a:lnTo>
                <a:lnTo>
                  <a:pt x="49115" y="8059356"/>
                </a:lnTo>
                <a:lnTo>
                  <a:pt x="74956" y="8097615"/>
                </a:lnTo>
                <a:lnTo>
                  <a:pt x="105365" y="8132163"/>
                </a:lnTo>
                <a:lnTo>
                  <a:pt x="139914" y="8162572"/>
                </a:lnTo>
                <a:lnTo>
                  <a:pt x="178172" y="8188413"/>
                </a:lnTo>
                <a:lnTo>
                  <a:pt x="219712" y="8209258"/>
                </a:lnTo>
                <a:lnTo>
                  <a:pt x="264106" y="8224678"/>
                </a:lnTo>
                <a:lnTo>
                  <a:pt x="310924" y="8234245"/>
                </a:lnTo>
                <a:lnTo>
                  <a:pt x="359737" y="8237529"/>
                </a:lnTo>
                <a:lnTo>
                  <a:pt x="16351125" y="8237529"/>
                </a:lnTo>
                <a:lnTo>
                  <a:pt x="16399938" y="8234245"/>
                </a:lnTo>
                <a:lnTo>
                  <a:pt x="16446756" y="8224678"/>
                </a:lnTo>
                <a:lnTo>
                  <a:pt x="16491150" y="8209258"/>
                </a:lnTo>
                <a:lnTo>
                  <a:pt x="16532690" y="8188413"/>
                </a:lnTo>
                <a:lnTo>
                  <a:pt x="16570948" y="8162572"/>
                </a:lnTo>
                <a:lnTo>
                  <a:pt x="16605497" y="8132163"/>
                </a:lnTo>
                <a:lnTo>
                  <a:pt x="16635906" y="8097615"/>
                </a:lnTo>
                <a:lnTo>
                  <a:pt x="16661747" y="8059356"/>
                </a:lnTo>
                <a:lnTo>
                  <a:pt x="16682592" y="8017816"/>
                </a:lnTo>
                <a:lnTo>
                  <a:pt x="16698012" y="7973423"/>
                </a:lnTo>
                <a:lnTo>
                  <a:pt x="16707578" y="7926605"/>
                </a:lnTo>
                <a:lnTo>
                  <a:pt x="16710862" y="7877791"/>
                </a:lnTo>
                <a:lnTo>
                  <a:pt x="16710862" y="359727"/>
                </a:lnTo>
                <a:lnTo>
                  <a:pt x="16707578" y="310913"/>
                </a:lnTo>
                <a:lnTo>
                  <a:pt x="16698012" y="264096"/>
                </a:lnTo>
                <a:lnTo>
                  <a:pt x="16682592" y="219704"/>
                </a:lnTo>
                <a:lnTo>
                  <a:pt x="16661747" y="178164"/>
                </a:lnTo>
                <a:lnTo>
                  <a:pt x="16635906" y="139907"/>
                </a:lnTo>
                <a:lnTo>
                  <a:pt x="16605497" y="105360"/>
                </a:lnTo>
                <a:lnTo>
                  <a:pt x="16570948" y="74952"/>
                </a:lnTo>
                <a:lnTo>
                  <a:pt x="16532690" y="49112"/>
                </a:lnTo>
                <a:lnTo>
                  <a:pt x="16491150" y="28268"/>
                </a:lnTo>
                <a:lnTo>
                  <a:pt x="16446756" y="12849"/>
                </a:lnTo>
                <a:lnTo>
                  <a:pt x="16399938" y="3283"/>
                </a:lnTo>
                <a:lnTo>
                  <a:pt x="16351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Freeform 105">
            <a:extLst>
              <a:ext uri="{FF2B5EF4-FFF2-40B4-BE49-F238E27FC236}">
                <a16:creationId xmlns:a16="http://schemas.microsoft.com/office/drawing/2014/main" id="{C88227A3-1068-4C38-BB1A-DD48A99CA00D}"/>
              </a:ext>
            </a:extLst>
          </p:cNvPr>
          <p:cNvSpPr>
            <a:spLocks/>
          </p:cNvSpPr>
          <p:nvPr/>
        </p:nvSpPr>
        <p:spPr bwMode="auto">
          <a:xfrm>
            <a:off x="4654547" y="4150313"/>
            <a:ext cx="1074737" cy="5362575"/>
          </a:xfrm>
          <a:custGeom>
            <a:avLst/>
            <a:gdLst>
              <a:gd name="T0" fmla="*/ 677 w 677"/>
              <a:gd name="T1" fmla="*/ 148 h 3378"/>
              <a:gd name="T2" fmla="*/ 673 w 677"/>
              <a:gd name="T3" fmla="*/ 118 h 3378"/>
              <a:gd name="T4" fmla="*/ 665 w 677"/>
              <a:gd name="T5" fmla="*/ 90 h 3378"/>
              <a:gd name="T6" fmla="*/ 651 w 677"/>
              <a:gd name="T7" fmla="*/ 66 h 3378"/>
              <a:gd name="T8" fmla="*/ 633 w 677"/>
              <a:gd name="T9" fmla="*/ 42 h 3378"/>
              <a:gd name="T10" fmla="*/ 611 w 677"/>
              <a:gd name="T11" fmla="*/ 24 h 3378"/>
              <a:gd name="T12" fmla="*/ 585 w 677"/>
              <a:gd name="T13" fmla="*/ 10 h 3378"/>
              <a:gd name="T14" fmla="*/ 557 w 677"/>
              <a:gd name="T15" fmla="*/ 2 h 3378"/>
              <a:gd name="T16" fmla="*/ 527 w 677"/>
              <a:gd name="T17" fmla="*/ 0 h 3378"/>
              <a:gd name="T18" fmla="*/ 150 w 677"/>
              <a:gd name="T19" fmla="*/ 0 h 3378"/>
              <a:gd name="T20" fmla="*/ 120 w 677"/>
              <a:gd name="T21" fmla="*/ 2 h 3378"/>
              <a:gd name="T22" fmla="*/ 92 w 677"/>
              <a:gd name="T23" fmla="*/ 10 h 3378"/>
              <a:gd name="T24" fmla="*/ 66 w 677"/>
              <a:gd name="T25" fmla="*/ 24 h 3378"/>
              <a:gd name="T26" fmla="*/ 44 w 677"/>
              <a:gd name="T27" fmla="*/ 42 h 3378"/>
              <a:gd name="T28" fmla="*/ 26 w 677"/>
              <a:gd name="T29" fmla="*/ 66 h 3378"/>
              <a:gd name="T30" fmla="*/ 12 w 677"/>
              <a:gd name="T31" fmla="*/ 90 h 3378"/>
              <a:gd name="T32" fmla="*/ 4 w 677"/>
              <a:gd name="T33" fmla="*/ 118 h 3378"/>
              <a:gd name="T34" fmla="*/ 0 w 677"/>
              <a:gd name="T35" fmla="*/ 148 h 3378"/>
              <a:gd name="T36" fmla="*/ 0 w 677"/>
              <a:gd name="T37" fmla="*/ 3210 h 3378"/>
              <a:gd name="T38" fmla="*/ 0 w 677"/>
              <a:gd name="T39" fmla="*/ 3210 h 3378"/>
              <a:gd name="T40" fmla="*/ 0 w 677"/>
              <a:gd name="T41" fmla="*/ 3378 h 3378"/>
              <a:gd name="T42" fmla="*/ 677 w 677"/>
              <a:gd name="T43" fmla="*/ 3378 h 3378"/>
              <a:gd name="T44" fmla="*/ 677 w 677"/>
              <a:gd name="T45" fmla="*/ 3210 h 3378"/>
              <a:gd name="T46" fmla="*/ 677 w 677"/>
              <a:gd name="T47" fmla="*/ 3210 h 3378"/>
              <a:gd name="T48" fmla="*/ 677 w 677"/>
              <a:gd name="T49" fmla="*/ 148 h 3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77" h="3378">
                <a:moveTo>
                  <a:pt x="677" y="148"/>
                </a:moveTo>
                <a:lnTo>
                  <a:pt x="673" y="118"/>
                </a:lnTo>
                <a:lnTo>
                  <a:pt x="665" y="90"/>
                </a:lnTo>
                <a:lnTo>
                  <a:pt x="651" y="66"/>
                </a:lnTo>
                <a:lnTo>
                  <a:pt x="633" y="42"/>
                </a:lnTo>
                <a:lnTo>
                  <a:pt x="611" y="24"/>
                </a:lnTo>
                <a:lnTo>
                  <a:pt x="585" y="10"/>
                </a:lnTo>
                <a:lnTo>
                  <a:pt x="557" y="2"/>
                </a:lnTo>
                <a:lnTo>
                  <a:pt x="527" y="0"/>
                </a:lnTo>
                <a:lnTo>
                  <a:pt x="150" y="0"/>
                </a:lnTo>
                <a:lnTo>
                  <a:pt x="120" y="2"/>
                </a:lnTo>
                <a:lnTo>
                  <a:pt x="92" y="10"/>
                </a:lnTo>
                <a:lnTo>
                  <a:pt x="66" y="24"/>
                </a:lnTo>
                <a:lnTo>
                  <a:pt x="44" y="42"/>
                </a:lnTo>
                <a:lnTo>
                  <a:pt x="26" y="66"/>
                </a:lnTo>
                <a:lnTo>
                  <a:pt x="12" y="90"/>
                </a:lnTo>
                <a:lnTo>
                  <a:pt x="4" y="118"/>
                </a:lnTo>
                <a:lnTo>
                  <a:pt x="0" y="148"/>
                </a:lnTo>
                <a:lnTo>
                  <a:pt x="0" y="3210"/>
                </a:lnTo>
                <a:lnTo>
                  <a:pt x="0" y="3210"/>
                </a:lnTo>
                <a:lnTo>
                  <a:pt x="0" y="3378"/>
                </a:lnTo>
                <a:lnTo>
                  <a:pt x="677" y="3378"/>
                </a:lnTo>
                <a:lnTo>
                  <a:pt x="677" y="3210"/>
                </a:lnTo>
                <a:lnTo>
                  <a:pt x="677" y="3210"/>
                </a:lnTo>
                <a:lnTo>
                  <a:pt x="677" y="148"/>
                </a:lnTo>
                <a:close/>
              </a:path>
            </a:pathLst>
          </a:custGeom>
          <a:solidFill>
            <a:srgbClr val="FBA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0" name="Freeform 109">
            <a:extLst>
              <a:ext uri="{FF2B5EF4-FFF2-40B4-BE49-F238E27FC236}">
                <a16:creationId xmlns:a16="http://schemas.microsoft.com/office/drawing/2014/main" id="{92A0AA04-0093-4F5F-BC60-14CB9236C509}"/>
              </a:ext>
            </a:extLst>
          </p:cNvPr>
          <p:cNvSpPr>
            <a:spLocks/>
          </p:cNvSpPr>
          <p:nvPr/>
        </p:nvSpPr>
        <p:spPr bwMode="auto">
          <a:xfrm>
            <a:off x="15364660" y="5390082"/>
            <a:ext cx="1073150" cy="4088881"/>
          </a:xfrm>
          <a:custGeom>
            <a:avLst/>
            <a:gdLst>
              <a:gd name="T0" fmla="*/ 676 w 676"/>
              <a:gd name="T1" fmla="*/ 150 h 2217"/>
              <a:gd name="T2" fmla="*/ 674 w 676"/>
              <a:gd name="T3" fmla="*/ 120 h 2217"/>
              <a:gd name="T4" fmla="*/ 664 w 676"/>
              <a:gd name="T5" fmla="*/ 92 h 2217"/>
              <a:gd name="T6" fmla="*/ 650 w 676"/>
              <a:gd name="T7" fmla="*/ 66 h 2217"/>
              <a:gd name="T8" fmla="*/ 632 w 676"/>
              <a:gd name="T9" fmla="*/ 44 h 2217"/>
              <a:gd name="T10" fmla="*/ 611 w 676"/>
              <a:gd name="T11" fmla="*/ 26 h 2217"/>
              <a:gd name="T12" fmla="*/ 585 w 676"/>
              <a:gd name="T13" fmla="*/ 12 h 2217"/>
              <a:gd name="T14" fmla="*/ 557 w 676"/>
              <a:gd name="T15" fmla="*/ 2 h 2217"/>
              <a:gd name="T16" fmla="*/ 525 w 676"/>
              <a:gd name="T17" fmla="*/ 0 h 2217"/>
              <a:gd name="T18" fmla="*/ 151 w 676"/>
              <a:gd name="T19" fmla="*/ 0 h 2217"/>
              <a:gd name="T20" fmla="*/ 121 w 676"/>
              <a:gd name="T21" fmla="*/ 2 h 2217"/>
              <a:gd name="T22" fmla="*/ 93 w 676"/>
              <a:gd name="T23" fmla="*/ 12 h 2217"/>
              <a:gd name="T24" fmla="*/ 67 w 676"/>
              <a:gd name="T25" fmla="*/ 26 h 2217"/>
              <a:gd name="T26" fmla="*/ 46 w 676"/>
              <a:gd name="T27" fmla="*/ 44 h 2217"/>
              <a:gd name="T28" fmla="*/ 26 w 676"/>
              <a:gd name="T29" fmla="*/ 66 h 2217"/>
              <a:gd name="T30" fmla="*/ 12 w 676"/>
              <a:gd name="T31" fmla="*/ 92 h 2217"/>
              <a:gd name="T32" fmla="*/ 4 w 676"/>
              <a:gd name="T33" fmla="*/ 120 h 2217"/>
              <a:gd name="T34" fmla="*/ 2 w 676"/>
              <a:gd name="T35" fmla="*/ 150 h 2217"/>
              <a:gd name="T36" fmla="*/ 2 w 676"/>
              <a:gd name="T37" fmla="*/ 1733 h 2217"/>
              <a:gd name="T38" fmla="*/ 0 w 676"/>
              <a:gd name="T39" fmla="*/ 1733 h 2217"/>
              <a:gd name="T40" fmla="*/ 0 w 676"/>
              <a:gd name="T41" fmla="*/ 2217 h 2217"/>
              <a:gd name="T42" fmla="*/ 676 w 676"/>
              <a:gd name="T43" fmla="*/ 2217 h 2217"/>
              <a:gd name="T44" fmla="*/ 676 w 676"/>
              <a:gd name="T45" fmla="*/ 1959 h 2217"/>
              <a:gd name="T46" fmla="*/ 676 w 676"/>
              <a:gd name="T47" fmla="*/ 1957 h 2217"/>
              <a:gd name="T48" fmla="*/ 676 w 676"/>
              <a:gd name="T49" fmla="*/ 150 h 2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76" h="2217">
                <a:moveTo>
                  <a:pt x="676" y="150"/>
                </a:moveTo>
                <a:lnTo>
                  <a:pt x="674" y="120"/>
                </a:lnTo>
                <a:lnTo>
                  <a:pt x="664" y="92"/>
                </a:lnTo>
                <a:lnTo>
                  <a:pt x="650" y="66"/>
                </a:lnTo>
                <a:lnTo>
                  <a:pt x="632" y="44"/>
                </a:lnTo>
                <a:lnTo>
                  <a:pt x="611" y="26"/>
                </a:lnTo>
                <a:lnTo>
                  <a:pt x="585" y="12"/>
                </a:lnTo>
                <a:lnTo>
                  <a:pt x="557" y="2"/>
                </a:lnTo>
                <a:lnTo>
                  <a:pt x="525" y="0"/>
                </a:lnTo>
                <a:lnTo>
                  <a:pt x="151" y="0"/>
                </a:lnTo>
                <a:lnTo>
                  <a:pt x="121" y="2"/>
                </a:lnTo>
                <a:lnTo>
                  <a:pt x="93" y="12"/>
                </a:lnTo>
                <a:lnTo>
                  <a:pt x="67" y="26"/>
                </a:lnTo>
                <a:lnTo>
                  <a:pt x="46" y="44"/>
                </a:lnTo>
                <a:lnTo>
                  <a:pt x="26" y="66"/>
                </a:lnTo>
                <a:lnTo>
                  <a:pt x="12" y="92"/>
                </a:lnTo>
                <a:lnTo>
                  <a:pt x="4" y="120"/>
                </a:lnTo>
                <a:lnTo>
                  <a:pt x="2" y="150"/>
                </a:lnTo>
                <a:lnTo>
                  <a:pt x="2" y="1733"/>
                </a:lnTo>
                <a:lnTo>
                  <a:pt x="0" y="1733"/>
                </a:lnTo>
                <a:lnTo>
                  <a:pt x="0" y="2217"/>
                </a:lnTo>
                <a:lnTo>
                  <a:pt x="676" y="2217"/>
                </a:lnTo>
                <a:lnTo>
                  <a:pt x="676" y="1959"/>
                </a:lnTo>
                <a:lnTo>
                  <a:pt x="676" y="1957"/>
                </a:lnTo>
                <a:lnTo>
                  <a:pt x="676" y="150"/>
                </a:lnTo>
                <a:close/>
              </a:path>
            </a:pathLst>
          </a:custGeom>
          <a:solidFill>
            <a:srgbClr val="FBA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1" name="object 33"/>
          <p:cNvSpPr txBox="1"/>
          <p:nvPr/>
        </p:nvSpPr>
        <p:spPr>
          <a:xfrm>
            <a:off x="15028746" y="9721439"/>
            <a:ext cx="1695118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50" b="1" dirty="0">
                <a:solidFill>
                  <a:srgbClr val="231F20"/>
                </a:solidFill>
                <a:latin typeface="Verdana"/>
                <a:cs typeface="Verdana"/>
              </a:rPr>
              <a:t>янв-фев.2023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105" name="Freeform 106">
            <a:extLst>
              <a:ext uri="{FF2B5EF4-FFF2-40B4-BE49-F238E27FC236}">
                <a16:creationId xmlns:a16="http://schemas.microsoft.com/office/drawing/2014/main" id="{B8C19C85-4581-4B6D-B6F7-57EC5A0ED883}"/>
              </a:ext>
            </a:extLst>
          </p:cNvPr>
          <p:cNvSpPr>
            <a:spLocks/>
          </p:cNvSpPr>
          <p:nvPr/>
        </p:nvSpPr>
        <p:spPr bwMode="auto">
          <a:xfrm>
            <a:off x="6775633" y="6145800"/>
            <a:ext cx="1074737" cy="3367088"/>
          </a:xfrm>
          <a:custGeom>
            <a:avLst/>
            <a:gdLst>
              <a:gd name="T0" fmla="*/ 677 w 677"/>
              <a:gd name="T1" fmla="*/ 150 h 2121"/>
              <a:gd name="T2" fmla="*/ 673 w 677"/>
              <a:gd name="T3" fmla="*/ 120 h 2121"/>
              <a:gd name="T4" fmla="*/ 665 w 677"/>
              <a:gd name="T5" fmla="*/ 92 h 2121"/>
              <a:gd name="T6" fmla="*/ 651 w 677"/>
              <a:gd name="T7" fmla="*/ 66 h 2121"/>
              <a:gd name="T8" fmla="*/ 631 w 677"/>
              <a:gd name="T9" fmla="*/ 44 h 2121"/>
              <a:gd name="T10" fmla="*/ 609 w 677"/>
              <a:gd name="T11" fmla="*/ 26 h 2121"/>
              <a:gd name="T12" fmla="*/ 583 w 677"/>
              <a:gd name="T13" fmla="*/ 12 h 2121"/>
              <a:gd name="T14" fmla="*/ 555 w 677"/>
              <a:gd name="T15" fmla="*/ 2 h 2121"/>
              <a:gd name="T16" fmla="*/ 525 w 677"/>
              <a:gd name="T17" fmla="*/ 0 h 2121"/>
              <a:gd name="T18" fmla="*/ 151 w 677"/>
              <a:gd name="T19" fmla="*/ 0 h 2121"/>
              <a:gd name="T20" fmla="*/ 120 w 677"/>
              <a:gd name="T21" fmla="*/ 2 h 2121"/>
              <a:gd name="T22" fmla="*/ 92 w 677"/>
              <a:gd name="T23" fmla="*/ 12 h 2121"/>
              <a:gd name="T24" fmla="*/ 66 w 677"/>
              <a:gd name="T25" fmla="*/ 26 h 2121"/>
              <a:gd name="T26" fmla="*/ 44 w 677"/>
              <a:gd name="T27" fmla="*/ 44 h 2121"/>
              <a:gd name="T28" fmla="*/ 26 w 677"/>
              <a:gd name="T29" fmla="*/ 66 h 2121"/>
              <a:gd name="T30" fmla="*/ 12 w 677"/>
              <a:gd name="T31" fmla="*/ 92 h 2121"/>
              <a:gd name="T32" fmla="*/ 2 w 677"/>
              <a:gd name="T33" fmla="*/ 120 h 2121"/>
              <a:gd name="T34" fmla="*/ 0 w 677"/>
              <a:gd name="T35" fmla="*/ 150 h 2121"/>
              <a:gd name="T36" fmla="*/ 0 w 677"/>
              <a:gd name="T37" fmla="*/ 1733 h 2121"/>
              <a:gd name="T38" fmla="*/ 0 w 677"/>
              <a:gd name="T39" fmla="*/ 1733 h 2121"/>
              <a:gd name="T40" fmla="*/ 0 w 677"/>
              <a:gd name="T41" fmla="*/ 2121 h 2121"/>
              <a:gd name="T42" fmla="*/ 675 w 677"/>
              <a:gd name="T43" fmla="*/ 2121 h 2121"/>
              <a:gd name="T44" fmla="*/ 675 w 677"/>
              <a:gd name="T45" fmla="*/ 1959 h 2121"/>
              <a:gd name="T46" fmla="*/ 677 w 677"/>
              <a:gd name="T47" fmla="*/ 1957 h 2121"/>
              <a:gd name="T48" fmla="*/ 677 w 677"/>
              <a:gd name="T49" fmla="*/ 150 h 2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77" h="2121">
                <a:moveTo>
                  <a:pt x="677" y="150"/>
                </a:moveTo>
                <a:lnTo>
                  <a:pt x="673" y="120"/>
                </a:lnTo>
                <a:lnTo>
                  <a:pt x="665" y="92"/>
                </a:lnTo>
                <a:lnTo>
                  <a:pt x="651" y="66"/>
                </a:lnTo>
                <a:lnTo>
                  <a:pt x="631" y="44"/>
                </a:lnTo>
                <a:lnTo>
                  <a:pt x="609" y="26"/>
                </a:lnTo>
                <a:lnTo>
                  <a:pt x="583" y="12"/>
                </a:lnTo>
                <a:lnTo>
                  <a:pt x="555" y="2"/>
                </a:lnTo>
                <a:lnTo>
                  <a:pt x="525" y="0"/>
                </a:lnTo>
                <a:lnTo>
                  <a:pt x="151" y="0"/>
                </a:lnTo>
                <a:lnTo>
                  <a:pt x="120" y="2"/>
                </a:lnTo>
                <a:lnTo>
                  <a:pt x="92" y="12"/>
                </a:lnTo>
                <a:lnTo>
                  <a:pt x="66" y="26"/>
                </a:lnTo>
                <a:lnTo>
                  <a:pt x="44" y="44"/>
                </a:lnTo>
                <a:lnTo>
                  <a:pt x="26" y="66"/>
                </a:lnTo>
                <a:lnTo>
                  <a:pt x="12" y="92"/>
                </a:lnTo>
                <a:lnTo>
                  <a:pt x="2" y="120"/>
                </a:lnTo>
                <a:lnTo>
                  <a:pt x="0" y="150"/>
                </a:lnTo>
                <a:lnTo>
                  <a:pt x="0" y="1733"/>
                </a:lnTo>
                <a:lnTo>
                  <a:pt x="0" y="1733"/>
                </a:lnTo>
                <a:lnTo>
                  <a:pt x="0" y="2121"/>
                </a:lnTo>
                <a:lnTo>
                  <a:pt x="675" y="2121"/>
                </a:lnTo>
                <a:lnTo>
                  <a:pt x="675" y="1959"/>
                </a:lnTo>
                <a:lnTo>
                  <a:pt x="677" y="1957"/>
                </a:lnTo>
                <a:lnTo>
                  <a:pt x="677" y="150"/>
                </a:lnTo>
                <a:close/>
              </a:path>
            </a:pathLst>
          </a:custGeom>
          <a:solidFill>
            <a:srgbClr val="FBA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6" name="Freeform 107">
            <a:extLst>
              <a:ext uri="{FF2B5EF4-FFF2-40B4-BE49-F238E27FC236}">
                <a16:creationId xmlns:a16="http://schemas.microsoft.com/office/drawing/2014/main" id="{CD46148E-8585-4DDA-9763-F07E6DE76310}"/>
              </a:ext>
            </a:extLst>
          </p:cNvPr>
          <p:cNvSpPr>
            <a:spLocks/>
          </p:cNvSpPr>
          <p:nvPr/>
        </p:nvSpPr>
        <p:spPr bwMode="auto">
          <a:xfrm>
            <a:off x="8920345" y="6917325"/>
            <a:ext cx="1074737" cy="2595563"/>
          </a:xfrm>
          <a:custGeom>
            <a:avLst/>
            <a:gdLst>
              <a:gd name="T0" fmla="*/ 677 w 677"/>
              <a:gd name="T1" fmla="*/ 158 h 1635"/>
              <a:gd name="T2" fmla="*/ 675 w 677"/>
              <a:gd name="T3" fmla="*/ 130 h 1635"/>
              <a:gd name="T4" fmla="*/ 667 w 677"/>
              <a:gd name="T5" fmla="*/ 104 h 1635"/>
              <a:gd name="T6" fmla="*/ 655 w 677"/>
              <a:gd name="T7" fmla="*/ 78 h 1635"/>
              <a:gd name="T8" fmla="*/ 641 w 677"/>
              <a:gd name="T9" fmla="*/ 56 h 1635"/>
              <a:gd name="T10" fmla="*/ 621 w 677"/>
              <a:gd name="T11" fmla="*/ 38 h 1635"/>
              <a:gd name="T12" fmla="*/ 599 w 677"/>
              <a:gd name="T13" fmla="*/ 22 h 1635"/>
              <a:gd name="T14" fmla="*/ 575 w 677"/>
              <a:gd name="T15" fmla="*/ 10 h 1635"/>
              <a:gd name="T16" fmla="*/ 549 w 677"/>
              <a:gd name="T17" fmla="*/ 4 h 1635"/>
              <a:gd name="T18" fmla="*/ 521 w 677"/>
              <a:gd name="T19" fmla="*/ 0 h 1635"/>
              <a:gd name="T20" fmla="*/ 158 w 677"/>
              <a:gd name="T21" fmla="*/ 0 h 1635"/>
              <a:gd name="T22" fmla="*/ 130 w 677"/>
              <a:gd name="T23" fmla="*/ 4 h 1635"/>
              <a:gd name="T24" fmla="*/ 104 w 677"/>
              <a:gd name="T25" fmla="*/ 10 h 1635"/>
              <a:gd name="T26" fmla="*/ 78 w 677"/>
              <a:gd name="T27" fmla="*/ 22 h 1635"/>
              <a:gd name="T28" fmla="*/ 56 w 677"/>
              <a:gd name="T29" fmla="*/ 38 h 1635"/>
              <a:gd name="T30" fmla="*/ 38 w 677"/>
              <a:gd name="T31" fmla="*/ 56 h 1635"/>
              <a:gd name="T32" fmla="*/ 22 w 677"/>
              <a:gd name="T33" fmla="*/ 78 h 1635"/>
              <a:gd name="T34" fmla="*/ 10 w 677"/>
              <a:gd name="T35" fmla="*/ 104 h 1635"/>
              <a:gd name="T36" fmla="*/ 4 w 677"/>
              <a:gd name="T37" fmla="*/ 130 h 1635"/>
              <a:gd name="T38" fmla="*/ 2 w 677"/>
              <a:gd name="T39" fmla="*/ 158 h 1635"/>
              <a:gd name="T40" fmla="*/ 2 w 677"/>
              <a:gd name="T41" fmla="*/ 1283 h 1635"/>
              <a:gd name="T42" fmla="*/ 0 w 677"/>
              <a:gd name="T43" fmla="*/ 1283 h 1635"/>
              <a:gd name="T44" fmla="*/ 0 w 677"/>
              <a:gd name="T45" fmla="*/ 1635 h 1635"/>
              <a:gd name="T46" fmla="*/ 677 w 677"/>
              <a:gd name="T47" fmla="*/ 1635 h 1635"/>
              <a:gd name="T48" fmla="*/ 677 w 677"/>
              <a:gd name="T49" fmla="*/ 1461 h 1635"/>
              <a:gd name="T50" fmla="*/ 677 w 677"/>
              <a:gd name="T51" fmla="*/ 1459 h 1635"/>
              <a:gd name="T52" fmla="*/ 677 w 677"/>
              <a:gd name="T53" fmla="*/ 158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77" h="1635">
                <a:moveTo>
                  <a:pt x="677" y="158"/>
                </a:moveTo>
                <a:lnTo>
                  <a:pt x="675" y="130"/>
                </a:lnTo>
                <a:lnTo>
                  <a:pt x="667" y="104"/>
                </a:lnTo>
                <a:lnTo>
                  <a:pt x="655" y="78"/>
                </a:lnTo>
                <a:lnTo>
                  <a:pt x="641" y="56"/>
                </a:lnTo>
                <a:lnTo>
                  <a:pt x="621" y="38"/>
                </a:lnTo>
                <a:lnTo>
                  <a:pt x="599" y="22"/>
                </a:lnTo>
                <a:lnTo>
                  <a:pt x="575" y="10"/>
                </a:lnTo>
                <a:lnTo>
                  <a:pt x="549" y="4"/>
                </a:lnTo>
                <a:lnTo>
                  <a:pt x="521" y="0"/>
                </a:lnTo>
                <a:lnTo>
                  <a:pt x="158" y="0"/>
                </a:lnTo>
                <a:lnTo>
                  <a:pt x="130" y="4"/>
                </a:lnTo>
                <a:lnTo>
                  <a:pt x="104" y="10"/>
                </a:lnTo>
                <a:lnTo>
                  <a:pt x="78" y="22"/>
                </a:lnTo>
                <a:lnTo>
                  <a:pt x="56" y="38"/>
                </a:lnTo>
                <a:lnTo>
                  <a:pt x="38" y="56"/>
                </a:lnTo>
                <a:lnTo>
                  <a:pt x="22" y="78"/>
                </a:lnTo>
                <a:lnTo>
                  <a:pt x="10" y="104"/>
                </a:lnTo>
                <a:lnTo>
                  <a:pt x="4" y="130"/>
                </a:lnTo>
                <a:lnTo>
                  <a:pt x="2" y="158"/>
                </a:lnTo>
                <a:lnTo>
                  <a:pt x="2" y="1283"/>
                </a:lnTo>
                <a:lnTo>
                  <a:pt x="0" y="1283"/>
                </a:lnTo>
                <a:lnTo>
                  <a:pt x="0" y="1635"/>
                </a:lnTo>
                <a:lnTo>
                  <a:pt x="677" y="1635"/>
                </a:lnTo>
                <a:lnTo>
                  <a:pt x="677" y="1461"/>
                </a:lnTo>
                <a:lnTo>
                  <a:pt x="677" y="1459"/>
                </a:lnTo>
                <a:lnTo>
                  <a:pt x="677" y="158"/>
                </a:lnTo>
                <a:close/>
              </a:path>
            </a:pathLst>
          </a:custGeom>
          <a:solidFill>
            <a:srgbClr val="FBA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8" name="Freeform 109">
            <a:extLst>
              <a:ext uri="{FF2B5EF4-FFF2-40B4-BE49-F238E27FC236}">
                <a16:creationId xmlns:a16="http://schemas.microsoft.com/office/drawing/2014/main" id="{92A0AA04-0093-4F5F-BC60-14CB9236C509}"/>
              </a:ext>
            </a:extLst>
          </p:cNvPr>
          <p:cNvSpPr>
            <a:spLocks/>
          </p:cNvSpPr>
          <p:nvPr/>
        </p:nvSpPr>
        <p:spPr bwMode="auto">
          <a:xfrm>
            <a:off x="13216120" y="5390082"/>
            <a:ext cx="1073150" cy="4088881"/>
          </a:xfrm>
          <a:custGeom>
            <a:avLst/>
            <a:gdLst>
              <a:gd name="T0" fmla="*/ 676 w 676"/>
              <a:gd name="T1" fmla="*/ 150 h 2217"/>
              <a:gd name="T2" fmla="*/ 674 w 676"/>
              <a:gd name="T3" fmla="*/ 120 h 2217"/>
              <a:gd name="T4" fmla="*/ 664 w 676"/>
              <a:gd name="T5" fmla="*/ 92 h 2217"/>
              <a:gd name="T6" fmla="*/ 650 w 676"/>
              <a:gd name="T7" fmla="*/ 66 h 2217"/>
              <a:gd name="T8" fmla="*/ 632 w 676"/>
              <a:gd name="T9" fmla="*/ 44 h 2217"/>
              <a:gd name="T10" fmla="*/ 611 w 676"/>
              <a:gd name="T11" fmla="*/ 26 h 2217"/>
              <a:gd name="T12" fmla="*/ 585 w 676"/>
              <a:gd name="T13" fmla="*/ 12 h 2217"/>
              <a:gd name="T14" fmla="*/ 557 w 676"/>
              <a:gd name="T15" fmla="*/ 2 h 2217"/>
              <a:gd name="T16" fmla="*/ 525 w 676"/>
              <a:gd name="T17" fmla="*/ 0 h 2217"/>
              <a:gd name="T18" fmla="*/ 151 w 676"/>
              <a:gd name="T19" fmla="*/ 0 h 2217"/>
              <a:gd name="T20" fmla="*/ 121 w 676"/>
              <a:gd name="T21" fmla="*/ 2 h 2217"/>
              <a:gd name="T22" fmla="*/ 93 w 676"/>
              <a:gd name="T23" fmla="*/ 12 h 2217"/>
              <a:gd name="T24" fmla="*/ 67 w 676"/>
              <a:gd name="T25" fmla="*/ 26 h 2217"/>
              <a:gd name="T26" fmla="*/ 46 w 676"/>
              <a:gd name="T27" fmla="*/ 44 h 2217"/>
              <a:gd name="T28" fmla="*/ 26 w 676"/>
              <a:gd name="T29" fmla="*/ 66 h 2217"/>
              <a:gd name="T30" fmla="*/ 12 w 676"/>
              <a:gd name="T31" fmla="*/ 92 h 2217"/>
              <a:gd name="T32" fmla="*/ 4 w 676"/>
              <a:gd name="T33" fmla="*/ 120 h 2217"/>
              <a:gd name="T34" fmla="*/ 2 w 676"/>
              <a:gd name="T35" fmla="*/ 150 h 2217"/>
              <a:gd name="T36" fmla="*/ 2 w 676"/>
              <a:gd name="T37" fmla="*/ 1733 h 2217"/>
              <a:gd name="T38" fmla="*/ 0 w 676"/>
              <a:gd name="T39" fmla="*/ 1733 h 2217"/>
              <a:gd name="T40" fmla="*/ 0 w 676"/>
              <a:gd name="T41" fmla="*/ 2217 h 2217"/>
              <a:gd name="T42" fmla="*/ 676 w 676"/>
              <a:gd name="T43" fmla="*/ 2217 h 2217"/>
              <a:gd name="T44" fmla="*/ 676 w 676"/>
              <a:gd name="T45" fmla="*/ 1959 h 2217"/>
              <a:gd name="T46" fmla="*/ 676 w 676"/>
              <a:gd name="T47" fmla="*/ 1957 h 2217"/>
              <a:gd name="T48" fmla="*/ 676 w 676"/>
              <a:gd name="T49" fmla="*/ 150 h 2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76" h="2217">
                <a:moveTo>
                  <a:pt x="676" y="150"/>
                </a:moveTo>
                <a:lnTo>
                  <a:pt x="674" y="120"/>
                </a:lnTo>
                <a:lnTo>
                  <a:pt x="664" y="92"/>
                </a:lnTo>
                <a:lnTo>
                  <a:pt x="650" y="66"/>
                </a:lnTo>
                <a:lnTo>
                  <a:pt x="632" y="44"/>
                </a:lnTo>
                <a:lnTo>
                  <a:pt x="611" y="26"/>
                </a:lnTo>
                <a:lnTo>
                  <a:pt x="585" y="12"/>
                </a:lnTo>
                <a:lnTo>
                  <a:pt x="557" y="2"/>
                </a:lnTo>
                <a:lnTo>
                  <a:pt x="525" y="0"/>
                </a:lnTo>
                <a:lnTo>
                  <a:pt x="151" y="0"/>
                </a:lnTo>
                <a:lnTo>
                  <a:pt x="121" y="2"/>
                </a:lnTo>
                <a:lnTo>
                  <a:pt x="93" y="12"/>
                </a:lnTo>
                <a:lnTo>
                  <a:pt x="67" y="26"/>
                </a:lnTo>
                <a:lnTo>
                  <a:pt x="46" y="44"/>
                </a:lnTo>
                <a:lnTo>
                  <a:pt x="26" y="66"/>
                </a:lnTo>
                <a:lnTo>
                  <a:pt x="12" y="92"/>
                </a:lnTo>
                <a:lnTo>
                  <a:pt x="4" y="120"/>
                </a:lnTo>
                <a:lnTo>
                  <a:pt x="2" y="150"/>
                </a:lnTo>
                <a:lnTo>
                  <a:pt x="2" y="1733"/>
                </a:lnTo>
                <a:lnTo>
                  <a:pt x="0" y="1733"/>
                </a:lnTo>
                <a:lnTo>
                  <a:pt x="0" y="2217"/>
                </a:lnTo>
                <a:lnTo>
                  <a:pt x="676" y="2217"/>
                </a:lnTo>
                <a:lnTo>
                  <a:pt x="676" y="1959"/>
                </a:lnTo>
                <a:lnTo>
                  <a:pt x="676" y="1957"/>
                </a:lnTo>
                <a:lnTo>
                  <a:pt x="676" y="150"/>
                </a:lnTo>
                <a:close/>
              </a:path>
            </a:pathLst>
          </a:custGeom>
          <a:solidFill>
            <a:srgbClr val="FBA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9" name="Freeform 110">
            <a:extLst>
              <a:ext uri="{FF2B5EF4-FFF2-40B4-BE49-F238E27FC236}">
                <a16:creationId xmlns:a16="http://schemas.microsoft.com/office/drawing/2014/main" id="{7526AC98-FEE3-4172-B75E-607FF235C4D6}"/>
              </a:ext>
            </a:extLst>
          </p:cNvPr>
          <p:cNvSpPr>
            <a:spLocks/>
          </p:cNvSpPr>
          <p:nvPr/>
        </p:nvSpPr>
        <p:spPr bwMode="auto">
          <a:xfrm>
            <a:off x="11058466" y="5279160"/>
            <a:ext cx="1074737" cy="4185515"/>
          </a:xfrm>
          <a:custGeom>
            <a:avLst/>
            <a:gdLst>
              <a:gd name="T0" fmla="*/ 677 w 677"/>
              <a:gd name="T1" fmla="*/ 150 h 2321"/>
              <a:gd name="T2" fmla="*/ 673 w 677"/>
              <a:gd name="T3" fmla="*/ 120 h 2321"/>
              <a:gd name="T4" fmla="*/ 665 w 677"/>
              <a:gd name="T5" fmla="*/ 92 h 2321"/>
              <a:gd name="T6" fmla="*/ 651 w 677"/>
              <a:gd name="T7" fmla="*/ 66 h 2321"/>
              <a:gd name="T8" fmla="*/ 633 w 677"/>
              <a:gd name="T9" fmla="*/ 44 h 2321"/>
              <a:gd name="T10" fmla="*/ 609 w 677"/>
              <a:gd name="T11" fmla="*/ 26 h 2321"/>
              <a:gd name="T12" fmla="*/ 583 w 677"/>
              <a:gd name="T13" fmla="*/ 12 h 2321"/>
              <a:gd name="T14" fmla="*/ 555 w 677"/>
              <a:gd name="T15" fmla="*/ 2 h 2321"/>
              <a:gd name="T16" fmla="*/ 525 w 677"/>
              <a:gd name="T17" fmla="*/ 0 h 2321"/>
              <a:gd name="T18" fmla="*/ 152 w 677"/>
              <a:gd name="T19" fmla="*/ 0 h 2321"/>
              <a:gd name="T20" fmla="*/ 120 w 677"/>
              <a:gd name="T21" fmla="*/ 2 h 2321"/>
              <a:gd name="T22" fmla="*/ 92 w 677"/>
              <a:gd name="T23" fmla="*/ 12 h 2321"/>
              <a:gd name="T24" fmla="*/ 66 w 677"/>
              <a:gd name="T25" fmla="*/ 26 h 2321"/>
              <a:gd name="T26" fmla="*/ 44 w 677"/>
              <a:gd name="T27" fmla="*/ 44 h 2321"/>
              <a:gd name="T28" fmla="*/ 26 w 677"/>
              <a:gd name="T29" fmla="*/ 66 h 2321"/>
              <a:gd name="T30" fmla="*/ 12 w 677"/>
              <a:gd name="T31" fmla="*/ 92 h 2321"/>
              <a:gd name="T32" fmla="*/ 4 w 677"/>
              <a:gd name="T33" fmla="*/ 120 h 2321"/>
              <a:gd name="T34" fmla="*/ 0 w 677"/>
              <a:gd name="T35" fmla="*/ 150 h 2321"/>
              <a:gd name="T36" fmla="*/ 0 w 677"/>
              <a:gd name="T37" fmla="*/ 1733 h 2321"/>
              <a:gd name="T38" fmla="*/ 0 w 677"/>
              <a:gd name="T39" fmla="*/ 1733 h 2321"/>
              <a:gd name="T40" fmla="*/ 0 w 677"/>
              <a:gd name="T41" fmla="*/ 2321 h 2321"/>
              <a:gd name="T42" fmla="*/ 677 w 677"/>
              <a:gd name="T43" fmla="*/ 2321 h 2321"/>
              <a:gd name="T44" fmla="*/ 677 w 677"/>
              <a:gd name="T45" fmla="*/ 1959 h 2321"/>
              <a:gd name="T46" fmla="*/ 677 w 677"/>
              <a:gd name="T47" fmla="*/ 1957 h 2321"/>
              <a:gd name="T48" fmla="*/ 677 w 677"/>
              <a:gd name="T49" fmla="*/ 150 h 2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77" h="2321">
                <a:moveTo>
                  <a:pt x="677" y="150"/>
                </a:moveTo>
                <a:lnTo>
                  <a:pt x="673" y="120"/>
                </a:lnTo>
                <a:lnTo>
                  <a:pt x="665" y="92"/>
                </a:lnTo>
                <a:lnTo>
                  <a:pt x="651" y="66"/>
                </a:lnTo>
                <a:lnTo>
                  <a:pt x="633" y="44"/>
                </a:lnTo>
                <a:lnTo>
                  <a:pt x="609" y="26"/>
                </a:lnTo>
                <a:lnTo>
                  <a:pt x="583" y="12"/>
                </a:lnTo>
                <a:lnTo>
                  <a:pt x="555" y="2"/>
                </a:lnTo>
                <a:lnTo>
                  <a:pt x="525" y="0"/>
                </a:lnTo>
                <a:lnTo>
                  <a:pt x="152" y="0"/>
                </a:lnTo>
                <a:lnTo>
                  <a:pt x="120" y="2"/>
                </a:lnTo>
                <a:lnTo>
                  <a:pt x="92" y="12"/>
                </a:lnTo>
                <a:lnTo>
                  <a:pt x="66" y="26"/>
                </a:lnTo>
                <a:lnTo>
                  <a:pt x="44" y="44"/>
                </a:lnTo>
                <a:lnTo>
                  <a:pt x="26" y="66"/>
                </a:lnTo>
                <a:lnTo>
                  <a:pt x="12" y="92"/>
                </a:lnTo>
                <a:lnTo>
                  <a:pt x="4" y="120"/>
                </a:lnTo>
                <a:lnTo>
                  <a:pt x="0" y="150"/>
                </a:lnTo>
                <a:lnTo>
                  <a:pt x="0" y="1733"/>
                </a:lnTo>
                <a:lnTo>
                  <a:pt x="0" y="1733"/>
                </a:lnTo>
                <a:lnTo>
                  <a:pt x="0" y="2321"/>
                </a:lnTo>
                <a:lnTo>
                  <a:pt x="677" y="2321"/>
                </a:lnTo>
                <a:lnTo>
                  <a:pt x="677" y="1959"/>
                </a:lnTo>
                <a:lnTo>
                  <a:pt x="677" y="1957"/>
                </a:lnTo>
                <a:lnTo>
                  <a:pt x="677" y="150"/>
                </a:lnTo>
                <a:close/>
              </a:path>
            </a:pathLst>
          </a:custGeom>
          <a:solidFill>
            <a:srgbClr val="FBA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90" name="object 9">
            <a:extLst>
              <a:ext uri="{FF2B5EF4-FFF2-40B4-BE49-F238E27FC236}">
                <a16:creationId xmlns:a16="http://schemas.microsoft.com/office/drawing/2014/main" id="{6DCD4235-BFBC-094C-7B1B-C98C0AD8734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08519"/>
            <a:ext cx="2342942" cy="49403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29326" y="1801927"/>
            <a:ext cx="11765531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3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ОПУБЛИКОВАНИЕ ПД В ЕИСЖС</a:t>
            </a:r>
            <a:endParaRPr sz="3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62193" y="3784460"/>
            <a:ext cx="17780" cy="5904230"/>
          </a:xfrm>
          <a:custGeom>
            <a:avLst/>
            <a:gdLst/>
            <a:ahLst/>
            <a:cxnLst/>
            <a:rect l="l" t="t" r="r" b="b"/>
            <a:pathLst>
              <a:path w="17779" h="5904230">
                <a:moveTo>
                  <a:pt x="0" y="5904029"/>
                </a:moveTo>
                <a:lnTo>
                  <a:pt x="17161" y="0"/>
                </a:lnTo>
              </a:path>
            </a:pathLst>
          </a:custGeom>
          <a:ln w="3141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962768" y="3596943"/>
            <a:ext cx="233045" cy="276225"/>
          </a:xfrm>
          <a:custGeom>
            <a:avLst/>
            <a:gdLst/>
            <a:ahLst/>
            <a:cxnLst/>
            <a:rect l="l" t="t" r="r" b="b"/>
            <a:pathLst>
              <a:path w="233045" h="276225">
                <a:moveTo>
                  <a:pt x="117127" y="0"/>
                </a:moveTo>
                <a:lnTo>
                  <a:pt x="0" y="275405"/>
                </a:lnTo>
                <a:lnTo>
                  <a:pt x="116467" y="226328"/>
                </a:lnTo>
                <a:lnTo>
                  <a:pt x="232652" y="276085"/>
                </a:lnTo>
                <a:lnTo>
                  <a:pt x="1171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3955155" y="10568396"/>
            <a:ext cx="379730" cy="1905"/>
          </a:xfrm>
          <a:custGeom>
            <a:avLst/>
            <a:gdLst/>
            <a:ahLst/>
            <a:cxnLst/>
            <a:rect l="l" t="t" r="r" b="b"/>
            <a:pathLst>
              <a:path w="379730" h="1904">
                <a:moveTo>
                  <a:pt x="0" y="1549"/>
                </a:moveTo>
                <a:lnTo>
                  <a:pt x="379653" y="0"/>
                </a:lnTo>
              </a:path>
            </a:pathLst>
          </a:custGeom>
          <a:ln w="2094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4275665" y="10491090"/>
            <a:ext cx="184150" cy="155575"/>
          </a:xfrm>
          <a:custGeom>
            <a:avLst/>
            <a:gdLst/>
            <a:ahLst/>
            <a:cxnLst/>
            <a:rect l="l" t="t" r="r" b="b"/>
            <a:pathLst>
              <a:path w="184150" h="155575">
                <a:moveTo>
                  <a:pt x="0" y="0"/>
                </a:moveTo>
                <a:lnTo>
                  <a:pt x="33266" y="77411"/>
                </a:lnTo>
                <a:lnTo>
                  <a:pt x="638" y="155094"/>
                </a:lnTo>
                <a:lnTo>
                  <a:pt x="184151" y="7679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082212" y="4727933"/>
            <a:ext cx="12960000" cy="27305"/>
          </a:xfrm>
          <a:custGeom>
            <a:avLst/>
            <a:gdLst/>
            <a:ahLst/>
            <a:cxnLst/>
            <a:rect l="l" t="t" r="r" b="b"/>
            <a:pathLst>
              <a:path w="13045440" h="27304">
                <a:moveTo>
                  <a:pt x="0" y="0"/>
                </a:moveTo>
                <a:lnTo>
                  <a:pt x="13044901" y="27287"/>
                </a:lnTo>
              </a:path>
            </a:pathLst>
          </a:custGeom>
          <a:ln w="4188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082212" y="4027897"/>
            <a:ext cx="12960000" cy="27305"/>
          </a:xfrm>
          <a:custGeom>
            <a:avLst/>
            <a:gdLst/>
            <a:ahLst/>
            <a:cxnLst/>
            <a:rect l="l" t="t" r="r" b="b"/>
            <a:pathLst>
              <a:path w="13045440" h="27304">
                <a:moveTo>
                  <a:pt x="0" y="0"/>
                </a:moveTo>
                <a:lnTo>
                  <a:pt x="13044901" y="27287"/>
                </a:lnTo>
              </a:path>
            </a:pathLst>
          </a:custGeom>
          <a:ln w="104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3905541" y="9457644"/>
            <a:ext cx="12960000" cy="55244"/>
          </a:xfrm>
          <a:custGeom>
            <a:avLst/>
            <a:gdLst/>
            <a:ahLst/>
            <a:cxnLst/>
            <a:rect l="l" t="t" r="r" b="b"/>
            <a:pathLst>
              <a:path w="13502005" h="55245">
                <a:moveTo>
                  <a:pt x="0" y="55003"/>
                </a:moveTo>
                <a:lnTo>
                  <a:pt x="13501630" y="0"/>
                </a:lnTo>
              </a:path>
            </a:pathLst>
          </a:custGeom>
          <a:ln w="34925">
            <a:solidFill>
              <a:srgbClr val="231F20"/>
            </a:solidFill>
            <a:tailEnd type="stealth" w="lg" len="lg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16944559" y="9415257"/>
            <a:ext cx="21082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20" dirty="0">
                <a:solidFill>
                  <a:srgbClr val="231F20"/>
                </a:solidFill>
                <a:latin typeface="Verdana"/>
                <a:cs typeface="Verdana"/>
              </a:rPr>
              <a:t>Y</a:t>
            </a:r>
            <a:endParaRPr sz="1950" dirty="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616598" y="10401498"/>
            <a:ext cx="2007235" cy="312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950" dirty="0">
                <a:solidFill>
                  <a:srgbClr val="231F20"/>
                </a:solidFill>
                <a:latin typeface="Verdana"/>
                <a:cs typeface="Verdana"/>
              </a:rPr>
              <a:t>Квартир </a:t>
            </a:r>
            <a:r>
              <a:rPr sz="1950" dirty="0">
                <a:solidFill>
                  <a:srgbClr val="231F20"/>
                </a:solidFill>
                <a:latin typeface="Verdana"/>
                <a:cs typeface="Verdana"/>
              </a:rPr>
              <a:t>в </a:t>
            </a:r>
            <a:r>
              <a:rPr sz="1950" spc="-20" dirty="0">
                <a:solidFill>
                  <a:srgbClr val="231F20"/>
                </a:solidFill>
                <a:latin typeface="Verdana"/>
                <a:cs typeface="Verdana"/>
              </a:rPr>
              <a:t>день</a:t>
            </a:r>
            <a:endParaRPr sz="1950" dirty="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671427" y="10394649"/>
            <a:ext cx="217804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950" b="1" spc="20" dirty="0">
                <a:solidFill>
                  <a:srgbClr val="231F20"/>
                </a:solidFill>
                <a:latin typeface="Verdana"/>
                <a:cs typeface="Verdana"/>
              </a:rPr>
              <a:t>X</a:t>
            </a:r>
            <a:endParaRPr lang="en-US" sz="1950" dirty="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43645" y="9680916"/>
            <a:ext cx="5619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-20" dirty="0">
                <a:solidFill>
                  <a:srgbClr val="231F20"/>
                </a:solidFill>
                <a:latin typeface="Verdana"/>
                <a:cs typeface="Verdana"/>
              </a:rPr>
              <a:t>2018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53445" y="9708811"/>
            <a:ext cx="5619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-20" dirty="0">
                <a:solidFill>
                  <a:srgbClr val="231F20"/>
                </a:solidFill>
                <a:latin typeface="Verdana"/>
                <a:cs typeface="Verdana"/>
              </a:rPr>
              <a:t>2019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87045" y="9718612"/>
            <a:ext cx="5619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-20" dirty="0">
                <a:solidFill>
                  <a:srgbClr val="231F20"/>
                </a:solidFill>
                <a:latin typeface="Verdana"/>
                <a:cs typeface="Verdana"/>
              </a:rPr>
              <a:t>2020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49220" y="9707115"/>
            <a:ext cx="5619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-20" dirty="0">
                <a:solidFill>
                  <a:srgbClr val="231F20"/>
                </a:solidFill>
                <a:latin typeface="Verdana"/>
                <a:cs typeface="Verdana"/>
              </a:rPr>
              <a:t>2021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880206" y="9721439"/>
            <a:ext cx="1695118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50" b="1" dirty="0">
                <a:solidFill>
                  <a:srgbClr val="231F20"/>
                </a:solidFill>
                <a:latin typeface="Verdana"/>
                <a:cs typeface="Verdana"/>
              </a:rPr>
              <a:t>2022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652333" y="9345408"/>
            <a:ext cx="16002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20" dirty="0">
                <a:solidFill>
                  <a:srgbClr val="231F20"/>
                </a:solidFill>
                <a:latin typeface="Verdana"/>
                <a:cs typeface="Verdana"/>
              </a:rPr>
              <a:t>0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242559" y="7549987"/>
            <a:ext cx="565416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450" b="1" spc="-25" dirty="0">
                <a:solidFill>
                  <a:srgbClr val="231F20"/>
                </a:solidFill>
                <a:latin typeface="Verdana"/>
                <a:cs typeface="Verdana"/>
              </a:rPr>
              <a:t>1000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246732" y="6652276"/>
            <a:ext cx="5619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-20" dirty="0">
                <a:solidFill>
                  <a:srgbClr val="231F20"/>
                </a:solidFill>
                <a:latin typeface="Verdana"/>
                <a:cs typeface="Verdana"/>
              </a:rPr>
              <a:t>1500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271234" y="4808219"/>
            <a:ext cx="56197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450" b="1" spc="-20" dirty="0">
                <a:solidFill>
                  <a:srgbClr val="231F20"/>
                </a:solidFill>
                <a:latin typeface="Verdana"/>
                <a:cs typeface="Verdana"/>
              </a:rPr>
              <a:t>2500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288197" y="3336280"/>
            <a:ext cx="561975" cy="8020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34645">
              <a:lnSpc>
                <a:spcPct val="100000"/>
              </a:lnSpc>
              <a:spcBef>
                <a:spcPts val="125"/>
              </a:spcBef>
            </a:pPr>
            <a:r>
              <a:rPr sz="1950" b="1" spc="20" dirty="0">
                <a:solidFill>
                  <a:srgbClr val="231F20"/>
                </a:solidFill>
                <a:latin typeface="Verdana"/>
                <a:cs typeface="Verdana"/>
              </a:rPr>
              <a:t>X</a:t>
            </a:r>
            <a:endParaRPr sz="19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1450" b="1" spc="-20" dirty="0">
                <a:solidFill>
                  <a:srgbClr val="231F20"/>
                </a:solidFill>
                <a:latin typeface="Verdana"/>
                <a:cs typeface="Verdana"/>
              </a:rPr>
              <a:t>3000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318223" y="4268299"/>
            <a:ext cx="380365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231F20"/>
                </a:solidFill>
                <a:latin typeface="Verdana"/>
                <a:cs typeface="Verdana"/>
              </a:rPr>
              <a:t>СРЕДНИЙ</a:t>
            </a:r>
            <a:r>
              <a:rPr sz="1450" b="1" spc="2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Verdana"/>
                <a:cs typeface="Verdana"/>
              </a:rPr>
              <a:t>ПОКАЗАТЕЛЬ</a:t>
            </a:r>
            <a:r>
              <a:rPr sz="1450" b="1" spc="2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450" b="1" dirty="0">
                <a:solidFill>
                  <a:srgbClr val="231F20"/>
                </a:solidFill>
                <a:latin typeface="Verdana"/>
                <a:cs typeface="Verdana"/>
              </a:rPr>
              <a:t>2015-</a:t>
            </a:r>
            <a:r>
              <a:rPr sz="1450" b="1" spc="-20" dirty="0">
                <a:solidFill>
                  <a:srgbClr val="231F20"/>
                </a:solidFill>
                <a:latin typeface="Verdana"/>
                <a:cs typeface="Verdana"/>
              </a:rPr>
              <a:t>2018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230629" y="3793548"/>
            <a:ext cx="0" cy="5711190"/>
          </a:xfrm>
          <a:custGeom>
            <a:avLst/>
            <a:gdLst/>
            <a:ahLst/>
            <a:cxnLst/>
            <a:rect l="l" t="t" r="r" b="b"/>
            <a:pathLst>
              <a:path h="5711190">
                <a:moveTo>
                  <a:pt x="0" y="0"/>
                </a:moveTo>
                <a:lnTo>
                  <a:pt x="0" y="5711103"/>
                </a:lnTo>
              </a:path>
            </a:pathLst>
          </a:custGeom>
          <a:ln w="104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8381285" y="3830045"/>
            <a:ext cx="635" cy="5758815"/>
          </a:xfrm>
          <a:custGeom>
            <a:avLst/>
            <a:gdLst/>
            <a:ahLst/>
            <a:cxnLst/>
            <a:rect l="l" t="t" r="r" b="b"/>
            <a:pathLst>
              <a:path w="634" h="5758815">
                <a:moveTo>
                  <a:pt x="0" y="0"/>
                </a:moveTo>
                <a:lnTo>
                  <a:pt x="10" y="5758379"/>
                </a:lnTo>
              </a:path>
            </a:pathLst>
          </a:custGeom>
          <a:ln w="104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10532576" y="3830045"/>
            <a:ext cx="635" cy="5758815"/>
          </a:xfrm>
          <a:custGeom>
            <a:avLst/>
            <a:gdLst/>
            <a:ahLst/>
            <a:cxnLst/>
            <a:rect l="l" t="t" r="r" b="b"/>
            <a:pathLst>
              <a:path w="634" h="5758815">
                <a:moveTo>
                  <a:pt x="0" y="0"/>
                </a:moveTo>
                <a:lnTo>
                  <a:pt x="10" y="5758379"/>
                </a:lnTo>
              </a:path>
            </a:pathLst>
          </a:custGeom>
          <a:ln w="104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12683867" y="3830045"/>
            <a:ext cx="635" cy="5758815"/>
          </a:xfrm>
          <a:custGeom>
            <a:avLst/>
            <a:gdLst/>
            <a:ahLst/>
            <a:cxnLst/>
            <a:rect l="l" t="t" r="r" b="b"/>
            <a:pathLst>
              <a:path w="634" h="5758815">
                <a:moveTo>
                  <a:pt x="0" y="0"/>
                </a:moveTo>
                <a:lnTo>
                  <a:pt x="10" y="5758379"/>
                </a:lnTo>
              </a:path>
            </a:pathLst>
          </a:custGeom>
          <a:ln w="104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14835158" y="3830045"/>
            <a:ext cx="635" cy="5758815"/>
          </a:xfrm>
          <a:custGeom>
            <a:avLst/>
            <a:gdLst/>
            <a:ahLst/>
            <a:cxnLst/>
            <a:rect l="l" t="t" r="r" b="b"/>
            <a:pathLst>
              <a:path w="634" h="5758815">
                <a:moveTo>
                  <a:pt x="0" y="0"/>
                </a:moveTo>
                <a:lnTo>
                  <a:pt x="10" y="5758379"/>
                </a:lnTo>
              </a:path>
            </a:pathLst>
          </a:custGeom>
          <a:ln w="104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4006231" y="7628737"/>
            <a:ext cx="12960000" cy="129629"/>
            <a:chOff x="2372492" y="8045903"/>
            <a:chExt cx="15780860" cy="129629"/>
          </a:xfrm>
        </p:grpSpPr>
        <p:sp>
          <p:nvSpPr>
            <p:cNvPr id="21" name="object 21"/>
            <p:cNvSpPr/>
            <p:nvPr/>
          </p:nvSpPr>
          <p:spPr>
            <a:xfrm>
              <a:off x="2421352" y="8107534"/>
              <a:ext cx="15732000" cy="27305"/>
            </a:xfrm>
            <a:custGeom>
              <a:avLst/>
              <a:gdLst/>
              <a:ahLst/>
              <a:cxnLst/>
              <a:rect l="l" t="t" r="r" b="b"/>
              <a:pathLst>
                <a:path w="13045440" h="27304">
                  <a:moveTo>
                    <a:pt x="0" y="0"/>
                  </a:moveTo>
                  <a:lnTo>
                    <a:pt x="13044901" y="27287"/>
                  </a:lnTo>
                </a:path>
              </a:pathLst>
            </a:custGeom>
            <a:ln w="104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72492" y="8045903"/>
              <a:ext cx="129629" cy="129629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4005835" y="6714283"/>
            <a:ext cx="12960000" cy="129629"/>
            <a:chOff x="2372096" y="6714283"/>
            <a:chExt cx="15814557" cy="129629"/>
          </a:xfrm>
        </p:grpSpPr>
        <p:sp>
          <p:nvSpPr>
            <p:cNvPr id="20" name="object 20"/>
            <p:cNvSpPr/>
            <p:nvPr/>
          </p:nvSpPr>
          <p:spPr>
            <a:xfrm>
              <a:off x="2454653" y="6779135"/>
              <a:ext cx="15732000" cy="27305"/>
            </a:xfrm>
            <a:custGeom>
              <a:avLst/>
              <a:gdLst/>
              <a:ahLst/>
              <a:cxnLst/>
              <a:rect l="l" t="t" r="r" b="b"/>
              <a:pathLst>
                <a:path w="13045440" h="27304">
                  <a:moveTo>
                    <a:pt x="0" y="0"/>
                  </a:moveTo>
                  <a:lnTo>
                    <a:pt x="13044890" y="27287"/>
                  </a:lnTo>
                </a:path>
              </a:pathLst>
            </a:custGeom>
            <a:ln w="104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3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2096" y="6714283"/>
              <a:ext cx="129629" cy="129629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4005835" y="4855143"/>
            <a:ext cx="12960000" cy="129629"/>
            <a:chOff x="2372096" y="5295440"/>
            <a:chExt cx="15775076" cy="129629"/>
          </a:xfrm>
        </p:grpSpPr>
        <p:sp>
          <p:nvSpPr>
            <p:cNvPr id="19" name="object 19"/>
            <p:cNvSpPr/>
            <p:nvPr/>
          </p:nvSpPr>
          <p:spPr>
            <a:xfrm>
              <a:off x="2415172" y="5356296"/>
              <a:ext cx="15732000" cy="27305"/>
            </a:xfrm>
            <a:custGeom>
              <a:avLst/>
              <a:gdLst/>
              <a:ahLst/>
              <a:cxnLst/>
              <a:rect l="l" t="t" r="r" b="b"/>
              <a:pathLst>
                <a:path w="13045440" h="27304">
                  <a:moveTo>
                    <a:pt x="0" y="0"/>
                  </a:moveTo>
                  <a:lnTo>
                    <a:pt x="13044901" y="27287"/>
                  </a:lnTo>
                </a:path>
              </a:pathLst>
            </a:custGeom>
            <a:ln w="104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4" name="object 6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2096" y="5295440"/>
              <a:ext cx="129629" cy="129629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13792" y="3976728"/>
            <a:ext cx="129629" cy="129629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6091420" y="9333729"/>
            <a:ext cx="287655" cy="287655"/>
          </a:xfrm>
          <a:custGeom>
            <a:avLst/>
            <a:gdLst/>
            <a:ahLst/>
            <a:cxnLst/>
            <a:rect l="l" t="t" r="r" b="b"/>
            <a:pathLst>
              <a:path w="287654" h="287654">
                <a:moveTo>
                  <a:pt x="143608" y="0"/>
                </a:moveTo>
                <a:lnTo>
                  <a:pt x="98219" y="7321"/>
                </a:lnTo>
                <a:lnTo>
                  <a:pt x="58797" y="27709"/>
                </a:lnTo>
                <a:lnTo>
                  <a:pt x="27709" y="58797"/>
                </a:lnTo>
                <a:lnTo>
                  <a:pt x="7321" y="98219"/>
                </a:lnTo>
                <a:lnTo>
                  <a:pt x="0" y="143608"/>
                </a:lnTo>
                <a:lnTo>
                  <a:pt x="7321" y="188997"/>
                </a:lnTo>
                <a:lnTo>
                  <a:pt x="27709" y="228418"/>
                </a:lnTo>
                <a:lnTo>
                  <a:pt x="58797" y="259506"/>
                </a:lnTo>
                <a:lnTo>
                  <a:pt x="98219" y="279894"/>
                </a:lnTo>
                <a:lnTo>
                  <a:pt x="143608" y="287216"/>
                </a:lnTo>
                <a:lnTo>
                  <a:pt x="189001" y="279894"/>
                </a:lnTo>
                <a:lnTo>
                  <a:pt x="228423" y="259506"/>
                </a:lnTo>
                <a:lnTo>
                  <a:pt x="259509" y="228418"/>
                </a:lnTo>
                <a:lnTo>
                  <a:pt x="279895" y="188997"/>
                </a:lnTo>
                <a:lnTo>
                  <a:pt x="287216" y="143608"/>
                </a:lnTo>
                <a:lnTo>
                  <a:pt x="279895" y="98219"/>
                </a:lnTo>
                <a:lnTo>
                  <a:pt x="259509" y="58797"/>
                </a:lnTo>
                <a:lnTo>
                  <a:pt x="228423" y="27709"/>
                </a:lnTo>
                <a:lnTo>
                  <a:pt x="189001" y="7321"/>
                </a:lnTo>
                <a:lnTo>
                  <a:pt x="143608" y="0"/>
                </a:lnTo>
                <a:close/>
              </a:path>
            </a:pathLst>
          </a:custGeom>
          <a:solidFill>
            <a:srgbClr val="FAAA4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0" name="object 7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00232" y="9420326"/>
            <a:ext cx="69516" cy="114027"/>
          </a:xfrm>
          <a:prstGeom prst="rect">
            <a:avLst/>
          </a:prstGeom>
        </p:spPr>
      </p:pic>
      <p:sp>
        <p:nvSpPr>
          <p:cNvPr id="71" name="object 71"/>
          <p:cNvSpPr/>
          <p:nvPr/>
        </p:nvSpPr>
        <p:spPr>
          <a:xfrm>
            <a:off x="8242165" y="9333349"/>
            <a:ext cx="287655" cy="287655"/>
          </a:xfrm>
          <a:custGeom>
            <a:avLst/>
            <a:gdLst/>
            <a:ahLst/>
            <a:cxnLst/>
            <a:rect l="l" t="t" r="r" b="b"/>
            <a:pathLst>
              <a:path w="287654" h="287654">
                <a:moveTo>
                  <a:pt x="143608" y="0"/>
                </a:moveTo>
                <a:lnTo>
                  <a:pt x="98219" y="7321"/>
                </a:lnTo>
                <a:lnTo>
                  <a:pt x="58797" y="27709"/>
                </a:lnTo>
                <a:lnTo>
                  <a:pt x="27709" y="58797"/>
                </a:lnTo>
                <a:lnTo>
                  <a:pt x="7321" y="98219"/>
                </a:lnTo>
                <a:lnTo>
                  <a:pt x="0" y="143608"/>
                </a:lnTo>
                <a:lnTo>
                  <a:pt x="7321" y="188997"/>
                </a:lnTo>
                <a:lnTo>
                  <a:pt x="27709" y="228418"/>
                </a:lnTo>
                <a:lnTo>
                  <a:pt x="58797" y="259506"/>
                </a:lnTo>
                <a:lnTo>
                  <a:pt x="98219" y="279894"/>
                </a:lnTo>
                <a:lnTo>
                  <a:pt x="143608" y="287216"/>
                </a:lnTo>
                <a:lnTo>
                  <a:pt x="189001" y="279894"/>
                </a:lnTo>
                <a:lnTo>
                  <a:pt x="228423" y="259506"/>
                </a:lnTo>
                <a:lnTo>
                  <a:pt x="259509" y="228418"/>
                </a:lnTo>
                <a:lnTo>
                  <a:pt x="279895" y="188997"/>
                </a:lnTo>
                <a:lnTo>
                  <a:pt x="287216" y="143608"/>
                </a:lnTo>
                <a:lnTo>
                  <a:pt x="279895" y="98219"/>
                </a:lnTo>
                <a:lnTo>
                  <a:pt x="259509" y="58797"/>
                </a:lnTo>
                <a:lnTo>
                  <a:pt x="228423" y="27709"/>
                </a:lnTo>
                <a:lnTo>
                  <a:pt x="189001" y="7321"/>
                </a:lnTo>
                <a:lnTo>
                  <a:pt x="143608" y="0"/>
                </a:lnTo>
                <a:close/>
              </a:path>
            </a:pathLst>
          </a:custGeom>
          <a:solidFill>
            <a:srgbClr val="FAAA4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2" name="object 7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50978" y="9419945"/>
            <a:ext cx="69516" cy="114027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10375765" y="9343144"/>
            <a:ext cx="287655" cy="287655"/>
          </a:xfrm>
          <a:custGeom>
            <a:avLst/>
            <a:gdLst/>
            <a:ahLst/>
            <a:cxnLst/>
            <a:rect l="l" t="t" r="r" b="b"/>
            <a:pathLst>
              <a:path w="287654" h="287654">
                <a:moveTo>
                  <a:pt x="143608" y="0"/>
                </a:moveTo>
                <a:lnTo>
                  <a:pt x="98219" y="7321"/>
                </a:lnTo>
                <a:lnTo>
                  <a:pt x="58797" y="27709"/>
                </a:lnTo>
                <a:lnTo>
                  <a:pt x="27709" y="58797"/>
                </a:lnTo>
                <a:lnTo>
                  <a:pt x="7321" y="98219"/>
                </a:lnTo>
                <a:lnTo>
                  <a:pt x="0" y="143608"/>
                </a:lnTo>
                <a:lnTo>
                  <a:pt x="7321" y="188997"/>
                </a:lnTo>
                <a:lnTo>
                  <a:pt x="27709" y="228418"/>
                </a:lnTo>
                <a:lnTo>
                  <a:pt x="58797" y="259506"/>
                </a:lnTo>
                <a:lnTo>
                  <a:pt x="98219" y="279894"/>
                </a:lnTo>
                <a:lnTo>
                  <a:pt x="143608" y="287216"/>
                </a:lnTo>
                <a:lnTo>
                  <a:pt x="189001" y="279894"/>
                </a:lnTo>
                <a:lnTo>
                  <a:pt x="228423" y="259506"/>
                </a:lnTo>
                <a:lnTo>
                  <a:pt x="259509" y="228418"/>
                </a:lnTo>
                <a:lnTo>
                  <a:pt x="279895" y="188997"/>
                </a:lnTo>
                <a:lnTo>
                  <a:pt x="287216" y="143608"/>
                </a:lnTo>
                <a:lnTo>
                  <a:pt x="279895" y="98219"/>
                </a:lnTo>
                <a:lnTo>
                  <a:pt x="259509" y="58797"/>
                </a:lnTo>
                <a:lnTo>
                  <a:pt x="228423" y="27709"/>
                </a:lnTo>
                <a:lnTo>
                  <a:pt x="189001" y="7321"/>
                </a:lnTo>
                <a:lnTo>
                  <a:pt x="143608" y="0"/>
                </a:lnTo>
                <a:close/>
              </a:path>
            </a:pathLst>
          </a:custGeom>
          <a:solidFill>
            <a:srgbClr val="FAAA4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4" name="object 7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484579" y="9429741"/>
            <a:ext cx="69516" cy="114027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12530834" y="9319117"/>
            <a:ext cx="287655" cy="287655"/>
          </a:xfrm>
          <a:custGeom>
            <a:avLst/>
            <a:gdLst/>
            <a:ahLst/>
            <a:cxnLst/>
            <a:rect l="l" t="t" r="r" b="b"/>
            <a:pathLst>
              <a:path w="287654" h="287654">
                <a:moveTo>
                  <a:pt x="143608" y="0"/>
                </a:moveTo>
                <a:lnTo>
                  <a:pt x="98219" y="7321"/>
                </a:lnTo>
                <a:lnTo>
                  <a:pt x="58797" y="27709"/>
                </a:lnTo>
                <a:lnTo>
                  <a:pt x="27709" y="58797"/>
                </a:lnTo>
                <a:lnTo>
                  <a:pt x="7321" y="98219"/>
                </a:lnTo>
                <a:lnTo>
                  <a:pt x="0" y="143608"/>
                </a:lnTo>
                <a:lnTo>
                  <a:pt x="7321" y="188997"/>
                </a:lnTo>
                <a:lnTo>
                  <a:pt x="27709" y="228418"/>
                </a:lnTo>
                <a:lnTo>
                  <a:pt x="58797" y="259506"/>
                </a:lnTo>
                <a:lnTo>
                  <a:pt x="98219" y="279894"/>
                </a:lnTo>
                <a:lnTo>
                  <a:pt x="143608" y="287216"/>
                </a:lnTo>
                <a:lnTo>
                  <a:pt x="189001" y="279894"/>
                </a:lnTo>
                <a:lnTo>
                  <a:pt x="228423" y="259506"/>
                </a:lnTo>
                <a:lnTo>
                  <a:pt x="259509" y="228418"/>
                </a:lnTo>
                <a:lnTo>
                  <a:pt x="279895" y="188997"/>
                </a:lnTo>
                <a:lnTo>
                  <a:pt x="287216" y="143608"/>
                </a:lnTo>
                <a:lnTo>
                  <a:pt x="279895" y="98219"/>
                </a:lnTo>
                <a:lnTo>
                  <a:pt x="259509" y="58797"/>
                </a:lnTo>
                <a:lnTo>
                  <a:pt x="228423" y="27709"/>
                </a:lnTo>
                <a:lnTo>
                  <a:pt x="189001" y="7321"/>
                </a:lnTo>
                <a:lnTo>
                  <a:pt x="143608" y="0"/>
                </a:lnTo>
                <a:close/>
              </a:path>
            </a:pathLst>
          </a:custGeom>
          <a:solidFill>
            <a:srgbClr val="FAAA4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6" name="object 7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639648" y="9405714"/>
            <a:ext cx="69516" cy="114027"/>
          </a:xfrm>
          <a:prstGeom prst="rect">
            <a:avLst/>
          </a:prstGeom>
        </p:spPr>
      </p:pic>
      <p:sp>
        <p:nvSpPr>
          <p:cNvPr id="77" name="object 77"/>
          <p:cNvSpPr/>
          <p:nvPr/>
        </p:nvSpPr>
        <p:spPr>
          <a:xfrm>
            <a:off x="14702020" y="9331218"/>
            <a:ext cx="287655" cy="287655"/>
          </a:xfrm>
          <a:custGeom>
            <a:avLst/>
            <a:gdLst/>
            <a:ahLst/>
            <a:cxnLst/>
            <a:rect l="l" t="t" r="r" b="b"/>
            <a:pathLst>
              <a:path w="287654" h="287654">
                <a:moveTo>
                  <a:pt x="143608" y="0"/>
                </a:moveTo>
                <a:lnTo>
                  <a:pt x="98219" y="7321"/>
                </a:lnTo>
                <a:lnTo>
                  <a:pt x="58797" y="27709"/>
                </a:lnTo>
                <a:lnTo>
                  <a:pt x="27709" y="58797"/>
                </a:lnTo>
                <a:lnTo>
                  <a:pt x="7321" y="98219"/>
                </a:lnTo>
                <a:lnTo>
                  <a:pt x="0" y="143608"/>
                </a:lnTo>
                <a:lnTo>
                  <a:pt x="7321" y="188997"/>
                </a:lnTo>
                <a:lnTo>
                  <a:pt x="27709" y="228418"/>
                </a:lnTo>
                <a:lnTo>
                  <a:pt x="58797" y="259506"/>
                </a:lnTo>
                <a:lnTo>
                  <a:pt x="98219" y="279894"/>
                </a:lnTo>
                <a:lnTo>
                  <a:pt x="143608" y="287216"/>
                </a:lnTo>
                <a:lnTo>
                  <a:pt x="189001" y="279894"/>
                </a:lnTo>
                <a:lnTo>
                  <a:pt x="228423" y="259506"/>
                </a:lnTo>
                <a:lnTo>
                  <a:pt x="259509" y="228418"/>
                </a:lnTo>
                <a:lnTo>
                  <a:pt x="279895" y="188997"/>
                </a:lnTo>
                <a:lnTo>
                  <a:pt x="287216" y="143608"/>
                </a:lnTo>
                <a:lnTo>
                  <a:pt x="279895" y="98219"/>
                </a:lnTo>
                <a:lnTo>
                  <a:pt x="259509" y="58797"/>
                </a:lnTo>
                <a:lnTo>
                  <a:pt x="228423" y="27709"/>
                </a:lnTo>
                <a:lnTo>
                  <a:pt x="189001" y="7321"/>
                </a:lnTo>
                <a:lnTo>
                  <a:pt x="143608" y="0"/>
                </a:lnTo>
                <a:close/>
              </a:path>
            </a:pathLst>
          </a:custGeom>
          <a:solidFill>
            <a:srgbClr val="FAAA4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8" name="object 7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810832" y="9417815"/>
            <a:ext cx="69516" cy="114027"/>
          </a:xfrm>
          <a:prstGeom prst="rect">
            <a:avLst/>
          </a:prstGeom>
        </p:spPr>
      </p:pic>
      <p:sp>
        <p:nvSpPr>
          <p:cNvPr id="91" name="object 8"/>
          <p:cNvSpPr txBox="1">
            <a:spLocks/>
          </p:cNvSpPr>
          <p:nvPr/>
        </p:nvSpPr>
        <p:spPr>
          <a:xfrm>
            <a:off x="850269" y="516461"/>
            <a:ext cx="97288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ru-RU" sz="2950" b="0" dirty="0"/>
              <a:t>Вопрос</a:t>
            </a:r>
            <a:r>
              <a:rPr lang="ru-RU" sz="2950" b="0" spc="5" dirty="0"/>
              <a:t> 6</a:t>
            </a:r>
            <a:r>
              <a:rPr lang="ru-RU" sz="2950" b="0" dirty="0" smtClean="0"/>
              <a:t>. Предложение</a:t>
            </a:r>
            <a:endParaRPr lang="ru-RU" sz="2950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21</a:t>
            </a:fld>
            <a:endParaRPr lang="ru-RU" spc="-25" dirty="0"/>
          </a:p>
        </p:txBody>
      </p:sp>
      <p:sp>
        <p:nvSpPr>
          <p:cNvPr id="6" name="Полилиния 5"/>
          <p:cNvSpPr/>
          <p:nvPr/>
        </p:nvSpPr>
        <p:spPr>
          <a:xfrm>
            <a:off x="5100839" y="4133850"/>
            <a:ext cx="10824961" cy="2848765"/>
          </a:xfrm>
          <a:custGeom>
            <a:avLst/>
            <a:gdLst>
              <a:gd name="connsiteX0" fmla="*/ 0 w 13106400"/>
              <a:gd name="connsiteY0" fmla="*/ 0 h 1524000"/>
              <a:gd name="connsiteX1" fmla="*/ 13106400 w 13106400"/>
              <a:gd name="connsiteY1" fmla="*/ 1524000 h 1524000"/>
              <a:gd name="connsiteX0" fmla="*/ 0 w 13106400"/>
              <a:gd name="connsiteY0" fmla="*/ 0 h 1524000"/>
              <a:gd name="connsiteX1" fmla="*/ 2247900 w 13106400"/>
              <a:gd name="connsiteY1" fmla="*/ 247650 h 1524000"/>
              <a:gd name="connsiteX2" fmla="*/ 13106400 w 13106400"/>
              <a:gd name="connsiteY2" fmla="*/ 1524000 h 1524000"/>
              <a:gd name="connsiteX0" fmla="*/ 0 w 13106400"/>
              <a:gd name="connsiteY0" fmla="*/ 0 h 2000250"/>
              <a:gd name="connsiteX1" fmla="*/ 2247900 w 13106400"/>
              <a:gd name="connsiteY1" fmla="*/ 2000250 h 2000250"/>
              <a:gd name="connsiteX2" fmla="*/ 13106400 w 13106400"/>
              <a:gd name="connsiteY2" fmla="*/ 1524000 h 2000250"/>
              <a:gd name="connsiteX0" fmla="*/ 0 w 13106400"/>
              <a:gd name="connsiteY0" fmla="*/ 0 h 2000250"/>
              <a:gd name="connsiteX1" fmla="*/ 2247900 w 13106400"/>
              <a:gd name="connsiteY1" fmla="*/ 2000250 h 2000250"/>
              <a:gd name="connsiteX2" fmla="*/ 4362450 w 13106400"/>
              <a:gd name="connsiteY2" fmla="*/ 1885950 h 2000250"/>
              <a:gd name="connsiteX3" fmla="*/ 13106400 w 13106400"/>
              <a:gd name="connsiteY3" fmla="*/ 1524000 h 200025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13106400 w 13106400"/>
              <a:gd name="connsiteY3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534150 w 13106400"/>
              <a:gd name="connsiteY3" fmla="*/ 2495550 h 2819400"/>
              <a:gd name="connsiteX4" fmla="*/ 13106400 w 13106400"/>
              <a:gd name="connsiteY4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13106400 w 13106400"/>
              <a:gd name="connsiteY4" fmla="*/ 1524000 h 2819400"/>
              <a:gd name="connsiteX0" fmla="*/ 0 w 13133137"/>
              <a:gd name="connsiteY0" fmla="*/ 0 h 2819400"/>
              <a:gd name="connsiteX1" fmla="*/ 2247900 w 13133137"/>
              <a:gd name="connsiteY1" fmla="*/ 2000250 h 2819400"/>
              <a:gd name="connsiteX2" fmla="*/ 4324350 w 13133137"/>
              <a:gd name="connsiteY2" fmla="*/ 2819400 h 2819400"/>
              <a:gd name="connsiteX3" fmla="*/ 6400800 w 13133137"/>
              <a:gd name="connsiteY3" fmla="*/ 1085850 h 2819400"/>
              <a:gd name="connsiteX4" fmla="*/ 13106400 w 13133137"/>
              <a:gd name="connsiteY4" fmla="*/ 1524000 h 2819400"/>
              <a:gd name="connsiteX5" fmla="*/ 8705850 w 13133137"/>
              <a:gd name="connsiteY5" fmla="*/ 1257300 h 2819400"/>
              <a:gd name="connsiteX0" fmla="*/ 0 w 13132775"/>
              <a:gd name="connsiteY0" fmla="*/ 0 h 2819400"/>
              <a:gd name="connsiteX1" fmla="*/ 2247900 w 13132775"/>
              <a:gd name="connsiteY1" fmla="*/ 2000250 h 2819400"/>
              <a:gd name="connsiteX2" fmla="*/ 4324350 w 13132775"/>
              <a:gd name="connsiteY2" fmla="*/ 2819400 h 2819400"/>
              <a:gd name="connsiteX3" fmla="*/ 6400800 w 13132775"/>
              <a:gd name="connsiteY3" fmla="*/ 1085850 h 2819400"/>
              <a:gd name="connsiteX4" fmla="*/ 13106400 w 13132775"/>
              <a:gd name="connsiteY4" fmla="*/ 1524000 h 2819400"/>
              <a:gd name="connsiteX5" fmla="*/ 8648700 w 13132775"/>
              <a:gd name="connsiteY5" fmla="*/ 161925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13106400 w 13106400"/>
              <a:gd name="connsiteY4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953500 w 13106400"/>
              <a:gd name="connsiteY4" fmla="*/ 1276350 h 2819400"/>
              <a:gd name="connsiteX5" fmla="*/ 13106400 w 13106400"/>
              <a:gd name="connsiteY5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3106400 w 13106400"/>
              <a:gd name="connsiteY5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953750 w 13106400"/>
              <a:gd name="connsiteY5" fmla="*/ 15430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819400"/>
              <a:gd name="connsiteX1" fmla="*/ 2247900 w 13106400"/>
              <a:gd name="connsiteY1" fmla="*/ 2000250 h 2819400"/>
              <a:gd name="connsiteX2" fmla="*/ 4324350 w 13106400"/>
              <a:gd name="connsiteY2" fmla="*/ 2819400 h 2819400"/>
              <a:gd name="connsiteX3" fmla="*/ 6400800 w 13106400"/>
              <a:gd name="connsiteY3" fmla="*/ 1085850 h 2819400"/>
              <a:gd name="connsiteX4" fmla="*/ 8534400 w 13106400"/>
              <a:gd name="connsiteY4" fmla="*/ 1562100 h 2819400"/>
              <a:gd name="connsiteX5" fmla="*/ 10877550 w 13106400"/>
              <a:gd name="connsiteY5" fmla="*/ 590550 h 2819400"/>
              <a:gd name="connsiteX6" fmla="*/ 13106400 w 13106400"/>
              <a:gd name="connsiteY6" fmla="*/ 1524000 h 2819400"/>
              <a:gd name="connsiteX0" fmla="*/ 0 w 13106400"/>
              <a:gd name="connsiteY0" fmla="*/ 0 h 2945828"/>
              <a:gd name="connsiteX1" fmla="*/ 2247900 w 13106400"/>
              <a:gd name="connsiteY1" fmla="*/ 2000250 h 2945828"/>
              <a:gd name="connsiteX2" fmla="*/ 4324350 w 13106400"/>
              <a:gd name="connsiteY2" fmla="*/ 2819400 h 2945828"/>
              <a:gd name="connsiteX3" fmla="*/ 6400800 w 13106400"/>
              <a:gd name="connsiteY3" fmla="*/ 1085850 h 2945828"/>
              <a:gd name="connsiteX4" fmla="*/ 8534400 w 13106400"/>
              <a:gd name="connsiteY4" fmla="*/ 1562100 h 2945828"/>
              <a:gd name="connsiteX5" fmla="*/ 10877550 w 13106400"/>
              <a:gd name="connsiteY5" fmla="*/ 590550 h 2945828"/>
              <a:gd name="connsiteX6" fmla="*/ 13106400 w 13106400"/>
              <a:gd name="connsiteY6" fmla="*/ 1524000 h 2945828"/>
              <a:gd name="connsiteX0" fmla="*/ 0 w 13106400"/>
              <a:gd name="connsiteY0" fmla="*/ 0 h 2945828"/>
              <a:gd name="connsiteX1" fmla="*/ 2247900 w 13106400"/>
              <a:gd name="connsiteY1" fmla="*/ 2000250 h 2945828"/>
              <a:gd name="connsiteX2" fmla="*/ 4324350 w 13106400"/>
              <a:gd name="connsiteY2" fmla="*/ 2819400 h 2945828"/>
              <a:gd name="connsiteX3" fmla="*/ 6400800 w 13106400"/>
              <a:gd name="connsiteY3" fmla="*/ 1085850 h 2945828"/>
              <a:gd name="connsiteX4" fmla="*/ 8534400 w 13106400"/>
              <a:gd name="connsiteY4" fmla="*/ 1562100 h 2945828"/>
              <a:gd name="connsiteX5" fmla="*/ 10877550 w 13106400"/>
              <a:gd name="connsiteY5" fmla="*/ 590550 h 2945828"/>
              <a:gd name="connsiteX6" fmla="*/ 13106400 w 13106400"/>
              <a:gd name="connsiteY6" fmla="*/ 1524000 h 2945828"/>
              <a:gd name="connsiteX0" fmla="*/ 0 w 13106400"/>
              <a:gd name="connsiteY0" fmla="*/ 0 h 2945828"/>
              <a:gd name="connsiteX1" fmla="*/ 2247900 w 13106400"/>
              <a:gd name="connsiteY1" fmla="*/ 2000250 h 2945828"/>
              <a:gd name="connsiteX2" fmla="*/ 4324350 w 13106400"/>
              <a:gd name="connsiteY2" fmla="*/ 2819400 h 2945828"/>
              <a:gd name="connsiteX3" fmla="*/ 6400800 w 13106400"/>
              <a:gd name="connsiteY3" fmla="*/ 1085850 h 2945828"/>
              <a:gd name="connsiteX4" fmla="*/ 8534400 w 13106400"/>
              <a:gd name="connsiteY4" fmla="*/ 1562100 h 2945828"/>
              <a:gd name="connsiteX5" fmla="*/ 10877550 w 13106400"/>
              <a:gd name="connsiteY5" fmla="*/ 590550 h 2945828"/>
              <a:gd name="connsiteX6" fmla="*/ 13106400 w 13106400"/>
              <a:gd name="connsiteY6" fmla="*/ 1524000 h 2945828"/>
              <a:gd name="connsiteX0" fmla="*/ 0 w 13106400"/>
              <a:gd name="connsiteY0" fmla="*/ 0 h 2945828"/>
              <a:gd name="connsiteX1" fmla="*/ 2247900 w 13106400"/>
              <a:gd name="connsiteY1" fmla="*/ 2000250 h 2945828"/>
              <a:gd name="connsiteX2" fmla="*/ 4324350 w 13106400"/>
              <a:gd name="connsiteY2" fmla="*/ 2819400 h 2945828"/>
              <a:gd name="connsiteX3" fmla="*/ 6400800 w 13106400"/>
              <a:gd name="connsiteY3" fmla="*/ 1085850 h 2945828"/>
              <a:gd name="connsiteX4" fmla="*/ 8534400 w 13106400"/>
              <a:gd name="connsiteY4" fmla="*/ 1562100 h 2945828"/>
              <a:gd name="connsiteX5" fmla="*/ 10877550 w 13106400"/>
              <a:gd name="connsiteY5" fmla="*/ 590550 h 2945828"/>
              <a:gd name="connsiteX6" fmla="*/ 13106400 w 13106400"/>
              <a:gd name="connsiteY6" fmla="*/ 1524000 h 2945828"/>
              <a:gd name="connsiteX0" fmla="*/ 0 w 13106400"/>
              <a:gd name="connsiteY0" fmla="*/ 0 h 2945828"/>
              <a:gd name="connsiteX1" fmla="*/ 2247900 w 13106400"/>
              <a:gd name="connsiteY1" fmla="*/ 2000250 h 2945828"/>
              <a:gd name="connsiteX2" fmla="*/ 4324350 w 13106400"/>
              <a:gd name="connsiteY2" fmla="*/ 2819400 h 2945828"/>
              <a:gd name="connsiteX3" fmla="*/ 6400800 w 13106400"/>
              <a:gd name="connsiteY3" fmla="*/ 1085850 h 2945828"/>
              <a:gd name="connsiteX4" fmla="*/ 8534400 w 13106400"/>
              <a:gd name="connsiteY4" fmla="*/ 1562100 h 2945828"/>
              <a:gd name="connsiteX5" fmla="*/ 10877550 w 13106400"/>
              <a:gd name="connsiteY5" fmla="*/ 590550 h 2945828"/>
              <a:gd name="connsiteX6" fmla="*/ 13106400 w 13106400"/>
              <a:gd name="connsiteY6" fmla="*/ 1524000 h 2945828"/>
              <a:gd name="connsiteX0" fmla="*/ 0 w 13106400"/>
              <a:gd name="connsiteY0" fmla="*/ 0 h 2819468"/>
              <a:gd name="connsiteX1" fmla="*/ 2247900 w 13106400"/>
              <a:gd name="connsiteY1" fmla="*/ 2000250 h 2819468"/>
              <a:gd name="connsiteX2" fmla="*/ 4324350 w 13106400"/>
              <a:gd name="connsiteY2" fmla="*/ 2819400 h 2819468"/>
              <a:gd name="connsiteX3" fmla="*/ 6400800 w 13106400"/>
              <a:gd name="connsiteY3" fmla="*/ 1085850 h 2819468"/>
              <a:gd name="connsiteX4" fmla="*/ 8534400 w 13106400"/>
              <a:gd name="connsiteY4" fmla="*/ 1562100 h 2819468"/>
              <a:gd name="connsiteX5" fmla="*/ 10877550 w 13106400"/>
              <a:gd name="connsiteY5" fmla="*/ 590550 h 2819468"/>
              <a:gd name="connsiteX6" fmla="*/ 13106400 w 13106400"/>
              <a:gd name="connsiteY6" fmla="*/ 1524000 h 2819468"/>
              <a:gd name="connsiteX0" fmla="*/ 0 w 13106400"/>
              <a:gd name="connsiteY0" fmla="*/ 0 h 2819468"/>
              <a:gd name="connsiteX1" fmla="*/ 2247900 w 13106400"/>
              <a:gd name="connsiteY1" fmla="*/ 2000250 h 2819468"/>
              <a:gd name="connsiteX2" fmla="*/ 4324350 w 13106400"/>
              <a:gd name="connsiteY2" fmla="*/ 2819400 h 2819468"/>
              <a:gd name="connsiteX3" fmla="*/ 6400800 w 13106400"/>
              <a:gd name="connsiteY3" fmla="*/ 1085850 h 2819468"/>
              <a:gd name="connsiteX4" fmla="*/ 8534400 w 13106400"/>
              <a:gd name="connsiteY4" fmla="*/ 1562100 h 2819468"/>
              <a:gd name="connsiteX5" fmla="*/ 10877550 w 13106400"/>
              <a:gd name="connsiteY5" fmla="*/ 590550 h 2819468"/>
              <a:gd name="connsiteX6" fmla="*/ 13106400 w 13106400"/>
              <a:gd name="connsiteY6" fmla="*/ 1524000 h 2819468"/>
              <a:gd name="connsiteX0" fmla="*/ 0 w 13106400"/>
              <a:gd name="connsiteY0" fmla="*/ 0 h 2819478"/>
              <a:gd name="connsiteX1" fmla="*/ 2247900 w 13106400"/>
              <a:gd name="connsiteY1" fmla="*/ 2000250 h 2819478"/>
              <a:gd name="connsiteX2" fmla="*/ 4324350 w 13106400"/>
              <a:gd name="connsiteY2" fmla="*/ 2819400 h 2819478"/>
              <a:gd name="connsiteX3" fmla="*/ 6400800 w 13106400"/>
              <a:gd name="connsiteY3" fmla="*/ 1085850 h 2819478"/>
              <a:gd name="connsiteX4" fmla="*/ 8648700 w 13106400"/>
              <a:gd name="connsiteY4" fmla="*/ 1562100 h 2819478"/>
              <a:gd name="connsiteX5" fmla="*/ 10877550 w 13106400"/>
              <a:gd name="connsiteY5" fmla="*/ 590550 h 2819478"/>
              <a:gd name="connsiteX6" fmla="*/ 13106400 w 13106400"/>
              <a:gd name="connsiteY6" fmla="*/ 1524000 h 2819478"/>
              <a:gd name="connsiteX0" fmla="*/ 0 w 13106400"/>
              <a:gd name="connsiteY0" fmla="*/ 0 h 2819478"/>
              <a:gd name="connsiteX1" fmla="*/ 2247900 w 13106400"/>
              <a:gd name="connsiteY1" fmla="*/ 2000250 h 2819478"/>
              <a:gd name="connsiteX2" fmla="*/ 4324350 w 13106400"/>
              <a:gd name="connsiteY2" fmla="*/ 2819400 h 2819478"/>
              <a:gd name="connsiteX3" fmla="*/ 6400800 w 13106400"/>
              <a:gd name="connsiteY3" fmla="*/ 1085850 h 2819478"/>
              <a:gd name="connsiteX4" fmla="*/ 8648700 w 13106400"/>
              <a:gd name="connsiteY4" fmla="*/ 1562100 h 2819478"/>
              <a:gd name="connsiteX5" fmla="*/ 10877550 w 13106400"/>
              <a:gd name="connsiteY5" fmla="*/ 590550 h 2819478"/>
              <a:gd name="connsiteX6" fmla="*/ 13106400 w 13106400"/>
              <a:gd name="connsiteY6" fmla="*/ 1524000 h 2819478"/>
              <a:gd name="connsiteX0" fmla="*/ 0 w 13106400"/>
              <a:gd name="connsiteY0" fmla="*/ 0 h 2819478"/>
              <a:gd name="connsiteX1" fmla="*/ 2247900 w 13106400"/>
              <a:gd name="connsiteY1" fmla="*/ 2000250 h 2819478"/>
              <a:gd name="connsiteX2" fmla="*/ 4324350 w 13106400"/>
              <a:gd name="connsiteY2" fmla="*/ 2819400 h 2819478"/>
              <a:gd name="connsiteX3" fmla="*/ 6400800 w 13106400"/>
              <a:gd name="connsiteY3" fmla="*/ 1085850 h 2819478"/>
              <a:gd name="connsiteX4" fmla="*/ 8648700 w 13106400"/>
              <a:gd name="connsiteY4" fmla="*/ 1562100 h 2819478"/>
              <a:gd name="connsiteX5" fmla="*/ 10877550 w 13106400"/>
              <a:gd name="connsiteY5" fmla="*/ 590550 h 2819478"/>
              <a:gd name="connsiteX6" fmla="*/ 13106400 w 13106400"/>
              <a:gd name="connsiteY6" fmla="*/ 1524000 h 2819478"/>
              <a:gd name="connsiteX0" fmla="*/ 0 w 13106400"/>
              <a:gd name="connsiteY0" fmla="*/ 0 h 2819478"/>
              <a:gd name="connsiteX1" fmla="*/ 2247900 w 13106400"/>
              <a:gd name="connsiteY1" fmla="*/ 2000250 h 2819478"/>
              <a:gd name="connsiteX2" fmla="*/ 4324350 w 13106400"/>
              <a:gd name="connsiteY2" fmla="*/ 2819400 h 2819478"/>
              <a:gd name="connsiteX3" fmla="*/ 6400800 w 13106400"/>
              <a:gd name="connsiteY3" fmla="*/ 1085850 h 2819478"/>
              <a:gd name="connsiteX4" fmla="*/ 8648700 w 13106400"/>
              <a:gd name="connsiteY4" fmla="*/ 1562100 h 2819478"/>
              <a:gd name="connsiteX5" fmla="*/ 10877550 w 13106400"/>
              <a:gd name="connsiteY5" fmla="*/ 590550 h 2819478"/>
              <a:gd name="connsiteX6" fmla="*/ 13106400 w 13106400"/>
              <a:gd name="connsiteY6" fmla="*/ 1524000 h 2819478"/>
              <a:gd name="connsiteX0" fmla="*/ 0 w 10877550"/>
              <a:gd name="connsiteY0" fmla="*/ 0 h 2819478"/>
              <a:gd name="connsiteX1" fmla="*/ 2247900 w 10877550"/>
              <a:gd name="connsiteY1" fmla="*/ 2000250 h 2819478"/>
              <a:gd name="connsiteX2" fmla="*/ 4324350 w 10877550"/>
              <a:gd name="connsiteY2" fmla="*/ 2819400 h 2819478"/>
              <a:gd name="connsiteX3" fmla="*/ 6400800 w 10877550"/>
              <a:gd name="connsiteY3" fmla="*/ 1085850 h 2819478"/>
              <a:gd name="connsiteX4" fmla="*/ 8648700 w 10877550"/>
              <a:gd name="connsiteY4" fmla="*/ 1562100 h 2819478"/>
              <a:gd name="connsiteX5" fmla="*/ 10877550 w 10877550"/>
              <a:gd name="connsiteY5" fmla="*/ 590550 h 2819478"/>
              <a:gd name="connsiteX0" fmla="*/ 0 w 8648700"/>
              <a:gd name="connsiteY0" fmla="*/ 0 h 2819478"/>
              <a:gd name="connsiteX1" fmla="*/ 2247900 w 8648700"/>
              <a:gd name="connsiteY1" fmla="*/ 2000250 h 2819478"/>
              <a:gd name="connsiteX2" fmla="*/ 4324350 w 8648700"/>
              <a:gd name="connsiteY2" fmla="*/ 2819400 h 2819478"/>
              <a:gd name="connsiteX3" fmla="*/ 6400800 w 8648700"/>
              <a:gd name="connsiteY3" fmla="*/ 1085850 h 2819478"/>
              <a:gd name="connsiteX4" fmla="*/ 8648700 w 8648700"/>
              <a:gd name="connsiteY4" fmla="*/ 1562100 h 2819478"/>
              <a:gd name="connsiteX0" fmla="*/ 0 w 8648700"/>
              <a:gd name="connsiteY0" fmla="*/ 0 h 2848765"/>
              <a:gd name="connsiteX1" fmla="*/ 2247900 w 8648700"/>
              <a:gd name="connsiteY1" fmla="*/ 2000250 h 2848765"/>
              <a:gd name="connsiteX2" fmla="*/ 4324350 w 8648700"/>
              <a:gd name="connsiteY2" fmla="*/ 2819400 h 2848765"/>
              <a:gd name="connsiteX3" fmla="*/ 6328229 w 8648700"/>
              <a:gd name="connsiteY3" fmla="*/ 1172935 h 2848765"/>
              <a:gd name="connsiteX4" fmla="*/ 8648700 w 8648700"/>
              <a:gd name="connsiteY4" fmla="*/ 1562100 h 2848765"/>
              <a:gd name="connsiteX0" fmla="*/ 0 w 8648700"/>
              <a:gd name="connsiteY0" fmla="*/ 0 h 2848765"/>
              <a:gd name="connsiteX1" fmla="*/ 2247900 w 8648700"/>
              <a:gd name="connsiteY1" fmla="*/ 2000250 h 2848765"/>
              <a:gd name="connsiteX2" fmla="*/ 4324350 w 8648700"/>
              <a:gd name="connsiteY2" fmla="*/ 2819400 h 2848765"/>
              <a:gd name="connsiteX3" fmla="*/ 6328229 w 8648700"/>
              <a:gd name="connsiteY3" fmla="*/ 1172935 h 2848765"/>
              <a:gd name="connsiteX4" fmla="*/ 8648700 w 8648700"/>
              <a:gd name="connsiteY4" fmla="*/ 1562100 h 2848765"/>
              <a:gd name="connsiteX0" fmla="*/ 0 w 8742485"/>
              <a:gd name="connsiteY0" fmla="*/ 0 h 2848765"/>
              <a:gd name="connsiteX1" fmla="*/ 2247900 w 8742485"/>
              <a:gd name="connsiteY1" fmla="*/ 2000250 h 2848765"/>
              <a:gd name="connsiteX2" fmla="*/ 4324350 w 8742485"/>
              <a:gd name="connsiteY2" fmla="*/ 2819400 h 2848765"/>
              <a:gd name="connsiteX3" fmla="*/ 6328229 w 8742485"/>
              <a:gd name="connsiteY3" fmla="*/ 1172935 h 2848765"/>
              <a:gd name="connsiteX4" fmla="*/ 8742485 w 8742485"/>
              <a:gd name="connsiteY4" fmla="*/ 1210407 h 2848765"/>
              <a:gd name="connsiteX0" fmla="*/ 0 w 8742485"/>
              <a:gd name="connsiteY0" fmla="*/ 0 h 2848765"/>
              <a:gd name="connsiteX1" fmla="*/ 2247900 w 8742485"/>
              <a:gd name="connsiteY1" fmla="*/ 2000250 h 2848765"/>
              <a:gd name="connsiteX2" fmla="*/ 4324350 w 8742485"/>
              <a:gd name="connsiteY2" fmla="*/ 2819400 h 2848765"/>
              <a:gd name="connsiteX3" fmla="*/ 6328229 w 8742485"/>
              <a:gd name="connsiteY3" fmla="*/ 1172935 h 2848765"/>
              <a:gd name="connsiteX4" fmla="*/ 8742485 w 8742485"/>
              <a:gd name="connsiteY4" fmla="*/ 1210407 h 2848765"/>
              <a:gd name="connsiteX0" fmla="*/ 0 w 8742485"/>
              <a:gd name="connsiteY0" fmla="*/ 0 h 2848765"/>
              <a:gd name="connsiteX1" fmla="*/ 2247900 w 8742485"/>
              <a:gd name="connsiteY1" fmla="*/ 2000250 h 2848765"/>
              <a:gd name="connsiteX2" fmla="*/ 4324350 w 8742485"/>
              <a:gd name="connsiteY2" fmla="*/ 2819400 h 2848765"/>
              <a:gd name="connsiteX3" fmla="*/ 6328229 w 8742485"/>
              <a:gd name="connsiteY3" fmla="*/ 1172935 h 2848765"/>
              <a:gd name="connsiteX4" fmla="*/ 8742485 w 8742485"/>
              <a:gd name="connsiteY4" fmla="*/ 1210407 h 2848765"/>
              <a:gd name="connsiteX0" fmla="*/ 0 w 8625254"/>
              <a:gd name="connsiteY0" fmla="*/ 0 h 2848765"/>
              <a:gd name="connsiteX1" fmla="*/ 2247900 w 8625254"/>
              <a:gd name="connsiteY1" fmla="*/ 2000250 h 2848765"/>
              <a:gd name="connsiteX2" fmla="*/ 4324350 w 8625254"/>
              <a:gd name="connsiteY2" fmla="*/ 2819400 h 2848765"/>
              <a:gd name="connsiteX3" fmla="*/ 6328229 w 8625254"/>
              <a:gd name="connsiteY3" fmla="*/ 1172935 h 2848765"/>
              <a:gd name="connsiteX4" fmla="*/ 8625254 w 8625254"/>
              <a:gd name="connsiteY4" fmla="*/ 1257299 h 2848765"/>
              <a:gd name="connsiteX0" fmla="*/ 0 w 8815662"/>
              <a:gd name="connsiteY0" fmla="*/ 0 h 2848765"/>
              <a:gd name="connsiteX1" fmla="*/ 2247900 w 8815662"/>
              <a:gd name="connsiteY1" fmla="*/ 2000250 h 2848765"/>
              <a:gd name="connsiteX2" fmla="*/ 4324350 w 8815662"/>
              <a:gd name="connsiteY2" fmla="*/ 2819400 h 2848765"/>
              <a:gd name="connsiteX3" fmla="*/ 6328229 w 8815662"/>
              <a:gd name="connsiteY3" fmla="*/ 1172935 h 2848765"/>
              <a:gd name="connsiteX4" fmla="*/ 8625254 w 8815662"/>
              <a:gd name="connsiteY4" fmla="*/ 1257299 h 2848765"/>
              <a:gd name="connsiteX5" fmla="*/ 8691361 w 8815662"/>
              <a:gd name="connsiteY5" fmla="*/ 1276350 h 2848765"/>
              <a:gd name="connsiteX0" fmla="*/ 0 w 10672561"/>
              <a:gd name="connsiteY0" fmla="*/ 0 h 2848765"/>
              <a:gd name="connsiteX1" fmla="*/ 2247900 w 10672561"/>
              <a:gd name="connsiteY1" fmla="*/ 2000250 h 2848765"/>
              <a:gd name="connsiteX2" fmla="*/ 4324350 w 10672561"/>
              <a:gd name="connsiteY2" fmla="*/ 2819400 h 2848765"/>
              <a:gd name="connsiteX3" fmla="*/ 6328229 w 10672561"/>
              <a:gd name="connsiteY3" fmla="*/ 1172935 h 2848765"/>
              <a:gd name="connsiteX4" fmla="*/ 8625254 w 10672561"/>
              <a:gd name="connsiteY4" fmla="*/ 1257299 h 2848765"/>
              <a:gd name="connsiteX5" fmla="*/ 10672561 w 10672561"/>
              <a:gd name="connsiteY5" fmla="*/ 1333500 h 2848765"/>
              <a:gd name="connsiteX0" fmla="*/ 0 w 10824961"/>
              <a:gd name="connsiteY0" fmla="*/ 0 h 2848765"/>
              <a:gd name="connsiteX1" fmla="*/ 2247900 w 10824961"/>
              <a:gd name="connsiteY1" fmla="*/ 2000250 h 2848765"/>
              <a:gd name="connsiteX2" fmla="*/ 4324350 w 10824961"/>
              <a:gd name="connsiteY2" fmla="*/ 2819400 h 2848765"/>
              <a:gd name="connsiteX3" fmla="*/ 6328229 w 10824961"/>
              <a:gd name="connsiteY3" fmla="*/ 1172935 h 2848765"/>
              <a:gd name="connsiteX4" fmla="*/ 8625254 w 10824961"/>
              <a:gd name="connsiteY4" fmla="*/ 1257299 h 2848765"/>
              <a:gd name="connsiteX5" fmla="*/ 10824961 w 10824961"/>
              <a:gd name="connsiteY5" fmla="*/ 1257300 h 284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24961" h="2848765">
                <a:moveTo>
                  <a:pt x="0" y="0"/>
                </a:moveTo>
                <a:cubicBezTo>
                  <a:pt x="1416050" y="19050"/>
                  <a:pt x="1536700" y="1403350"/>
                  <a:pt x="2247900" y="2000250"/>
                </a:cubicBezTo>
                <a:cubicBezTo>
                  <a:pt x="2959100" y="2597150"/>
                  <a:pt x="3644295" y="2957286"/>
                  <a:pt x="4324350" y="2819400"/>
                </a:cubicBezTo>
                <a:cubicBezTo>
                  <a:pt x="5004405" y="2681514"/>
                  <a:pt x="5611412" y="1433285"/>
                  <a:pt x="6328229" y="1172935"/>
                </a:cubicBezTo>
                <a:cubicBezTo>
                  <a:pt x="7045046" y="912585"/>
                  <a:pt x="7287358" y="1184030"/>
                  <a:pt x="8625254" y="1257299"/>
                </a:cubicBezTo>
                <a:lnTo>
                  <a:pt x="10824961" y="1257300"/>
                </a:lnTo>
              </a:path>
            </a:pathLst>
          </a:custGeom>
          <a:ln w="38100">
            <a:solidFill>
              <a:srgbClr val="007BC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10" name="Группа 109"/>
          <p:cNvGrpSpPr/>
          <p:nvPr/>
        </p:nvGrpSpPr>
        <p:grpSpPr>
          <a:xfrm>
            <a:off x="4006231" y="8543191"/>
            <a:ext cx="12960000" cy="129629"/>
            <a:chOff x="2372492" y="8045903"/>
            <a:chExt cx="15780860" cy="129629"/>
          </a:xfrm>
        </p:grpSpPr>
        <p:sp>
          <p:nvSpPr>
            <p:cNvPr id="111" name="object 21"/>
            <p:cNvSpPr/>
            <p:nvPr/>
          </p:nvSpPr>
          <p:spPr>
            <a:xfrm>
              <a:off x="2421352" y="8107534"/>
              <a:ext cx="15732000" cy="27305"/>
            </a:xfrm>
            <a:custGeom>
              <a:avLst/>
              <a:gdLst/>
              <a:ahLst/>
              <a:cxnLst/>
              <a:rect l="l" t="t" r="r" b="b"/>
              <a:pathLst>
                <a:path w="13045440" h="27304">
                  <a:moveTo>
                    <a:pt x="0" y="0"/>
                  </a:moveTo>
                  <a:lnTo>
                    <a:pt x="13044901" y="27287"/>
                  </a:lnTo>
                </a:path>
              </a:pathLst>
            </a:custGeom>
            <a:ln w="104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72492" y="8045903"/>
              <a:ext cx="129629" cy="129629"/>
            </a:xfrm>
            <a:prstGeom prst="rect">
              <a:avLst/>
            </a:prstGeom>
          </p:spPr>
        </p:pic>
      </p:grpSp>
      <p:sp>
        <p:nvSpPr>
          <p:cNvPr id="113" name="object 49"/>
          <p:cNvSpPr txBox="1"/>
          <p:nvPr/>
        </p:nvSpPr>
        <p:spPr>
          <a:xfrm>
            <a:off x="3342150" y="8447698"/>
            <a:ext cx="42799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450" b="1" spc="-25" dirty="0">
                <a:solidFill>
                  <a:srgbClr val="231F20"/>
                </a:solidFill>
                <a:latin typeface="Verdana"/>
                <a:cs typeface="Verdana"/>
              </a:rPr>
              <a:t>500</a:t>
            </a:r>
            <a:endParaRPr sz="1450" dirty="0">
              <a:latin typeface="Verdana"/>
              <a:cs typeface="Verdana"/>
            </a:endParaRPr>
          </a:p>
        </p:txBody>
      </p:sp>
      <p:grpSp>
        <p:nvGrpSpPr>
          <p:cNvPr id="114" name="Группа 113"/>
          <p:cNvGrpSpPr/>
          <p:nvPr/>
        </p:nvGrpSpPr>
        <p:grpSpPr>
          <a:xfrm>
            <a:off x="4005835" y="5784713"/>
            <a:ext cx="12960000" cy="129629"/>
            <a:chOff x="2372096" y="6714283"/>
            <a:chExt cx="15814557" cy="129629"/>
          </a:xfrm>
        </p:grpSpPr>
        <p:sp>
          <p:nvSpPr>
            <p:cNvPr id="115" name="object 20"/>
            <p:cNvSpPr/>
            <p:nvPr/>
          </p:nvSpPr>
          <p:spPr>
            <a:xfrm>
              <a:off x="2454653" y="6779135"/>
              <a:ext cx="15732000" cy="27305"/>
            </a:xfrm>
            <a:custGeom>
              <a:avLst/>
              <a:gdLst/>
              <a:ahLst/>
              <a:cxnLst/>
              <a:rect l="l" t="t" r="r" b="b"/>
              <a:pathLst>
                <a:path w="13045440" h="27304">
                  <a:moveTo>
                    <a:pt x="0" y="0"/>
                  </a:moveTo>
                  <a:lnTo>
                    <a:pt x="13044890" y="27287"/>
                  </a:lnTo>
                </a:path>
              </a:pathLst>
            </a:custGeom>
            <a:ln w="104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6" name="object 6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2096" y="6714283"/>
              <a:ext cx="129629" cy="129629"/>
            </a:xfrm>
            <a:prstGeom prst="rect">
              <a:avLst/>
            </a:prstGeom>
          </p:spPr>
        </p:pic>
      </p:grpSp>
      <p:sp>
        <p:nvSpPr>
          <p:cNvPr id="117" name="object 51"/>
          <p:cNvSpPr txBox="1"/>
          <p:nvPr/>
        </p:nvSpPr>
        <p:spPr>
          <a:xfrm>
            <a:off x="3271234" y="5730248"/>
            <a:ext cx="56197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450" b="1" spc="-20" dirty="0">
                <a:solidFill>
                  <a:srgbClr val="231F20"/>
                </a:solidFill>
                <a:latin typeface="Verdana"/>
                <a:cs typeface="Verdana"/>
              </a:rPr>
              <a:t>2000</a:t>
            </a:r>
            <a:endParaRPr sz="1450" dirty="0">
              <a:latin typeface="Verdana"/>
              <a:cs typeface="Verdan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3229772" y="4816475"/>
            <a:ext cx="1075690" cy="547370"/>
          </a:xfrm>
          <a:custGeom>
            <a:avLst/>
            <a:gdLst/>
            <a:ahLst/>
            <a:cxnLst/>
            <a:rect l="l" t="t" r="r" b="b"/>
            <a:pathLst>
              <a:path w="1075690" h="547370">
                <a:moveTo>
                  <a:pt x="1075220" y="152285"/>
                </a:moveTo>
                <a:lnTo>
                  <a:pt x="1067460" y="104152"/>
                </a:lnTo>
                <a:lnTo>
                  <a:pt x="1045845" y="62344"/>
                </a:lnTo>
                <a:lnTo>
                  <a:pt x="1012875" y="29375"/>
                </a:lnTo>
                <a:lnTo>
                  <a:pt x="971080" y="7759"/>
                </a:lnTo>
                <a:lnTo>
                  <a:pt x="922947" y="0"/>
                </a:lnTo>
                <a:lnTo>
                  <a:pt x="152273" y="0"/>
                </a:lnTo>
                <a:lnTo>
                  <a:pt x="104140" y="7759"/>
                </a:lnTo>
                <a:lnTo>
                  <a:pt x="62344" y="29375"/>
                </a:lnTo>
                <a:lnTo>
                  <a:pt x="29375" y="62344"/>
                </a:lnTo>
                <a:lnTo>
                  <a:pt x="7759" y="104152"/>
                </a:lnTo>
                <a:lnTo>
                  <a:pt x="0" y="152285"/>
                </a:lnTo>
                <a:lnTo>
                  <a:pt x="0" y="274561"/>
                </a:lnTo>
                <a:lnTo>
                  <a:pt x="7759" y="322694"/>
                </a:lnTo>
                <a:lnTo>
                  <a:pt x="29375" y="364502"/>
                </a:lnTo>
                <a:lnTo>
                  <a:pt x="62344" y="397459"/>
                </a:lnTo>
                <a:lnTo>
                  <a:pt x="104140" y="419074"/>
                </a:lnTo>
                <a:lnTo>
                  <a:pt x="152273" y="426847"/>
                </a:lnTo>
                <a:lnTo>
                  <a:pt x="417156" y="426847"/>
                </a:lnTo>
                <a:lnTo>
                  <a:pt x="537603" y="547293"/>
                </a:lnTo>
                <a:lnTo>
                  <a:pt x="658050" y="426847"/>
                </a:lnTo>
                <a:lnTo>
                  <a:pt x="922947" y="426847"/>
                </a:lnTo>
                <a:lnTo>
                  <a:pt x="971080" y="419074"/>
                </a:lnTo>
                <a:lnTo>
                  <a:pt x="1012875" y="397459"/>
                </a:lnTo>
                <a:lnTo>
                  <a:pt x="1045845" y="364502"/>
                </a:lnTo>
                <a:lnTo>
                  <a:pt x="1067460" y="322694"/>
                </a:lnTo>
                <a:lnTo>
                  <a:pt x="1075220" y="274561"/>
                </a:lnTo>
                <a:lnTo>
                  <a:pt x="1075220" y="152285"/>
                </a:lnTo>
                <a:close/>
              </a:path>
            </a:pathLst>
          </a:custGeom>
          <a:solidFill>
            <a:srgbClr val="007BC3"/>
          </a:solidFill>
        </p:spPr>
        <p:txBody>
          <a:bodyPr wrap="square" lIns="0" tIns="36000" rIns="0" bIns="0" rtlCol="0" anchor="t" anchorCtr="0"/>
          <a:lstStyle/>
          <a:p>
            <a:pPr algn="ctr"/>
            <a:r>
              <a:rPr lang="ru-RU" sz="2150" b="1" spc="-20" dirty="0">
                <a:solidFill>
                  <a:srgbClr val="FFFFFF"/>
                </a:solidFill>
                <a:latin typeface="Verdana"/>
                <a:cs typeface="Verdana"/>
              </a:rPr>
              <a:t>2258</a:t>
            </a:r>
            <a:endParaRPr sz="2150" dirty="0"/>
          </a:p>
        </p:txBody>
      </p:sp>
      <p:sp>
        <p:nvSpPr>
          <p:cNvPr id="100" name="object 41"/>
          <p:cNvSpPr/>
          <p:nvPr/>
        </p:nvSpPr>
        <p:spPr>
          <a:xfrm>
            <a:off x="8909050" y="6340475"/>
            <a:ext cx="1075690" cy="547370"/>
          </a:xfrm>
          <a:custGeom>
            <a:avLst/>
            <a:gdLst/>
            <a:ahLst/>
            <a:cxnLst/>
            <a:rect l="l" t="t" r="r" b="b"/>
            <a:pathLst>
              <a:path w="1075690" h="547370">
                <a:moveTo>
                  <a:pt x="1075220" y="152285"/>
                </a:moveTo>
                <a:lnTo>
                  <a:pt x="1067460" y="104152"/>
                </a:lnTo>
                <a:lnTo>
                  <a:pt x="1045845" y="62344"/>
                </a:lnTo>
                <a:lnTo>
                  <a:pt x="1012875" y="29375"/>
                </a:lnTo>
                <a:lnTo>
                  <a:pt x="971080" y="7759"/>
                </a:lnTo>
                <a:lnTo>
                  <a:pt x="922947" y="0"/>
                </a:lnTo>
                <a:lnTo>
                  <a:pt x="152273" y="0"/>
                </a:lnTo>
                <a:lnTo>
                  <a:pt x="104140" y="7759"/>
                </a:lnTo>
                <a:lnTo>
                  <a:pt x="62344" y="29375"/>
                </a:lnTo>
                <a:lnTo>
                  <a:pt x="29375" y="62344"/>
                </a:lnTo>
                <a:lnTo>
                  <a:pt x="7759" y="104152"/>
                </a:lnTo>
                <a:lnTo>
                  <a:pt x="0" y="152285"/>
                </a:lnTo>
                <a:lnTo>
                  <a:pt x="0" y="274561"/>
                </a:lnTo>
                <a:lnTo>
                  <a:pt x="7759" y="322694"/>
                </a:lnTo>
                <a:lnTo>
                  <a:pt x="29375" y="364502"/>
                </a:lnTo>
                <a:lnTo>
                  <a:pt x="62344" y="397459"/>
                </a:lnTo>
                <a:lnTo>
                  <a:pt x="104140" y="419074"/>
                </a:lnTo>
                <a:lnTo>
                  <a:pt x="152273" y="426847"/>
                </a:lnTo>
                <a:lnTo>
                  <a:pt x="417156" y="426847"/>
                </a:lnTo>
                <a:lnTo>
                  <a:pt x="537603" y="547293"/>
                </a:lnTo>
                <a:lnTo>
                  <a:pt x="658050" y="426847"/>
                </a:lnTo>
                <a:lnTo>
                  <a:pt x="922947" y="426847"/>
                </a:lnTo>
                <a:lnTo>
                  <a:pt x="971080" y="419074"/>
                </a:lnTo>
                <a:lnTo>
                  <a:pt x="1012875" y="397459"/>
                </a:lnTo>
                <a:lnTo>
                  <a:pt x="1045845" y="364502"/>
                </a:lnTo>
                <a:lnTo>
                  <a:pt x="1067460" y="322694"/>
                </a:lnTo>
                <a:lnTo>
                  <a:pt x="1075220" y="274561"/>
                </a:lnTo>
                <a:lnTo>
                  <a:pt x="1075220" y="152285"/>
                </a:lnTo>
                <a:close/>
              </a:path>
            </a:pathLst>
          </a:custGeom>
          <a:solidFill>
            <a:srgbClr val="007BC3"/>
          </a:solidFill>
        </p:spPr>
        <p:txBody>
          <a:bodyPr wrap="square" lIns="0" tIns="36000" rIns="0" bIns="0" rtlCol="0" anchor="t" anchorCtr="0"/>
          <a:lstStyle/>
          <a:p>
            <a:pPr algn="ctr"/>
            <a:r>
              <a:rPr lang="ru-RU" sz="2150" b="1" spc="-20" dirty="0">
                <a:solidFill>
                  <a:srgbClr val="FFFFFF"/>
                </a:solidFill>
                <a:latin typeface="Verdana"/>
                <a:cs typeface="Verdana"/>
              </a:rPr>
              <a:t>1387</a:t>
            </a:r>
            <a:endParaRPr sz="2150" dirty="0"/>
          </a:p>
        </p:txBody>
      </p:sp>
      <p:sp>
        <p:nvSpPr>
          <p:cNvPr id="101" name="object 41"/>
          <p:cNvSpPr/>
          <p:nvPr/>
        </p:nvSpPr>
        <p:spPr>
          <a:xfrm>
            <a:off x="11093245" y="4627973"/>
            <a:ext cx="1075690" cy="547370"/>
          </a:xfrm>
          <a:custGeom>
            <a:avLst/>
            <a:gdLst/>
            <a:ahLst/>
            <a:cxnLst/>
            <a:rect l="l" t="t" r="r" b="b"/>
            <a:pathLst>
              <a:path w="1075690" h="547370">
                <a:moveTo>
                  <a:pt x="1075220" y="152285"/>
                </a:moveTo>
                <a:lnTo>
                  <a:pt x="1067460" y="104152"/>
                </a:lnTo>
                <a:lnTo>
                  <a:pt x="1045845" y="62344"/>
                </a:lnTo>
                <a:lnTo>
                  <a:pt x="1012875" y="29375"/>
                </a:lnTo>
                <a:lnTo>
                  <a:pt x="971080" y="7759"/>
                </a:lnTo>
                <a:lnTo>
                  <a:pt x="922947" y="0"/>
                </a:lnTo>
                <a:lnTo>
                  <a:pt x="152273" y="0"/>
                </a:lnTo>
                <a:lnTo>
                  <a:pt x="104140" y="7759"/>
                </a:lnTo>
                <a:lnTo>
                  <a:pt x="62344" y="29375"/>
                </a:lnTo>
                <a:lnTo>
                  <a:pt x="29375" y="62344"/>
                </a:lnTo>
                <a:lnTo>
                  <a:pt x="7759" y="104152"/>
                </a:lnTo>
                <a:lnTo>
                  <a:pt x="0" y="152285"/>
                </a:lnTo>
                <a:lnTo>
                  <a:pt x="0" y="274561"/>
                </a:lnTo>
                <a:lnTo>
                  <a:pt x="7759" y="322694"/>
                </a:lnTo>
                <a:lnTo>
                  <a:pt x="29375" y="364502"/>
                </a:lnTo>
                <a:lnTo>
                  <a:pt x="62344" y="397459"/>
                </a:lnTo>
                <a:lnTo>
                  <a:pt x="104140" y="419074"/>
                </a:lnTo>
                <a:lnTo>
                  <a:pt x="152273" y="426847"/>
                </a:lnTo>
                <a:lnTo>
                  <a:pt x="417156" y="426847"/>
                </a:lnTo>
                <a:lnTo>
                  <a:pt x="537603" y="547293"/>
                </a:lnTo>
                <a:lnTo>
                  <a:pt x="658050" y="426847"/>
                </a:lnTo>
                <a:lnTo>
                  <a:pt x="922947" y="426847"/>
                </a:lnTo>
                <a:lnTo>
                  <a:pt x="971080" y="419074"/>
                </a:lnTo>
                <a:lnTo>
                  <a:pt x="1012875" y="397459"/>
                </a:lnTo>
                <a:lnTo>
                  <a:pt x="1045845" y="364502"/>
                </a:lnTo>
                <a:lnTo>
                  <a:pt x="1067460" y="322694"/>
                </a:lnTo>
                <a:lnTo>
                  <a:pt x="1075220" y="274561"/>
                </a:lnTo>
                <a:lnTo>
                  <a:pt x="1075220" y="152285"/>
                </a:lnTo>
                <a:close/>
              </a:path>
            </a:pathLst>
          </a:custGeom>
          <a:solidFill>
            <a:srgbClr val="007BC3"/>
          </a:solidFill>
        </p:spPr>
        <p:txBody>
          <a:bodyPr wrap="square" lIns="0" tIns="36000" rIns="0" bIns="0" rtlCol="0" anchor="t" anchorCtr="0"/>
          <a:lstStyle/>
          <a:p>
            <a:pPr algn="ctr"/>
            <a:r>
              <a:rPr lang="ru-RU" sz="2150" b="1" spc="-20" dirty="0">
                <a:solidFill>
                  <a:srgbClr val="FFFFFF"/>
                </a:solidFill>
                <a:latin typeface="Verdana"/>
                <a:cs typeface="Verdana"/>
              </a:rPr>
              <a:t>2290</a:t>
            </a:r>
            <a:endParaRPr sz="2150" dirty="0"/>
          </a:p>
        </p:txBody>
      </p:sp>
      <p:sp>
        <p:nvSpPr>
          <p:cNvPr id="102" name="object 41"/>
          <p:cNvSpPr/>
          <p:nvPr/>
        </p:nvSpPr>
        <p:spPr>
          <a:xfrm>
            <a:off x="4671799" y="3596872"/>
            <a:ext cx="1075690" cy="547370"/>
          </a:xfrm>
          <a:custGeom>
            <a:avLst/>
            <a:gdLst/>
            <a:ahLst/>
            <a:cxnLst/>
            <a:rect l="l" t="t" r="r" b="b"/>
            <a:pathLst>
              <a:path w="1075690" h="547370">
                <a:moveTo>
                  <a:pt x="1075220" y="152285"/>
                </a:moveTo>
                <a:lnTo>
                  <a:pt x="1067460" y="104152"/>
                </a:lnTo>
                <a:lnTo>
                  <a:pt x="1045845" y="62344"/>
                </a:lnTo>
                <a:lnTo>
                  <a:pt x="1012875" y="29375"/>
                </a:lnTo>
                <a:lnTo>
                  <a:pt x="971080" y="7759"/>
                </a:lnTo>
                <a:lnTo>
                  <a:pt x="922947" y="0"/>
                </a:lnTo>
                <a:lnTo>
                  <a:pt x="152273" y="0"/>
                </a:lnTo>
                <a:lnTo>
                  <a:pt x="104140" y="7759"/>
                </a:lnTo>
                <a:lnTo>
                  <a:pt x="62344" y="29375"/>
                </a:lnTo>
                <a:lnTo>
                  <a:pt x="29375" y="62344"/>
                </a:lnTo>
                <a:lnTo>
                  <a:pt x="7759" y="104152"/>
                </a:lnTo>
                <a:lnTo>
                  <a:pt x="0" y="152285"/>
                </a:lnTo>
                <a:lnTo>
                  <a:pt x="0" y="274561"/>
                </a:lnTo>
                <a:lnTo>
                  <a:pt x="7759" y="322694"/>
                </a:lnTo>
                <a:lnTo>
                  <a:pt x="29375" y="364502"/>
                </a:lnTo>
                <a:lnTo>
                  <a:pt x="62344" y="397459"/>
                </a:lnTo>
                <a:lnTo>
                  <a:pt x="104140" y="419074"/>
                </a:lnTo>
                <a:lnTo>
                  <a:pt x="152273" y="426847"/>
                </a:lnTo>
                <a:lnTo>
                  <a:pt x="417156" y="426847"/>
                </a:lnTo>
                <a:lnTo>
                  <a:pt x="537603" y="547293"/>
                </a:lnTo>
                <a:lnTo>
                  <a:pt x="658050" y="426847"/>
                </a:lnTo>
                <a:lnTo>
                  <a:pt x="922947" y="426847"/>
                </a:lnTo>
                <a:lnTo>
                  <a:pt x="971080" y="419074"/>
                </a:lnTo>
                <a:lnTo>
                  <a:pt x="1012875" y="397459"/>
                </a:lnTo>
                <a:lnTo>
                  <a:pt x="1045845" y="364502"/>
                </a:lnTo>
                <a:lnTo>
                  <a:pt x="1067460" y="322694"/>
                </a:lnTo>
                <a:lnTo>
                  <a:pt x="1075220" y="274561"/>
                </a:lnTo>
                <a:lnTo>
                  <a:pt x="1075220" y="152285"/>
                </a:lnTo>
                <a:close/>
              </a:path>
            </a:pathLst>
          </a:custGeom>
          <a:solidFill>
            <a:srgbClr val="007BC3"/>
          </a:solidFill>
        </p:spPr>
        <p:txBody>
          <a:bodyPr wrap="square" lIns="0" tIns="36000" rIns="0" bIns="0" rtlCol="0" anchor="t" anchorCtr="0"/>
          <a:lstStyle/>
          <a:p>
            <a:pPr algn="ctr"/>
            <a:r>
              <a:rPr lang="ru-RU" sz="2150" b="1" spc="-20" dirty="0">
                <a:solidFill>
                  <a:srgbClr val="FFFFFF"/>
                </a:solidFill>
                <a:latin typeface="Verdana"/>
                <a:cs typeface="Verdana"/>
              </a:rPr>
              <a:t>2842</a:t>
            </a:r>
            <a:endParaRPr sz="2150" dirty="0"/>
          </a:p>
        </p:txBody>
      </p:sp>
      <p:sp>
        <p:nvSpPr>
          <p:cNvPr id="103" name="object 41"/>
          <p:cNvSpPr/>
          <p:nvPr/>
        </p:nvSpPr>
        <p:spPr>
          <a:xfrm>
            <a:off x="6804667" y="5474416"/>
            <a:ext cx="1075690" cy="547370"/>
          </a:xfrm>
          <a:custGeom>
            <a:avLst/>
            <a:gdLst/>
            <a:ahLst/>
            <a:cxnLst/>
            <a:rect l="l" t="t" r="r" b="b"/>
            <a:pathLst>
              <a:path w="1075690" h="547370">
                <a:moveTo>
                  <a:pt x="1075220" y="152285"/>
                </a:moveTo>
                <a:lnTo>
                  <a:pt x="1067460" y="104152"/>
                </a:lnTo>
                <a:lnTo>
                  <a:pt x="1045845" y="62344"/>
                </a:lnTo>
                <a:lnTo>
                  <a:pt x="1012875" y="29375"/>
                </a:lnTo>
                <a:lnTo>
                  <a:pt x="971080" y="7759"/>
                </a:lnTo>
                <a:lnTo>
                  <a:pt x="922947" y="0"/>
                </a:lnTo>
                <a:lnTo>
                  <a:pt x="152273" y="0"/>
                </a:lnTo>
                <a:lnTo>
                  <a:pt x="104140" y="7759"/>
                </a:lnTo>
                <a:lnTo>
                  <a:pt x="62344" y="29375"/>
                </a:lnTo>
                <a:lnTo>
                  <a:pt x="29375" y="62344"/>
                </a:lnTo>
                <a:lnTo>
                  <a:pt x="7759" y="104152"/>
                </a:lnTo>
                <a:lnTo>
                  <a:pt x="0" y="152285"/>
                </a:lnTo>
                <a:lnTo>
                  <a:pt x="0" y="274561"/>
                </a:lnTo>
                <a:lnTo>
                  <a:pt x="7759" y="322694"/>
                </a:lnTo>
                <a:lnTo>
                  <a:pt x="29375" y="364502"/>
                </a:lnTo>
                <a:lnTo>
                  <a:pt x="62344" y="397459"/>
                </a:lnTo>
                <a:lnTo>
                  <a:pt x="104140" y="419074"/>
                </a:lnTo>
                <a:lnTo>
                  <a:pt x="152273" y="426847"/>
                </a:lnTo>
                <a:lnTo>
                  <a:pt x="417156" y="426847"/>
                </a:lnTo>
                <a:lnTo>
                  <a:pt x="537603" y="547293"/>
                </a:lnTo>
                <a:lnTo>
                  <a:pt x="658050" y="426847"/>
                </a:lnTo>
                <a:lnTo>
                  <a:pt x="922947" y="426847"/>
                </a:lnTo>
                <a:lnTo>
                  <a:pt x="971080" y="419074"/>
                </a:lnTo>
                <a:lnTo>
                  <a:pt x="1012875" y="397459"/>
                </a:lnTo>
                <a:lnTo>
                  <a:pt x="1045845" y="364502"/>
                </a:lnTo>
                <a:lnTo>
                  <a:pt x="1067460" y="322694"/>
                </a:lnTo>
                <a:lnTo>
                  <a:pt x="1075220" y="274561"/>
                </a:lnTo>
                <a:lnTo>
                  <a:pt x="1075220" y="152285"/>
                </a:lnTo>
                <a:close/>
              </a:path>
            </a:pathLst>
          </a:custGeom>
          <a:solidFill>
            <a:srgbClr val="007BC3"/>
          </a:solidFill>
        </p:spPr>
        <p:txBody>
          <a:bodyPr wrap="square" lIns="0" tIns="36000" rIns="0" bIns="0" rtlCol="0" anchor="t" anchorCtr="0"/>
          <a:lstStyle/>
          <a:p>
            <a:pPr algn="ctr"/>
            <a:r>
              <a:rPr lang="ru-RU" sz="2150" b="1" spc="-20" dirty="0">
                <a:solidFill>
                  <a:srgbClr val="FFFFFF"/>
                </a:solidFill>
                <a:latin typeface="Verdana"/>
                <a:cs typeface="Verdana"/>
              </a:rPr>
              <a:t>1820</a:t>
            </a:r>
            <a:endParaRPr sz="2150" dirty="0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FF0A73B-F3B0-4E52-B5F0-4BB6033E15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82" name="object 41"/>
          <p:cNvSpPr/>
          <p:nvPr/>
        </p:nvSpPr>
        <p:spPr>
          <a:xfrm>
            <a:off x="15378312" y="4816475"/>
            <a:ext cx="1075690" cy="547370"/>
          </a:xfrm>
          <a:custGeom>
            <a:avLst/>
            <a:gdLst/>
            <a:ahLst/>
            <a:cxnLst/>
            <a:rect l="l" t="t" r="r" b="b"/>
            <a:pathLst>
              <a:path w="1075690" h="547370">
                <a:moveTo>
                  <a:pt x="1075220" y="152285"/>
                </a:moveTo>
                <a:lnTo>
                  <a:pt x="1067460" y="104152"/>
                </a:lnTo>
                <a:lnTo>
                  <a:pt x="1045845" y="62344"/>
                </a:lnTo>
                <a:lnTo>
                  <a:pt x="1012875" y="29375"/>
                </a:lnTo>
                <a:lnTo>
                  <a:pt x="971080" y="7759"/>
                </a:lnTo>
                <a:lnTo>
                  <a:pt x="922947" y="0"/>
                </a:lnTo>
                <a:lnTo>
                  <a:pt x="152273" y="0"/>
                </a:lnTo>
                <a:lnTo>
                  <a:pt x="104140" y="7759"/>
                </a:lnTo>
                <a:lnTo>
                  <a:pt x="62344" y="29375"/>
                </a:lnTo>
                <a:lnTo>
                  <a:pt x="29375" y="62344"/>
                </a:lnTo>
                <a:lnTo>
                  <a:pt x="7759" y="104152"/>
                </a:lnTo>
                <a:lnTo>
                  <a:pt x="0" y="152285"/>
                </a:lnTo>
                <a:lnTo>
                  <a:pt x="0" y="274561"/>
                </a:lnTo>
                <a:lnTo>
                  <a:pt x="7759" y="322694"/>
                </a:lnTo>
                <a:lnTo>
                  <a:pt x="29375" y="364502"/>
                </a:lnTo>
                <a:lnTo>
                  <a:pt x="62344" y="397459"/>
                </a:lnTo>
                <a:lnTo>
                  <a:pt x="104140" y="419074"/>
                </a:lnTo>
                <a:lnTo>
                  <a:pt x="152273" y="426847"/>
                </a:lnTo>
                <a:lnTo>
                  <a:pt x="417156" y="426847"/>
                </a:lnTo>
                <a:lnTo>
                  <a:pt x="537603" y="547293"/>
                </a:lnTo>
                <a:lnTo>
                  <a:pt x="658050" y="426847"/>
                </a:lnTo>
                <a:lnTo>
                  <a:pt x="922947" y="426847"/>
                </a:lnTo>
                <a:lnTo>
                  <a:pt x="971080" y="419074"/>
                </a:lnTo>
                <a:lnTo>
                  <a:pt x="1012875" y="397459"/>
                </a:lnTo>
                <a:lnTo>
                  <a:pt x="1045845" y="364502"/>
                </a:lnTo>
                <a:lnTo>
                  <a:pt x="1067460" y="322694"/>
                </a:lnTo>
                <a:lnTo>
                  <a:pt x="1075220" y="274561"/>
                </a:lnTo>
                <a:lnTo>
                  <a:pt x="1075220" y="152285"/>
                </a:lnTo>
                <a:close/>
              </a:path>
            </a:pathLst>
          </a:custGeom>
          <a:solidFill>
            <a:srgbClr val="007BC3"/>
          </a:solidFill>
        </p:spPr>
        <p:txBody>
          <a:bodyPr wrap="square" lIns="0" tIns="36000" rIns="0" bIns="0" rtlCol="0" anchor="t" anchorCtr="0"/>
          <a:lstStyle/>
          <a:p>
            <a:pPr algn="ctr"/>
            <a:r>
              <a:rPr lang="ru-RU" sz="2150" b="1" spc="-20" dirty="0">
                <a:solidFill>
                  <a:srgbClr val="FFFFFF"/>
                </a:solidFill>
                <a:latin typeface="Verdana"/>
                <a:cs typeface="Verdana"/>
              </a:rPr>
              <a:t>2077</a:t>
            </a:r>
            <a:endParaRPr sz="21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129355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>
                <a:latin typeface="Verdana"/>
                <a:cs typeface="Verdana"/>
              </a:rPr>
              <a:t>Вопрос</a:t>
            </a:r>
            <a:r>
              <a:rPr sz="2950" b="0" spc="-5" dirty="0">
                <a:latin typeface="Verdana"/>
                <a:cs typeface="Verdana"/>
              </a:rPr>
              <a:t> </a:t>
            </a:r>
            <a:r>
              <a:rPr lang="ru-RU" sz="2950" b="0" spc="-5" dirty="0" smtClean="0"/>
              <a:t>6</a:t>
            </a:r>
            <a:r>
              <a:rPr sz="2950" b="0" dirty="0" smtClean="0">
                <a:latin typeface="Verdana"/>
                <a:cs typeface="Verdana"/>
              </a:rPr>
              <a:t>.</a:t>
            </a:r>
            <a:r>
              <a:rPr sz="2950" b="0" spc="-5" dirty="0" smtClean="0">
                <a:latin typeface="Verdana"/>
                <a:cs typeface="Verdana"/>
              </a:rPr>
              <a:t> </a:t>
            </a:r>
            <a:r>
              <a:rPr lang="ru-RU" sz="2950" b="0" dirty="0" smtClean="0">
                <a:latin typeface="Verdana"/>
                <a:cs typeface="Verdana"/>
              </a:rPr>
              <a:t>Предложение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1060451" y="2850605"/>
            <a:ext cx="1794578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B6F8FCAB-CB71-1B4C-A2B4-188D1B452E6C}"/>
              </a:ext>
            </a:extLst>
          </p:cNvPr>
          <p:cNvSpPr txBox="1"/>
          <p:nvPr/>
        </p:nvSpPr>
        <p:spPr>
          <a:xfrm>
            <a:off x="1246435" y="1606122"/>
            <a:ext cx="17945786" cy="11323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ДИНАМИКА КОЛИЧЕСТВА ОБЪЕКТОВ, ПОЛУЧИВШИХ </a:t>
            </a:r>
          </a:p>
          <a:p>
            <a:pPr marL="12700">
              <a:spcBef>
                <a:spcPts val="90"/>
              </a:spcBef>
            </a:pPr>
            <a:r>
              <a:rPr lang="ru-RU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ЗАКЛЮЧЕНИЕ ЭКСПЕРТИЗЫ ПРОЕКТНОЙ ДОКУМЕНТАЦИИ</a:t>
            </a:r>
            <a:endParaRPr lang="ru-RU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22</a:t>
            </a:fld>
            <a:endParaRPr lang="ru-RU" spc="-25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170" y="3222915"/>
            <a:ext cx="15794831" cy="79938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3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037" y="0"/>
            <a:ext cx="20137230" cy="11794812"/>
            <a:chOff x="-33131" y="-60325"/>
            <a:chExt cx="20137230" cy="11794812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3131" y="-60325"/>
              <a:ext cx="20104100" cy="1494000"/>
            </a:xfrm>
            <a:prstGeom prst="rect">
              <a:avLst/>
            </a:prstGeom>
          </p:spPr>
        </p:pic>
      </p:grp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1060451" y="2708478"/>
            <a:ext cx="17945786" cy="8737397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B6F8FCAB-CB71-1B4C-A2B4-188D1B452E6C}"/>
              </a:ext>
            </a:extLst>
          </p:cNvPr>
          <p:cNvSpPr txBox="1"/>
          <p:nvPr/>
        </p:nvSpPr>
        <p:spPr>
          <a:xfrm>
            <a:off x="1060451" y="1550514"/>
            <a:ext cx="17945786" cy="11323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ДИНАМИКА КОЛИЧЕСТВА ОБЪЕКТОВ, ПОЛУЧИВШИХ </a:t>
            </a:r>
          </a:p>
          <a:p>
            <a:pPr marL="12700">
              <a:spcBef>
                <a:spcPts val="90"/>
              </a:spcBef>
            </a:pPr>
            <a:r>
              <a:rPr lang="ru-RU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ЗАКЛЮЧЕНИЕ ЭКСПЕРТИЗЫ ПРОЕКТНОЙ ДОКУМЕНТАЦИИ</a:t>
            </a:r>
            <a:endParaRPr lang="ru-RU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23</a:t>
            </a:fld>
            <a:endParaRPr lang="ru-RU" spc="-25" dirty="0"/>
          </a:p>
        </p:txBody>
      </p:sp>
      <p:pic>
        <p:nvPicPr>
          <p:cNvPr id="17" name="object 8">
            <a:extLst>
              <a:ext uri="{FF2B5EF4-FFF2-40B4-BE49-F238E27FC236}">
                <a16:creationId xmlns:a16="http://schemas.microsoft.com/office/drawing/2014/main" id="{050CFFD1-728F-46F7-BFE3-B192F4B016C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3884EE-5E55-4464-ADBF-3E513BC0B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5EE72562-64E7-3362-20B4-6033F9992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8737747"/>
              </p:ext>
            </p:extLst>
          </p:nvPr>
        </p:nvGraphicFramePr>
        <p:xfrm>
          <a:off x="3123419" y="3018791"/>
          <a:ext cx="13552461" cy="811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object 6"/>
          <p:cNvSpPr txBox="1">
            <a:spLocks/>
          </p:cNvSpPr>
          <p:nvPr/>
        </p:nvSpPr>
        <p:spPr>
          <a:xfrm>
            <a:off x="850268" y="558135"/>
            <a:ext cx="129355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ru-RU" sz="2950" b="0" dirty="0" smtClean="0"/>
              <a:t>Вопрос</a:t>
            </a:r>
            <a:r>
              <a:rPr lang="ru-RU" sz="2950" b="0" spc="-5" dirty="0" smtClean="0"/>
              <a:t> 6</a:t>
            </a:r>
            <a:r>
              <a:rPr lang="ru-RU" sz="2950" b="0" dirty="0" smtClean="0"/>
              <a:t>.</a:t>
            </a:r>
            <a:r>
              <a:rPr lang="ru-RU" sz="2950" b="0" spc="-5" dirty="0" smtClean="0"/>
              <a:t> </a:t>
            </a:r>
            <a:r>
              <a:rPr lang="ru-RU" sz="2950" b="0" dirty="0" smtClean="0"/>
              <a:t>Предложение</a:t>
            </a:r>
            <a:endParaRPr lang="ru-RU" sz="2950" dirty="0"/>
          </a:p>
        </p:txBody>
      </p:sp>
    </p:spTree>
    <p:extLst>
      <p:ext uri="{BB962C8B-B14F-4D97-AF65-F5344CB8AC3E}">
        <p14:creationId xmlns:p14="http://schemas.microsoft.com/office/powerpoint/2010/main" val="2752084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037" y="0"/>
            <a:ext cx="20137230" cy="11794812"/>
            <a:chOff x="-33131" y="-60325"/>
            <a:chExt cx="20137230" cy="11794812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3131" y="-60325"/>
              <a:ext cx="20104100" cy="1494000"/>
            </a:xfrm>
            <a:prstGeom prst="rect">
              <a:avLst/>
            </a:prstGeom>
          </p:spPr>
        </p:pic>
      </p:grp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603250" y="1701520"/>
            <a:ext cx="19278600" cy="928715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24</a:t>
            </a:fld>
            <a:endParaRPr lang="ru-RU" spc="-25" dirty="0"/>
          </a:p>
        </p:txBody>
      </p:sp>
      <p:pic>
        <p:nvPicPr>
          <p:cNvPr id="17" name="object 8">
            <a:extLst>
              <a:ext uri="{FF2B5EF4-FFF2-40B4-BE49-F238E27FC236}">
                <a16:creationId xmlns:a16="http://schemas.microsoft.com/office/drawing/2014/main" id="{050CFFD1-728F-46F7-BFE3-B192F4B016C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3884EE-5E55-4464-ADBF-3E513BC0B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13" name="object 6"/>
          <p:cNvSpPr txBox="1">
            <a:spLocks/>
          </p:cNvSpPr>
          <p:nvPr/>
        </p:nvSpPr>
        <p:spPr>
          <a:xfrm>
            <a:off x="850268" y="558135"/>
            <a:ext cx="129355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ru-RU" sz="2950" b="0" dirty="0" smtClean="0"/>
              <a:t>Вопрос</a:t>
            </a:r>
            <a:r>
              <a:rPr lang="ru-RU" sz="2950" b="0" spc="-5" dirty="0" smtClean="0"/>
              <a:t> 6</a:t>
            </a:r>
            <a:r>
              <a:rPr lang="ru-RU" sz="2950" b="0" dirty="0" smtClean="0"/>
              <a:t>.</a:t>
            </a:r>
            <a:r>
              <a:rPr lang="ru-RU" sz="2950" b="0" spc="-5" dirty="0" smtClean="0"/>
              <a:t> </a:t>
            </a:r>
            <a:r>
              <a:rPr lang="ru-RU" sz="2950" b="0" dirty="0" smtClean="0"/>
              <a:t>Предложение</a:t>
            </a:r>
            <a:endParaRPr lang="ru-RU" sz="29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404" y="2225675"/>
            <a:ext cx="178308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07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489"/>
            <a:ext cx="20104100" cy="11309164"/>
            <a:chOff x="0" y="0"/>
            <a:chExt cx="20104100" cy="11309164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410784"/>
              <a:ext cx="20104100" cy="9898380"/>
            </a:xfrm>
            <a:custGeom>
              <a:avLst/>
              <a:gdLst/>
              <a:ahLst/>
              <a:cxnLst/>
              <a:rect l="l" t="t" r="r" b="b"/>
              <a:pathLst>
                <a:path w="20104100" h="9898380">
                  <a:moveTo>
                    <a:pt x="20104099" y="0"/>
                  </a:moveTo>
                  <a:lnTo>
                    <a:pt x="0" y="0"/>
                  </a:lnTo>
                  <a:lnTo>
                    <a:pt x="0" y="9897771"/>
                  </a:lnTo>
                  <a:lnTo>
                    <a:pt x="20104099" y="9897771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4073" y="1576799"/>
            <a:ext cx="16017043" cy="61298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4370"/>
              </a:lnSpc>
              <a:spcBef>
                <a:spcPts val="380"/>
              </a:spcBef>
              <a:tabLst>
                <a:tab pos="6187440" algn="l"/>
              </a:tabLst>
            </a:pPr>
            <a:r>
              <a:rPr lang="ru-RU" sz="3800" b="1" dirty="0">
                <a:solidFill>
                  <a:srgbClr val="231F20"/>
                </a:solidFill>
                <a:latin typeface="Verdana"/>
                <a:cs typeface="Verdana"/>
              </a:rPr>
              <a:t>ПОТОКИ СРЕДСТВ НА СЧЕТАХ ЭСКРОУ, помесячно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41961" y="5528612"/>
            <a:ext cx="162560" cy="297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2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endParaRPr sz="1750" dirty="0">
              <a:latin typeface="Verdana"/>
              <a:cs typeface="Verdan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850268" y="463934"/>
            <a:ext cx="98278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>
                <a:latin typeface="Verdana"/>
                <a:cs typeface="Verdana"/>
              </a:rPr>
              <a:t>Вопрос</a:t>
            </a:r>
            <a:r>
              <a:rPr sz="2950" b="0" spc="-20" dirty="0">
                <a:latin typeface="Verdana"/>
                <a:cs typeface="Verdana"/>
              </a:rPr>
              <a:t> </a:t>
            </a:r>
            <a:r>
              <a:rPr lang="ru-RU" sz="2950" b="0" dirty="0" smtClean="0">
                <a:latin typeface="Verdana"/>
                <a:cs typeface="Verdana"/>
              </a:rPr>
              <a:t>7</a:t>
            </a:r>
            <a:r>
              <a:rPr sz="2950" b="0" dirty="0" smtClean="0">
                <a:latin typeface="Verdana"/>
                <a:cs typeface="Verdana"/>
              </a:rPr>
              <a:t>.</a:t>
            </a:r>
            <a:r>
              <a:rPr sz="2950" b="0" spc="-10" dirty="0" smtClean="0">
                <a:latin typeface="Verdana"/>
                <a:cs typeface="Verdana"/>
              </a:rPr>
              <a:t> </a:t>
            </a:r>
            <a:r>
              <a:rPr lang="ru-RU" sz="2950" b="0" dirty="0" smtClean="0">
                <a:latin typeface="Verdana"/>
                <a:cs typeface="Verdana"/>
              </a:rPr>
              <a:t>Проектное финансирование</a:t>
            </a:r>
            <a:endParaRPr sz="2950" dirty="0">
              <a:latin typeface="Verdana"/>
              <a:cs typeface="Verdana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CB771F5-38B3-49F5-A1D1-B38089F1C335}"/>
              </a:ext>
            </a:extLst>
          </p:cNvPr>
          <p:cNvSpPr/>
          <p:nvPr/>
        </p:nvSpPr>
        <p:spPr>
          <a:xfrm>
            <a:off x="1365250" y="2352874"/>
            <a:ext cx="17449799" cy="8592876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525493" y="2378075"/>
            <a:ext cx="17053115" cy="8514000"/>
          </a:xfrm>
          <a:prstGeom prst="rect">
            <a:avLst/>
          </a:prstGeom>
        </p:spPr>
      </p:pic>
      <p:pic>
        <p:nvPicPr>
          <p:cNvPr id="12" name="object 10">
            <a:extLst>
              <a:ext uri="{FF2B5EF4-FFF2-40B4-BE49-F238E27FC236}">
                <a16:creationId xmlns:a16="http://schemas.microsoft.com/office/drawing/2014/main" id="{28EAB5FD-91DA-D426-A2D1-1F8833A2D08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50744" y="537144"/>
            <a:ext cx="2342942" cy="494038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25</a:t>
            </a:fld>
            <a:endParaRPr lang="ru-RU" spc="-25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FF525B-C303-4A2D-85B2-51B3FAA4E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00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489"/>
            <a:ext cx="20104100" cy="11309164"/>
            <a:chOff x="0" y="0"/>
            <a:chExt cx="20104100" cy="11309164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410784"/>
              <a:ext cx="20104100" cy="9898380"/>
            </a:xfrm>
            <a:custGeom>
              <a:avLst/>
              <a:gdLst/>
              <a:ahLst/>
              <a:cxnLst/>
              <a:rect l="l" t="t" r="r" b="b"/>
              <a:pathLst>
                <a:path w="20104100" h="9898380">
                  <a:moveTo>
                    <a:pt x="20104099" y="0"/>
                  </a:moveTo>
                  <a:lnTo>
                    <a:pt x="0" y="0"/>
                  </a:lnTo>
                  <a:lnTo>
                    <a:pt x="0" y="9897771"/>
                  </a:lnTo>
                  <a:lnTo>
                    <a:pt x="20104099" y="9897771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4073" y="1576799"/>
            <a:ext cx="16745577" cy="117724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4370"/>
              </a:lnSpc>
              <a:spcBef>
                <a:spcPts val="380"/>
              </a:spcBef>
              <a:tabLst>
                <a:tab pos="6187440" algn="l"/>
              </a:tabLst>
            </a:pPr>
            <a:r>
              <a:rPr lang="ru-RU" sz="3800" b="1" dirty="0">
                <a:solidFill>
                  <a:srgbClr val="231F20"/>
                </a:solidFill>
                <a:latin typeface="Verdana"/>
                <a:cs typeface="Verdana"/>
              </a:rPr>
              <a:t>ПОРТФЕЛЬ ПРОЕКТНОГО ФИНАНСИРОВАНИЯ СТРОИТЕЛЬСТВА ЖИЛЬЯ, ДАННЫЕ ЦБ, млрд руб./%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41961" y="5528612"/>
            <a:ext cx="162560" cy="297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2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endParaRPr sz="1750">
              <a:latin typeface="Verdana"/>
              <a:cs typeface="Verdana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CB771F5-38B3-49F5-A1D1-B38089F1C335}"/>
              </a:ext>
            </a:extLst>
          </p:cNvPr>
          <p:cNvSpPr/>
          <p:nvPr/>
        </p:nvSpPr>
        <p:spPr>
          <a:xfrm>
            <a:off x="1365250" y="3142134"/>
            <a:ext cx="17449799" cy="7803615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object 10">
            <a:extLst>
              <a:ext uri="{FF2B5EF4-FFF2-40B4-BE49-F238E27FC236}">
                <a16:creationId xmlns:a16="http://schemas.microsoft.com/office/drawing/2014/main" id="{28EAB5FD-91DA-D426-A2D1-1F8833A2D08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37144"/>
            <a:ext cx="2342942" cy="494038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26</a:t>
            </a:fld>
            <a:endParaRPr lang="ru-RU" spc="-25" dirty="0"/>
          </a:p>
        </p:txBody>
      </p:sp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1295400" y="3292475"/>
            <a:ext cx="17578388" cy="75057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C7FD94-960B-4E8B-9261-D167E4323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object 25"/>
          <p:cNvSpPr txBox="1">
            <a:spLocks/>
          </p:cNvSpPr>
          <p:nvPr/>
        </p:nvSpPr>
        <p:spPr>
          <a:xfrm>
            <a:off x="850268" y="463934"/>
            <a:ext cx="982789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ru-RU" sz="2950" b="0" dirty="0" smtClean="0"/>
              <a:t>Вопрос</a:t>
            </a:r>
            <a:r>
              <a:rPr lang="ru-RU" sz="2950" b="0" spc="-20" dirty="0" smtClean="0"/>
              <a:t> </a:t>
            </a:r>
            <a:r>
              <a:rPr lang="ru-RU" sz="2950" b="0" dirty="0" smtClean="0"/>
              <a:t>7.</a:t>
            </a:r>
            <a:r>
              <a:rPr lang="ru-RU" sz="2950" b="0" spc="-10" dirty="0" smtClean="0"/>
              <a:t> </a:t>
            </a:r>
            <a:r>
              <a:rPr lang="ru-RU" sz="2950" b="0" dirty="0" smtClean="0"/>
              <a:t>Проектное финансирование</a:t>
            </a:r>
            <a:endParaRPr lang="ru-RU" sz="2950" dirty="0"/>
          </a:p>
        </p:txBody>
      </p:sp>
    </p:spTree>
    <p:extLst>
      <p:ext uri="{BB962C8B-B14F-4D97-AF65-F5344CB8AC3E}">
        <p14:creationId xmlns:p14="http://schemas.microsoft.com/office/powerpoint/2010/main" val="858553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AE3F0B-DF8C-EA2C-84A6-B65059F2A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107"/>
            <a:ext cx="20104100" cy="96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06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90493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Вопрос</a:t>
            </a:r>
            <a:r>
              <a:rPr lang="ru-RU" sz="2950" b="0" spc="-5" dirty="0"/>
              <a:t> </a:t>
            </a:r>
            <a:r>
              <a:rPr lang="ru-RU" sz="2950" b="0" spc="-5" dirty="0" smtClean="0"/>
              <a:t>Всем </a:t>
            </a:r>
            <a:r>
              <a:rPr lang="ru-RU" sz="2950" b="0" spc="-5" dirty="0" smtClean="0"/>
              <a:t>участникам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874398" y="2352889"/>
            <a:ext cx="1794578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28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17" name="object 8">
            <a:extLst>
              <a:ext uri="{FF2B5EF4-FFF2-40B4-BE49-F238E27FC236}">
                <a16:creationId xmlns:a16="http://schemas.microsoft.com/office/drawing/2014/main" id="{B6F8FCAB-CB71-1B4C-A2B4-188D1B452E6C}"/>
              </a:ext>
            </a:extLst>
          </p:cNvPr>
          <p:cNvSpPr txBox="1"/>
          <p:nvPr/>
        </p:nvSpPr>
        <p:spPr>
          <a:xfrm>
            <a:off x="1670050" y="2532881"/>
            <a:ext cx="15799677" cy="50872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Снижение доли средств на счетах эскроу в проектном финансировании </a:t>
            </a:r>
          </a:p>
          <a:p>
            <a:pPr marL="12700">
              <a:spcBef>
                <a:spcPts val="90"/>
              </a:spcBef>
            </a:pPr>
            <a:endParaRPr lang="ru-RU" sz="3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55650" indent="-742950">
              <a:spcBef>
                <a:spcPts val="90"/>
              </a:spcBef>
              <a:buAutoNum type="arabicPeriod"/>
            </a:pP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повлечет снижение объёма проектного финансирования</a:t>
            </a:r>
          </a:p>
          <a:p>
            <a:pPr marL="755650" indent="-742950">
              <a:spcBef>
                <a:spcPts val="90"/>
              </a:spcBef>
              <a:buAutoNum type="arabicPeriod"/>
            </a:pPr>
            <a:r>
              <a:rPr lang="ru-RU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влияет на объем проектного финансирования</a:t>
            </a:r>
          </a:p>
          <a:p>
            <a:pPr marL="755650" indent="-742950">
              <a:spcBef>
                <a:spcPts val="90"/>
              </a:spcBef>
              <a:buAutoNum type="arabicPeriod"/>
            </a:pPr>
            <a:endParaRPr lang="ru-RU" sz="3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>
              <a:spcBef>
                <a:spcPts val="90"/>
              </a:spcBef>
            </a:pPr>
            <a:r>
              <a:rPr lang="ru-RU" sz="3600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Раздельное голосование </a:t>
            </a:r>
          </a:p>
          <a:p>
            <a:pPr marL="12700">
              <a:spcBef>
                <a:spcPts val="90"/>
              </a:spcBef>
            </a:pPr>
            <a:r>
              <a:rPr lang="ru-RU" sz="3600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девелоперов и финансистов</a:t>
            </a:r>
          </a:p>
          <a:p>
            <a:pPr marL="12700">
              <a:spcBef>
                <a:spcPts val="90"/>
              </a:spcBef>
            </a:pPr>
            <a:endParaRPr lang="ru-RU" sz="3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93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244475"/>
            <a:ext cx="19288083" cy="1085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11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object 2">
            <a:extLst>
              <a:ext uri="{FF2B5EF4-FFF2-40B4-BE49-F238E27FC236}">
                <a16:creationId xmlns:a16="http://schemas.microsoft.com/office/drawing/2014/main" id="{06E63ED9-E7F8-0199-F494-D41461D73486}"/>
              </a:ext>
            </a:extLst>
          </p:cNvPr>
          <p:cNvGrpSpPr/>
          <p:nvPr/>
        </p:nvGrpSpPr>
        <p:grpSpPr>
          <a:xfrm>
            <a:off x="3589" y="0"/>
            <a:ext cx="20104100" cy="1493368"/>
            <a:chOff x="0" y="0"/>
            <a:chExt cx="20104100" cy="1493368"/>
          </a:xfrm>
        </p:grpSpPr>
        <p:pic>
          <p:nvPicPr>
            <p:cNvPr id="47" name="object 4">
              <a:extLst>
                <a:ext uri="{FF2B5EF4-FFF2-40B4-BE49-F238E27FC236}">
                  <a16:creationId xmlns:a16="http://schemas.microsoft.com/office/drawing/2014/main" id="{1DCD6F3C-9C61-F813-A3F9-76ED469E0A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48" name="object 5">
              <a:extLst>
                <a:ext uri="{FF2B5EF4-FFF2-40B4-BE49-F238E27FC236}">
                  <a16:creationId xmlns:a16="http://schemas.microsoft.com/office/drawing/2014/main" id="{EEBD6964-4421-D414-0321-76DA7A43D2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</p:grpSp>
      <p:sp>
        <p:nvSpPr>
          <p:cNvPr id="50" name="object 8">
            <a:extLst>
              <a:ext uri="{FF2B5EF4-FFF2-40B4-BE49-F238E27FC236}">
                <a16:creationId xmlns:a16="http://schemas.microsoft.com/office/drawing/2014/main" id="{0C3F2B91-6B30-7590-D58D-7677816447CF}"/>
              </a:ext>
            </a:extLst>
          </p:cNvPr>
          <p:cNvSpPr txBox="1">
            <a:spLocks/>
          </p:cNvSpPr>
          <p:nvPr/>
        </p:nvSpPr>
        <p:spPr>
          <a:xfrm>
            <a:off x="850268" y="463934"/>
            <a:ext cx="14916782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ru-RU" sz="2800" dirty="0" smtClean="0"/>
              <a:t>Улучшение </a:t>
            </a:r>
            <a:r>
              <a:rPr lang="ru-RU" sz="2800" dirty="0"/>
              <a:t>потребительских качеств жилых комплексов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3</a:t>
            </a:fld>
            <a:endParaRPr lang="ru-RU" spc="-25" dirty="0"/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374650" y="2378075"/>
          <a:ext cx="9144000" cy="800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>
            <p:extLst/>
          </p:nvPr>
        </p:nvGraphicFramePr>
        <p:xfrm>
          <a:off x="10509250" y="2378075"/>
          <a:ext cx="8654191" cy="800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08350" y="6797675"/>
            <a:ext cx="46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Ростовская </a:t>
            </a:r>
            <a:r>
              <a:rPr lang="ru-RU" b="1" dirty="0" smtClean="0">
                <a:solidFill>
                  <a:srgbClr val="FF0000"/>
                </a:solidFill>
              </a:rPr>
              <a:t>область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64% по всем продающимся</a:t>
            </a:r>
          </a:p>
          <a:p>
            <a:r>
              <a:rPr lang="ru-RU" sz="2400" b="1" dirty="0" smtClean="0">
                <a:solidFill>
                  <a:srgbClr val="AE2921"/>
                </a:solidFill>
              </a:rPr>
              <a:t>38% в</a:t>
            </a:r>
            <a:r>
              <a:rPr lang="ru-RU" sz="2400" b="1" dirty="0" smtClean="0">
                <a:solidFill>
                  <a:srgbClr val="AE2921"/>
                </a:solidFill>
              </a:rPr>
              <a:t> новых ЖК  </a:t>
            </a:r>
            <a:endParaRPr lang="ru-RU" sz="2400" b="1" dirty="0">
              <a:solidFill>
                <a:srgbClr val="AE292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04850" y="6613009"/>
            <a:ext cx="5105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Ростовская </a:t>
            </a:r>
            <a:r>
              <a:rPr lang="ru-RU" b="1" dirty="0" smtClean="0">
                <a:solidFill>
                  <a:srgbClr val="FF0000"/>
                </a:solidFill>
              </a:rPr>
              <a:t>область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16% по всем продающимся</a:t>
            </a:r>
          </a:p>
          <a:p>
            <a:r>
              <a:rPr lang="ru-RU" sz="2400" b="1" dirty="0" smtClean="0">
                <a:solidFill>
                  <a:srgbClr val="AE2921"/>
                </a:solidFill>
              </a:rPr>
              <a:t>12%</a:t>
            </a:r>
            <a:r>
              <a:rPr lang="ru-RU" sz="2400" b="1" dirty="0" smtClean="0">
                <a:solidFill>
                  <a:srgbClr val="AE2921"/>
                </a:solidFill>
              </a:rPr>
              <a:t> в новых ЖК  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52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9" cy="14933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100" cy="14933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08519"/>
            <a:ext cx="2342942" cy="49403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1493368"/>
            <a:ext cx="20104100" cy="9815195"/>
          </a:xfrm>
          <a:custGeom>
            <a:avLst/>
            <a:gdLst/>
            <a:ahLst/>
            <a:cxnLst/>
            <a:rect l="l" t="t" r="r" b="b"/>
            <a:pathLst>
              <a:path w="20104100" h="9815195">
                <a:moveTo>
                  <a:pt x="20104099" y="0"/>
                </a:moveTo>
                <a:lnTo>
                  <a:pt x="0" y="0"/>
                </a:lnTo>
                <a:lnTo>
                  <a:pt x="0" y="9815188"/>
                </a:lnTo>
                <a:lnTo>
                  <a:pt x="20104099" y="9815188"/>
                </a:lnTo>
                <a:lnTo>
                  <a:pt x="20104099" y="0"/>
                </a:lnTo>
                <a:close/>
              </a:path>
            </a:pathLst>
          </a:custGeom>
          <a:solidFill>
            <a:srgbClr val="E6EC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30</a:t>
            </a:fld>
            <a:endParaRPr lang="ru-RU" spc="-25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8" name="Прямоугольник: скругленные углы 9">
            <a:extLst>
              <a:ext uri="{FF2B5EF4-FFF2-40B4-BE49-F238E27FC236}">
                <a16:creationId xmlns:a16="http://schemas.microsoft.com/office/drawing/2014/main" id="{9B5ECB46-B8E8-4B8E-8886-29E36612881A}"/>
              </a:ext>
            </a:extLst>
          </p:cNvPr>
          <p:cNvSpPr/>
          <p:nvPr/>
        </p:nvSpPr>
        <p:spPr>
          <a:xfrm>
            <a:off x="959869" y="2530476"/>
            <a:ext cx="18184363" cy="8415274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2DCFD5D8-B722-4AE4-B293-CC59BEE3AD6E}"/>
              </a:ext>
            </a:extLst>
          </p:cNvPr>
          <p:cNvSpPr txBox="1"/>
          <p:nvPr/>
        </p:nvSpPr>
        <p:spPr>
          <a:xfrm>
            <a:off x="850268" y="1767044"/>
            <a:ext cx="19253832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3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ЦЕНЫ НОВОСТРОЕК и ИНФЛЯЦИЯ</a:t>
            </a:r>
            <a:endParaRPr sz="3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1771005" y="2530476"/>
            <a:ext cx="16148980" cy="84168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EE122A-ABD0-4A33-B339-E1DCD8E7E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15" name="object 6"/>
          <p:cNvSpPr txBox="1">
            <a:spLocks/>
          </p:cNvSpPr>
          <p:nvPr/>
        </p:nvSpPr>
        <p:spPr>
          <a:xfrm>
            <a:off x="850268" y="558135"/>
            <a:ext cx="129355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ru-RU" sz="2950" b="0" dirty="0" smtClean="0"/>
              <a:t>Вопрос</a:t>
            </a:r>
            <a:r>
              <a:rPr lang="ru-RU" sz="2950" b="0" spc="-5" dirty="0" smtClean="0"/>
              <a:t> 9</a:t>
            </a:r>
            <a:r>
              <a:rPr lang="ru-RU" sz="2950" b="0" dirty="0" smtClean="0"/>
              <a:t>.</a:t>
            </a:r>
            <a:r>
              <a:rPr lang="ru-RU" sz="2950" b="0" spc="-5" dirty="0" smtClean="0"/>
              <a:t> </a:t>
            </a:r>
            <a:r>
              <a:rPr lang="ru-RU" sz="2950" b="0" dirty="0" smtClean="0"/>
              <a:t>Цены</a:t>
            </a:r>
            <a:endParaRPr lang="ru-RU" sz="2950" dirty="0"/>
          </a:p>
        </p:txBody>
      </p:sp>
    </p:spTree>
    <p:extLst>
      <p:ext uri="{BB962C8B-B14F-4D97-AF65-F5344CB8AC3E}">
        <p14:creationId xmlns:p14="http://schemas.microsoft.com/office/powerpoint/2010/main" val="2923224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90493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Вопрос</a:t>
            </a:r>
            <a:r>
              <a:rPr lang="ru-RU" sz="2950" b="0" spc="-5" dirty="0"/>
              <a:t> </a:t>
            </a:r>
            <a:r>
              <a:rPr lang="ru-RU" sz="2950" b="0" spc="-5" dirty="0" smtClean="0"/>
              <a:t>№ 4. Командам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850268" y="2352889"/>
            <a:ext cx="1888353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31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13" name="object 8">
            <a:extLst>
              <a:ext uri="{FF2B5EF4-FFF2-40B4-BE49-F238E27FC236}">
                <a16:creationId xmlns:a16="http://schemas.microsoft.com/office/drawing/2014/main" id="{B6F8FCAB-CB71-1B4C-A2B4-188D1B452E6C}"/>
              </a:ext>
            </a:extLst>
          </p:cNvPr>
          <p:cNvSpPr txBox="1"/>
          <p:nvPr/>
        </p:nvSpPr>
        <p:spPr>
          <a:xfrm>
            <a:off x="1974850" y="2520221"/>
            <a:ext cx="16535400" cy="38741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Кривая индекса цен на новостройки в ближайшие пять лет:</a:t>
            </a:r>
          </a:p>
          <a:p>
            <a:pPr marL="12700">
              <a:spcBef>
                <a:spcPts val="180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продолжит расти быстрее общего индекса цен</a:t>
            </a:r>
          </a:p>
          <a:p>
            <a:pPr marL="12700">
              <a:spcBef>
                <a:spcPts val="180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</a:t>
            </a: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удет параллельной общему индексу цен</a:t>
            </a:r>
          </a:p>
          <a:p>
            <a:pPr marL="12700">
              <a:spcBef>
                <a:spcPts val="180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будет параллельной общему индексу цен поле сближения процентов на 30</a:t>
            </a:r>
          </a:p>
          <a:p>
            <a:pPr marL="12700">
              <a:spcBef>
                <a:spcPts val="180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будет параллельной общему индексу цен поле сближения процентов на 60</a:t>
            </a:r>
          </a:p>
          <a:p>
            <a:pPr marL="12700">
              <a:spcBef>
                <a:spcPts val="1800"/>
              </a:spcBef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вернется в общую линию индекса цен</a:t>
            </a:r>
            <a:endParaRPr lang="ru-RU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42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71579" y="3314642"/>
              <a:ext cx="16932275" cy="4549140"/>
            </a:xfrm>
            <a:custGeom>
              <a:avLst/>
              <a:gdLst/>
              <a:ahLst/>
              <a:cxnLst/>
              <a:rect l="l" t="t" r="r" b="b"/>
              <a:pathLst>
                <a:path w="16932275" h="4549140">
                  <a:moveTo>
                    <a:pt x="16931651" y="0"/>
                  </a:moveTo>
                  <a:lnTo>
                    <a:pt x="0" y="0"/>
                  </a:lnTo>
                  <a:lnTo>
                    <a:pt x="0" y="4548699"/>
                  </a:lnTo>
                  <a:lnTo>
                    <a:pt x="16931651" y="4548699"/>
                  </a:lnTo>
                  <a:lnTo>
                    <a:pt x="16931651" y="0"/>
                  </a:lnTo>
                  <a:close/>
                </a:path>
              </a:pathLst>
            </a:custGeom>
            <a:solidFill>
              <a:srgbClr val="FAAA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87540" y="4323284"/>
            <a:ext cx="6083935" cy="160909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 indent="1122045">
              <a:lnSpc>
                <a:spcPts val="5940"/>
              </a:lnSpc>
              <a:spcBef>
                <a:spcPts val="785"/>
              </a:spcBef>
            </a:pPr>
            <a:r>
              <a:rPr sz="5450" spc="-10" dirty="0"/>
              <a:t>СПАСИБО </a:t>
            </a:r>
            <a:r>
              <a:rPr sz="5450" dirty="0"/>
              <a:t>ЗА</a:t>
            </a:r>
            <a:r>
              <a:rPr sz="5450" spc="-80" dirty="0"/>
              <a:t> </a:t>
            </a:r>
            <a:r>
              <a:rPr sz="5450" spc="-10" dirty="0"/>
              <a:t>ВНИМАНИЕ!</a:t>
            </a:r>
            <a:endParaRPr sz="5450" dirty="0"/>
          </a:p>
        </p:txBody>
      </p:sp>
      <p:grpSp>
        <p:nvGrpSpPr>
          <p:cNvPr id="7" name="object 7"/>
          <p:cNvGrpSpPr/>
          <p:nvPr/>
        </p:nvGrpSpPr>
        <p:grpSpPr>
          <a:xfrm>
            <a:off x="0" y="2286307"/>
            <a:ext cx="20104678" cy="9022864"/>
            <a:chOff x="0" y="2286307"/>
            <a:chExt cx="20104678" cy="9022864"/>
          </a:xfrm>
        </p:grpSpPr>
        <p:sp>
          <p:nvSpPr>
            <p:cNvPr id="9" name="object 9"/>
            <p:cNvSpPr/>
            <p:nvPr/>
          </p:nvSpPr>
          <p:spPr>
            <a:xfrm>
              <a:off x="16961955" y="3938898"/>
              <a:ext cx="3142615" cy="7369809"/>
            </a:xfrm>
            <a:custGeom>
              <a:avLst/>
              <a:gdLst/>
              <a:ahLst/>
              <a:cxnLst/>
              <a:rect l="l" t="t" r="r" b="b"/>
              <a:pathLst>
                <a:path w="3142615" h="7369809">
                  <a:moveTo>
                    <a:pt x="3142132" y="0"/>
                  </a:moveTo>
                  <a:lnTo>
                    <a:pt x="2313762" y="309257"/>
                  </a:lnTo>
                  <a:lnTo>
                    <a:pt x="0" y="1069936"/>
                  </a:lnTo>
                  <a:lnTo>
                    <a:pt x="0" y="7369657"/>
                  </a:lnTo>
                  <a:lnTo>
                    <a:pt x="1791550" y="7369657"/>
                  </a:lnTo>
                  <a:lnTo>
                    <a:pt x="3142132" y="7369657"/>
                  </a:lnTo>
                  <a:lnTo>
                    <a:pt x="3142132" y="36918"/>
                  </a:lnTo>
                  <a:lnTo>
                    <a:pt x="3142132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607728" y="2400121"/>
              <a:ext cx="1162050" cy="8909050"/>
            </a:xfrm>
            <a:custGeom>
              <a:avLst/>
              <a:gdLst/>
              <a:ahLst/>
              <a:cxnLst/>
              <a:rect l="l" t="t" r="r" b="b"/>
              <a:pathLst>
                <a:path w="1162050" h="8909050">
                  <a:moveTo>
                    <a:pt x="1161482" y="0"/>
                  </a:moveTo>
                  <a:lnTo>
                    <a:pt x="14271" y="612892"/>
                  </a:lnTo>
                  <a:lnTo>
                    <a:pt x="0" y="8908430"/>
                  </a:lnTo>
                  <a:lnTo>
                    <a:pt x="1147158" y="8908430"/>
                  </a:lnTo>
                  <a:lnTo>
                    <a:pt x="1161482" y="235720"/>
                  </a:lnTo>
                  <a:lnTo>
                    <a:pt x="1161482" y="0"/>
                  </a:lnTo>
                  <a:close/>
                </a:path>
              </a:pathLst>
            </a:custGeom>
            <a:solidFill>
              <a:srgbClr val="E5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753506" y="2400114"/>
              <a:ext cx="1350645" cy="8909050"/>
            </a:xfrm>
            <a:custGeom>
              <a:avLst/>
              <a:gdLst/>
              <a:ahLst/>
              <a:cxnLst/>
              <a:rect l="l" t="t" r="r" b="b"/>
              <a:pathLst>
                <a:path w="1350644" h="8909050">
                  <a:moveTo>
                    <a:pt x="0" y="0"/>
                  </a:moveTo>
                  <a:lnTo>
                    <a:pt x="0" y="235731"/>
                  </a:lnTo>
                  <a:lnTo>
                    <a:pt x="0" y="8908440"/>
                  </a:lnTo>
                  <a:lnTo>
                    <a:pt x="1350587" y="8908440"/>
                  </a:lnTo>
                  <a:lnTo>
                    <a:pt x="1350587" y="584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973514" y="4725995"/>
              <a:ext cx="723265" cy="6583045"/>
            </a:xfrm>
            <a:custGeom>
              <a:avLst/>
              <a:gdLst/>
              <a:ahLst/>
              <a:cxnLst/>
              <a:rect l="l" t="t" r="r" b="b"/>
              <a:pathLst>
                <a:path w="723265" h="6583045">
                  <a:moveTo>
                    <a:pt x="722909" y="0"/>
                  </a:moveTo>
                  <a:lnTo>
                    <a:pt x="0" y="388270"/>
                  </a:lnTo>
                  <a:lnTo>
                    <a:pt x="0" y="6582563"/>
                  </a:lnTo>
                  <a:lnTo>
                    <a:pt x="722909" y="6582563"/>
                  </a:lnTo>
                  <a:lnTo>
                    <a:pt x="722909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696424" y="4726000"/>
              <a:ext cx="407670" cy="6583045"/>
            </a:xfrm>
            <a:custGeom>
              <a:avLst/>
              <a:gdLst/>
              <a:ahLst/>
              <a:cxnLst/>
              <a:rect l="l" t="t" r="r" b="b"/>
              <a:pathLst>
                <a:path w="407669" h="6583045">
                  <a:moveTo>
                    <a:pt x="0" y="0"/>
                  </a:moveTo>
                  <a:lnTo>
                    <a:pt x="0" y="149325"/>
                  </a:lnTo>
                  <a:lnTo>
                    <a:pt x="0" y="6582553"/>
                  </a:lnTo>
                  <a:lnTo>
                    <a:pt x="407673" y="6582553"/>
                  </a:lnTo>
                  <a:lnTo>
                    <a:pt x="407673" y="218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09145" y="8727817"/>
              <a:ext cx="507365" cy="2581275"/>
            </a:xfrm>
            <a:custGeom>
              <a:avLst/>
              <a:gdLst/>
              <a:ahLst/>
              <a:cxnLst/>
              <a:rect l="l" t="t" r="r" b="b"/>
              <a:pathLst>
                <a:path w="507365" h="2581275">
                  <a:moveTo>
                    <a:pt x="506843" y="0"/>
                  </a:moveTo>
                  <a:lnTo>
                    <a:pt x="3926" y="235731"/>
                  </a:lnTo>
                  <a:lnTo>
                    <a:pt x="0" y="2580738"/>
                  </a:lnTo>
                  <a:lnTo>
                    <a:pt x="502633" y="2580738"/>
                  </a:lnTo>
                  <a:lnTo>
                    <a:pt x="506843" y="0"/>
                  </a:lnTo>
                  <a:close/>
                </a:path>
              </a:pathLst>
            </a:custGeom>
            <a:solidFill>
              <a:srgbClr val="E5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015990" y="8727823"/>
              <a:ext cx="1289050" cy="2581275"/>
            </a:xfrm>
            <a:custGeom>
              <a:avLst/>
              <a:gdLst/>
              <a:ahLst/>
              <a:cxnLst/>
              <a:rect l="l" t="t" r="r" b="b"/>
              <a:pathLst>
                <a:path w="1289050" h="2581275">
                  <a:moveTo>
                    <a:pt x="0" y="0"/>
                  </a:moveTo>
                  <a:lnTo>
                    <a:pt x="0" y="236045"/>
                  </a:lnTo>
                  <a:lnTo>
                    <a:pt x="0" y="2580727"/>
                  </a:lnTo>
                  <a:lnTo>
                    <a:pt x="1288620" y="2580727"/>
                  </a:lnTo>
                  <a:lnTo>
                    <a:pt x="1288620" y="613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835447" y="6855037"/>
              <a:ext cx="701040" cy="4453890"/>
            </a:xfrm>
            <a:custGeom>
              <a:avLst/>
              <a:gdLst/>
              <a:ahLst/>
              <a:cxnLst/>
              <a:rect l="l" t="t" r="r" b="b"/>
              <a:pathLst>
                <a:path w="701040" h="4453890">
                  <a:moveTo>
                    <a:pt x="700470" y="0"/>
                  </a:moveTo>
                  <a:lnTo>
                    <a:pt x="0" y="376218"/>
                  </a:lnTo>
                  <a:lnTo>
                    <a:pt x="0" y="4453518"/>
                  </a:lnTo>
                  <a:lnTo>
                    <a:pt x="700470" y="4453518"/>
                  </a:lnTo>
                  <a:lnTo>
                    <a:pt x="700470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535916" y="6855035"/>
              <a:ext cx="701040" cy="4453890"/>
            </a:xfrm>
            <a:custGeom>
              <a:avLst/>
              <a:gdLst/>
              <a:ahLst/>
              <a:cxnLst/>
              <a:rect l="l" t="t" r="r" b="b"/>
              <a:pathLst>
                <a:path w="701040" h="4453890">
                  <a:moveTo>
                    <a:pt x="0" y="0"/>
                  </a:moveTo>
                  <a:lnTo>
                    <a:pt x="0" y="144697"/>
                  </a:lnTo>
                  <a:lnTo>
                    <a:pt x="0" y="4453518"/>
                  </a:lnTo>
                  <a:lnTo>
                    <a:pt x="700460" y="4453518"/>
                  </a:lnTo>
                  <a:lnTo>
                    <a:pt x="700460" y="376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124238" y="6945319"/>
              <a:ext cx="980440" cy="4363720"/>
            </a:xfrm>
            <a:custGeom>
              <a:avLst/>
              <a:gdLst/>
              <a:ahLst/>
              <a:cxnLst/>
              <a:rect l="l" t="t" r="r" b="b"/>
              <a:pathLst>
                <a:path w="980440" h="4363720">
                  <a:moveTo>
                    <a:pt x="979854" y="0"/>
                  </a:moveTo>
                  <a:lnTo>
                    <a:pt x="0" y="523491"/>
                  </a:lnTo>
                  <a:lnTo>
                    <a:pt x="0" y="4363238"/>
                  </a:lnTo>
                  <a:lnTo>
                    <a:pt x="979854" y="4363238"/>
                  </a:lnTo>
                  <a:lnTo>
                    <a:pt x="979854" y="0"/>
                  </a:lnTo>
                  <a:close/>
                </a:path>
              </a:pathLst>
            </a:custGeom>
            <a:solidFill>
              <a:srgbClr val="E5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3811822"/>
              <a:ext cx="3795395" cy="7496809"/>
            </a:xfrm>
            <a:custGeom>
              <a:avLst/>
              <a:gdLst/>
              <a:ahLst/>
              <a:cxnLst/>
              <a:rect l="l" t="t" r="r" b="b"/>
              <a:pathLst>
                <a:path w="3795395" h="7496809">
                  <a:moveTo>
                    <a:pt x="3795090" y="1304963"/>
                  </a:moveTo>
                  <a:lnTo>
                    <a:pt x="1284986" y="479729"/>
                  </a:lnTo>
                  <a:lnTo>
                    <a:pt x="0" y="0"/>
                  </a:lnTo>
                  <a:lnTo>
                    <a:pt x="0" y="57264"/>
                  </a:lnTo>
                  <a:lnTo>
                    <a:pt x="0" y="7496734"/>
                  </a:lnTo>
                  <a:lnTo>
                    <a:pt x="1851266" y="7496734"/>
                  </a:lnTo>
                  <a:lnTo>
                    <a:pt x="3795090" y="7496734"/>
                  </a:lnTo>
                  <a:lnTo>
                    <a:pt x="3795090" y="1304963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834219" y="2286307"/>
              <a:ext cx="1259205" cy="9022715"/>
            </a:xfrm>
            <a:custGeom>
              <a:avLst/>
              <a:gdLst/>
              <a:ahLst/>
              <a:cxnLst/>
              <a:rect l="l" t="t" r="r" b="b"/>
              <a:pathLst>
                <a:path w="1259205" h="9022715">
                  <a:moveTo>
                    <a:pt x="0" y="0"/>
                  </a:moveTo>
                  <a:lnTo>
                    <a:pt x="0" y="255761"/>
                  </a:lnTo>
                  <a:lnTo>
                    <a:pt x="14491" y="9022248"/>
                  </a:lnTo>
                  <a:lnTo>
                    <a:pt x="1259123" y="9022248"/>
                  </a:lnTo>
                  <a:lnTo>
                    <a:pt x="1244736" y="664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2286307"/>
              <a:ext cx="1851660" cy="9022715"/>
            </a:xfrm>
            <a:custGeom>
              <a:avLst/>
              <a:gdLst/>
              <a:ahLst/>
              <a:cxnLst/>
              <a:rect l="l" t="t" r="r" b="b"/>
              <a:pathLst>
                <a:path w="1851660" h="9022715">
                  <a:moveTo>
                    <a:pt x="1851273" y="0"/>
                  </a:moveTo>
                  <a:lnTo>
                    <a:pt x="0" y="801577"/>
                  </a:lnTo>
                  <a:lnTo>
                    <a:pt x="0" y="9022248"/>
                  </a:lnTo>
                  <a:lnTo>
                    <a:pt x="1851273" y="9022248"/>
                  </a:lnTo>
                  <a:lnTo>
                    <a:pt x="1851273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28210" y="4809883"/>
              <a:ext cx="784860" cy="6499225"/>
            </a:xfrm>
            <a:custGeom>
              <a:avLst/>
              <a:gdLst/>
              <a:ahLst/>
              <a:cxnLst/>
              <a:rect l="l" t="t" r="r" b="b"/>
              <a:pathLst>
                <a:path w="784860" h="6499225">
                  <a:moveTo>
                    <a:pt x="0" y="0"/>
                  </a:moveTo>
                  <a:lnTo>
                    <a:pt x="0" y="162026"/>
                  </a:lnTo>
                  <a:lnTo>
                    <a:pt x="0" y="6498671"/>
                  </a:lnTo>
                  <a:lnTo>
                    <a:pt x="784353" y="6498671"/>
                  </a:lnTo>
                  <a:lnTo>
                    <a:pt x="784353" y="421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3858" y="4809883"/>
              <a:ext cx="784860" cy="6499225"/>
            </a:xfrm>
            <a:custGeom>
              <a:avLst/>
              <a:gdLst/>
              <a:ahLst/>
              <a:cxnLst/>
              <a:rect l="l" t="t" r="r" b="b"/>
              <a:pathLst>
                <a:path w="784860" h="6499225">
                  <a:moveTo>
                    <a:pt x="784353" y="0"/>
                  </a:moveTo>
                  <a:lnTo>
                    <a:pt x="0" y="421285"/>
                  </a:lnTo>
                  <a:lnTo>
                    <a:pt x="0" y="6498671"/>
                  </a:lnTo>
                  <a:lnTo>
                    <a:pt x="784353" y="6498671"/>
                  </a:lnTo>
                  <a:lnTo>
                    <a:pt x="784353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57360" y="7119895"/>
              <a:ext cx="760095" cy="4189095"/>
            </a:xfrm>
            <a:custGeom>
              <a:avLst/>
              <a:gdLst/>
              <a:ahLst/>
              <a:cxnLst/>
              <a:rect l="l" t="t" r="r" b="b"/>
              <a:pathLst>
                <a:path w="760095" h="4189095">
                  <a:moveTo>
                    <a:pt x="0" y="0"/>
                  </a:moveTo>
                  <a:lnTo>
                    <a:pt x="0" y="157000"/>
                  </a:lnTo>
                  <a:lnTo>
                    <a:pt x="0" y="4188657"/>
                  </a:lnTo>
                  <a:lnTo>
                    <a:pt x="760008" y="4188657"/>
                  </a:lnTo>
                  <a:lnTo>
                    <a:pt x="760008" y="4082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97350" y="7119898"/>
              <a:ext cx="760095" cy="4189095"/>
            </a:xfrm>
            <a:custGeom>
              <a:avLst/>
              <a:gdLst/>
              <a:ahLst/>
              <a:cxnLst/>
              <a:rect l="l" t="t" r="r" b="b"/>
              <a:pathLst>
                <a:path w="760095" h="4189095">
                  <a:moveTo>
                    <a:pt x="760008" y="0"/>
                  </a:moveTo>
                  <a:lnTo>
                    <a:pt x="0" y="408207"/>
                  </a:lnTo>
                  <a:lnTo>
                    <a:pt x="0" y="4188657"/>
                  </a:lnTo>
                  <a:lnTo>
                    <a:pt x="760008" y="4188657"/>
                  </a:lnTo>
                  <a:lnTo>
                    <a:pt x="760008" y="0"/>
                  </a:lnTo>
                  <a:close/>
                </a:path>
              </a:pathLst>
            </a:custGeom>
            <a:solidFill>
              <a:srgbClr val="D4EC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7011713"/>
              <a:ext cx="1449070" cy="4297045"/>
            </a:xfrm>
            <a:custGeom>
              <a:avLst/>
              <a:gdLst/>
              <a:ahLst/>
              <a:cxnLst/>
              <a:rect l="l" t="t" r="r" b="b"/>
              <a:pathLst>
                <a:path w="1449070" h="4297045">
                  <a:moveTo>
                    <a:pt x="0" y="0"/>
                  </a:moveTo>
                  <a:lnTo>
                    <a:pt x="0" y="4296842"/>
                  </a:lnTo>
                  <a:lnTo>
                    <a:pt x="1449023" y="4296842"/>
                  </a:lnTo>
                  <a:lnTo>
                    <a:pt x="1449023" y="774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924623" y="6258809"/>
              <a:ext cx="1050925" cy="1050925"/>
            </a:xfrm>
            <a:custGeom>
              <a:avLst/>
              <a:gdLst/>
              <a:ahLst/>
              <a:cxnLst/>
              <a:rect l="l" t="t" r="r" b="b"/>
              <a:pathLst>
                <a:path w="1050925" h="1050925">
                  <a:moveTo>
                    <a:pt x="525188" y="0"/>
                  </a:moveTo>
                  <a:lnTo>
                    <a:pt x="477385" y="2146"/>
                  </a:lnTo>
                  <a:lnTo>
                    <a:pt x="430784" y="8461"/>
                  </a:lnTo>
                  <a:lnTo>
                    <a:pt x="385572" y="18760"/>
                  </a:lnTo>
                  <a:lnTo>
                    <a:pt x="341932" y="32857"/>
                  </a:lnTo>
                  <a:lnTo>
                    <a:pt x="300052" y="50566"/>
                  </a:lnTo>
                  <a:lnTo>
                    <a:pt x="260115" y="71703"/>
                  </a:lnTo>
                  <a:lnTo>
                    <a:pt x="222308" y="96082"/>
                  </a:lnTo>
                  <a:lnTo>
                    <a:pt x="186815" y="123517"/>
                  </a:lnTo>
                  <a:lnTo>
                    <a:pt x="153823" y="153823"/>
                  </a:lnTo>
                  <a:lnTo>
                    <a:pt x="123517" y="186815"/>
                  </a:lnTo>
                  <a:lnTo>
                    <a:pt x="96082" y="222308"/>
                  </a:lnTo>
                  <a:lnTo>
                    <a:pt x="71703" y="260115"/>
                  </a:lnTo>
                  <a:lnTo>
                    <a:pt x="50566" y="300052"/>
                  </a:lnTo>
                  <a:lnTo>
                    <a:pt x="32857" y="341932"/>
                  </a:lnTo>
                  <a:lnTo>
                    <a:pt x="18760" y="385572"/>
                  </a:lnTo>
                  <a:lnTo>
                    <a:pt x="8461" y="430784"/>
                  </a:lnTo>
                  <a:lnTo>
                    <a:pt x="2146" y="477385"/>
                  </a:lnTo>
                  <a:lnTo>
                    <a:pt x="0" y="525188"/>
                  </a:lnTo>
                  <a:lnTo>
                    <a:pt x="2146" y="572991"/>
                  </a:lnTo>
                  <a:lnTo>
                    <a:pt x="8461" y="619591"/>
                  </a:lnTo>
                  <a:lnTo>
                    <a:pt x="18760" y="664804"/>
                  </a:lnTo>
                  <a:lnTo>
                    <a:pt x="32857" y="708443"/>
                  </a:lnTo>
                  <a:lnTo>
                    <a:pt x="50566" y="750324"/>
                  </a:lnTo>
                  <a:lnTo>
                    <a:pt x="71703" y="790260"/>
                  </a:lnTo>
                  <a:lnTo>
                    <a:pt x="96082" y="828068"/>
                  </a:lnTo>
                  <a:lnTo>
                    <a:pt x="123517" y="863560"/>
                  </a:lnTo>
                  <a:lnTo>
                    <a:pt x="153823" y="896552"/>
                  </a:lnTo>
                  <a:lnTo>
                    <a:pt x="186815" y="926858"/>
                  </a:lnTo>
                  <a:lnTo>
                    <a:pt x="222308" y="954294"/>
                  </a:lnTo>
                  <a:lnTo>
                    <a:pt x="260115" y="978672"/>
                  </a:lnTo>
                  <a:lnTo>
                    <a:pt x="300052" y="999809"/>
                  </a:lnTo>
                  <a:lnTo>
                    <a:pt x="341932" y="1017519"/>
                  </a:lnTo>
                  <a:lnTo>
                    <a:pt x="385572" y="1031616"/>
                  </a:lnTo>
                  <a:lnTo>
                    <a:pt x="430784" y="1041914"/>
                  </a:lnTo>
                  <a:lnTo>
                    <a:pt x="477385" y="1048230"/>
                  </a:lnTo>
                  <a:lnTo>
                    <a:pt x="525188" y="1050376"/>
                  </a:lnTo>
                  <a:lnTo>
                    <a:pt x="572991" y="1048230"/>
                  </a:lnTo>
                  <a:lnTo>
                    <a:pt x="619591" y="1041914"/>
                  </a:lnTo>
                  <a:lnTo>
                    <a:pt x="664804" y="1031616"/>
                  </a:lnTo>
                  <a:lnTo>
                    <a:pt x="708443" y="1017519"/>
                  </a:lnTo>
                  <a:lnTo>
                    <a:pt x="750324" y="999809"/>
                  </a:lnTo>
                  <a:lnTo>
                    <a:pt x="790260" y="978672"/>
                  </a:lnTo>
                  <a:lnTo>
                    <a:pt x="828068" y="954294"/>
                  </a:lnTo>
                  <a:lnTo>
                    <a:pt x="863560" y="926858"/>
                  </a:lnTo>
                  <a:lnTo>
                    <a:pt x="896552" y="896552"/>
                  </a:lnTo>
                  <a:lnTo>
                    <a:pt x="926858" y="863560"/>
                  </a:lnTo>
                  <a:lnTo>
                    <a:pt x="954294" y="828068"/>
                  </a:lnTo>
                  <a:lnTo>
                    <a:pt x="978672" y="790260"/>
                  </a:lnTo>
                  <a:lnTo>
                    <a:pt x="999809" y="750324"/>
                  </a:lnTo>
                  <a:lnTo>
                    <a:pt x="1017519" y="708443"/>
                  </a:lnTo>
                  <a:lnTo>
                    <a:pt x="1031616" y="664804"/>
                  </a:lnTo>
                  <a:lnTo>
                    <a:pt x="1041914" y="619591"/>
                  </a:lnTo>
                  <a:lnTo>
                    <a:pt x="1048230" y="572991"/>
                  </a:lnTo>
                  <a:lnTo>
                    <a:pt x="1050376" y="525188"/>
                  </a:lnTo>
                  <a:lnTo>
                    <a:pt x="1048230" y="477385"/>
                  </a:lnTo>
                  <a:lnTo>
                    <a:pt x="1041914" y="430784"/>
                  </a:lnTo>
                  <a:lnTo>
                    <a:pt x="1031616" y="385572"/>
                  </a:lnTo>
                  <a:lnTo>
                    <a:pt x="1017519" y="341932"/>
                  </a:lnTo>
                  <a:lnTo>
                    <a:pt x="999809" y="300052"/>
                  </a:lnTo>
                  <a:lnTo>
                    <a:pt x="978672" y="260115"/>
                  </a:lnTo>
                  <a:lnTo>
                    <a:pt x="954294" y="222308"/>
                  </a:lnTo>
                  <a:lnTo>
                    <a:pt x="926858" y="186815"/>
                  </a:lnTo>
                  <a:lnTo>
                    <a:pt x="896552" y="153823"/>
                  </a:lnTo>
                  <a:lnTo>
                    <a:pt x="863560" y="123517"/>
                  </a:lnTo>
                  <a:lnTo>
                    <a:pt x="828068" y="96082"/>
                  </a:lnTo>
                  <a:lnTo>
                    <a:pt x="790260" y="71703"/>
                  </a:lnTo>
                  <a:lnTo>
                    <a:pt x="750324" y="50566"/>
                  </a:lnTo>
                  <a:lnTo>
                    <a:pt x="708443" y="32857"/>
                  </a:lnTo>
                  <a:lnTo>
                    <a:pt x="664804" y="18760"/>
                  </a:lnTo>
                  <a:lnTo>
                    <a:pt x="619591" y="8461"/>
                  </a:lnTo>
                  <a:lnTo>
                    <a:pt x="572991" y="2146"/>
                  </a:lnTo>
                  <a:lnTo>
                    <a:pt x="5251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99107" y="6440082"/>
              <a:ext cx="497840" cy="562610"/>
            </a:xfrm>
            <a:custGeom>
              <a:avLst/>
              <a:gdLst/>
              <a:ahLst/>
              <a:cxnLst/>
              <a:rect l="l" t="t" r="r" b="b"/>
              <a:pathLst>
                <a:path w="497840" h="562609">
                  <a:moveTo>
                    <a:pt x="54584" y="560914"/>
                  </a:moveTo>
                  <a:lnTo>
                    <a:pt x="52343" y="560914"/>
                  </a:lnTo>
                  <a:lnTo>
                    <a:pt x="53453" y="562035"/>
                  </a:lnTo>
                  <a:lnTo>
                    <a:pt x="54584" y="560914"/>
                  </a:lnTo>
                  <a:close/>
                </a:path>
                <a:path w="497840" h="562609">
                  <a:moveTo>
                    <a:pt x="444960" y="560914"/>
                  </a:moveTo>
                  <a:lnTo>
                    <a:pt x="442709" y="560914"/>
                  </a:lnTo>
                  <a:lnTo>
                    <a:pt x="443839" y="562035"/>
                  </a:lnTo>
                  <a:lnTo>
                    <a:pt x="444960" y="560914"/>
                  </a:lnTo>
                  <a:close/>
                </a:path>
                <a:path w="497840" h="562609">
                  <a:moveTo>
                    <a:pt x="252725" y="0"/>
                  </a:moveTo>
                  <a:lnTo>
                    <a:pt x="244589" y="0"/>
                  </a:lnTo>
                  <a:lnTo>
                    <a:pt x="11392" y="233176"/>
                  </a:lnTo>
                  <a:lnTo>
                    <a:pt x="10219" y="236390"/>
                  </a:lnTo>
                  <a:lnTo>
                    <a:pt x="10261" y="239584"/>
                  </a:lnTo>
                  <a:lnTo>
                    <a:pt x="5954" y="245899"/>
                  </a:lnTo>
                  <a:lnTo>
                    <a:pt x="2727" y="252904"/>
                  </a:lnTo>
                  <a:lnTo>
                    <a:pt x="702" y="260477"/>
                  </a:lnTo>
                  <a:lnTo>
                    <a:pt x="0" y="268494"/>
                  </a:lnTo>
                  <a:lnTo>
                    <a:pt x="0" y="514832"/>
                  </a:lnTo>
                  <a:lnTo>
                    <a:pt x="3627" y="532753"/>
                  </a:lnTo>
                  <a:lnTo>
                    <a:pt x="13513" y="547403"/>
                  </a:lnTo>
                  <a:lnTo>
                    <a:pt x="28160" y="557288"/>
                  </a:lnTo>
                  <a:lnTo>
                    <a:pt x="46071" y="560914"/>
                  </a:lnTo>
                  <a:lnTo>
                    <a:pt x="451221" y="560914"/>
                  </a:lnTo>
                  <a:lnTo>
                    <a:pt x="469137" y="557288"/>
                  </a:lnTo>
                  <a:lnTo>
                    <a:pt x="483783" y="547403"/>
                  </a:lnTo>
                  <a:lnTo>
                    <a:pt x="488492" y="540423"/>
                  </a:lnTo>
                  <a:lnTo>
                    <a:pt x="75065" y="540423"/>
                  </a:lnTo>
                  <a:lnTo>
                    <a:pt x="75578" y="539910"/>
                  </a:lnTo>
                  <a:lnTo>
                    <a:pt x="40920" y="539910"/>
                  </a:lnTo>
                  <a:lnTo>
                    <a:pt x="32814" y="536722"/>
                  </a:lnTo>
                  <a:lnTo>
                    <a:pt x="26334" y="531109"/>
                  </a:lnTo>
                  <a:lnTo>
                    <a:pt x="22037" y="523627"/>
                  </a:lnTo>
                  <a:lnTo>
                    <a:pt x="20481" y="514832"/>
                  </a:lnTo>
                  <a:lnTo>
                    <a:pt x="20481" y="264494"/>
                  </a:lnTo>
                  <a:lnTo>
                    <a:pt x="21486" y="260766"/>
                  </a:lnTo>
                  <a:lnTo>
                    <a:pt x="23130" y="257374"/>
                  </a:lnTo>
                  <a:lnTo>
                    <a:pt x="57788" y="257374"/>
                  </a:lnTo>
                  <a:lnTo>
                    <a:pt x="39831" y="239416"/>
                  </a:lnTo>
                  <a:lnTo>
                    <a:pt x="248652" y="30585"/>
                  </a:lnTo>
                  <a:lnTo>
                    <a:pt x="283310" y="30585"/>
                  </a:lnTo>
                  <a:lnTo>
                    <a:pt x="252725" y="0"/>
                  </a:lnTo>
                  <a:close/>
                </a:path>
                <a:path w="497840" h="562609">
                  <a:moveTo>
                    <a:pt x="341329" y="424866"/>
                  </a:moveTo>
                  <a:lnTo>
                    <a:pt x="306671" y="424866"/>
                  </a:lnTo>
                  <a:lnTo>
                    <a:pt x="422227" y="540423"/>
                  </a:lnTo>
                  <a:lnTo>
                    <a:pt x="488492" y="540423"/>
                  </a:lnTo>
                  <a:lnTo>
                    <a:pt x="488839" y="539910"/>
                  </a:lnTo>
                  <a:lnTo>
                    <a:pt x="456373" y="539910"/>
                  </a:lnTo>
                  <a:lnTo>
                    <a:pt x="341329" y="424866"/>
                  </a:lnTo>
                  <a:close/>
                </a:path>
                <a:path w="497840" h="562609">
                  <a:moveTo>
                    <a:pt x="57788" y="257374"/>
                  </a:moveTo>
                  <a:lnTo>
                    <a:pt x="23130" y="257374"/>
                  </a:lnTo>
                  <a:lnTo>
                    <a:pt x="173293" y="407537"/>
                  </a:lnTo>
                  <a:lnTo>
                    <a:pt x="40920" y="539910"/>
                  </a:lnTo>
                  <a:lnTo>
                    <a:pt x="75578" y="539910"/>
                  </a:lnTo>
                  <a:lnTo>
                    <a:pt x="190622" y="424866"/>
                  </a:lnTo>
                  <a:lnTo>
                    <a:pt x="218347" y="424866"/>
                  </a:lnTo>
                  <a:lnTo>
                    <a:pt x="112143" y="318670"/>
                  </a:lnTo>
                  <a:lnTo>
                    <a:pt x="112143" y="297027"/>
                  </a:lnTo>
                  <a:lnTo>
                    <a:pt x="97442" y="297027"/>
                  </a:lnTo>
                  <a:lnTo>
                    <a:pt x="57788" y="257374"/>
                  </a:lnTo>
                  <a:close/>
                </a:path>
                <a:path w="497840" h="562609">
                  <a:moveTo>
                    <a:pt x="495761" y="257374"/>
                  </a:moveTo>
                  <a:lnTo>
                    <a:pt x="474174" y="257374"/>
                  </a:lnTo>
                  <a:lnTo>
                    <a:pt x="475807" y="260766"/>
                  </a:lnTo>
                  <a:lnTo>
                    <a:pt x="476812" y="264494"/>
                  </a:lnTo>
                  <a:lnTo>
                    <a:pt x="476812" y="514832"/>
                  </a:lnTo>
                  <a:lnTo>
                    <a:pt x="475256" y="523627"/>
                  </a:lnTo>
                  <a:lnTo>
                    <a:pt x="470959" y="531109"/>
                  </a:lnTo>
                  <a:lnTo>
                    <a:pt x="464479" y="536722"/>
                  </a:lnTo>
                  <a:lnTo>
                    <a:pt x="456373" y="539910"/>
                  </a:lnTo>
                  <a:lnTo>
                    <a:pt x="488839" y="539910"/>
                  </a:lnTo>
                  <a:lnTo>
                    <a:pt x="493667" y="532753"/>
                  </a:lnTo>
                  <a:lnTo>
                    <a:pt x="497293" y="514832"/>
                  </a:lnTo>
                  <a:lnTo>
                    <a:pt x="497293" y="268494"/>
                  </a:lnTo>
                  <a:lnTo>
                    <a:pt x="496591" y="260477"/>
                  </a:lnTo>
                  <a:lnTo>
                    <a:pt x="495761" y="257374"/>
                  </a:lnTo>
                  <a:close/>
                </a:path>
                <a:path w="497840" h="562609">
                  <a:moveTo>
                    <a:pt x="218347" y="424866"/>
                  </a:moveTo>
                  <a:lnTo>
                    <a:pt x="190622" y="424866"/>
                  </a:lnTo>
                  <a:lnTo>
                    <a:pt x="242285" y="476529"/>
                  </a:lnTo>
                  <a:lnTo>
                    <a:pt x="245406" y="477817"/>
                  </a:lnTo>
                  <a:lnTo>
                    <a:pt x="251908" y="477817"/>
                  </a:lnTo>
                  <a:lnTo>
                    <a:pt x="255007" y="476529"/>
                  </a:lnTo>
                  <a:lnTo>
                    <a:pt x="276368" y="455169"/>
                  </a:lnTo>
                  <a:lnTo>
                    <a:pt x="248652" y="455169"/>
                  </a:lnTo>
                  <a:lnTo>
                    <a:pt x="218347" y="424866"/>
                  </a:lnTo>
                  <a:close/>
                </a:path>
                <a:path w="497840" h="562609">
                  <a:moveTo>
                    <a:pt x="403977" y="232663"/>
                  </a:moveTo>
                  <a:lnTo>
                    <a:pt x="389265" y="232663"/>
                  </a:lnTo>
                  <a:lnTo>
                    <a:pt x="389265" y="314555"/>
                  </a:lnTo>
                  <a:lnTo>
                    <a:pt x="248652" y="455169"/>
                  </a:lnTo>
                  <a:lnTo>
                    <a:pt x="276368" y="455169"/>
                  </a:lnTo>
                  <a:lnTo>
                    <a:pt x="306671" y="424866"/>
                  </a:lnTo>
                  <a:lnTo>
                    <a:pt x="341329" y="424866"/>
                  </a:lnTo>
                  <a:lnTo>
                    <a:pt x="324000" y="407537"/>
                  </a:lnTo>
                  <a:lnTo>
                    <a:pt x="438633" y="292912"/>
                  </a:lnTo>
                  <a:lnTo>
                    <a:pt x="403977" y="292912"/>
                  </a:lnTo>
                  <a:lnTo>
                    <a:pt x="403977" y="232663"/>
                  </a:lnTo>
                  <a:close/>
                </a:path>
                <a:path w="497840" h="562609">
                  <a:moveTo>
                    <a:pt x="400678" y="217961"/>
                  </a:moveTo>
                  <a:lnTo>
                    <a:pt x="100740" y="217961"/>
                  </a:lnTo>
                  <a:lnTo>
                    <a:pt x="97442" y="221249"/>
                  </a:lnTo>
                  <a:lnTo>
                    <a:pt x="97442" y="297027"/>
                  </a:lnTo>
                  <a:lnTo>
                    <a:pt x="112143" y="297027"/>
                  </a:lnTo>
                  <a:lnTo>
                    <a:pt x="112143" y="232663"/>
                  </a:lnTo>
                  <a:lnTo>
                    <a:pt x="403977" y="232663"/>
                  </a:lnTo>
                  <a:lnTo>
                    <a:pt x="403977" y="221249"/>
                  </a:lnTo>
                  <a:lnTo>
                    <a:pt x="400678" y="217961"/>
                  </a:lnTo>
                  <a:close/>
                </a:path>
                <a:path w="497840" h="562609">
                  <a:moveTo>
                    <a:pt x="283310" y="30585"/>
                  </a:moveTo>
                  <a:lnTo>
                    <a:pt x="248652" y="30585"/>
                  </a:lnTo>
                  <a:lnTo>
                    <a:pt x="457472" y="239416"/>
                  </a:lnTo>
                  <a:lnTo>
                    <a:pt x="403977" y="292912"/>
                  </a:lnTo>
                  <a:lnTo>
                    <a:pt x="438633" y="292912"/>
                  </a:lnTo>
                  <a:lnTo>
                    <a:pt x="474174" y="257374"/>
                  </a:lnTo>
                  <a:lnTo>
                    <a:pt x="495761" y="257374"/>
                  </a:lnTo>
                  <a:lnTo>
                    <a:pt x="494566" y="252904"/>
                  </a:lnTo>
                  <a:lnTo>
                    <a:pt x="491339" y="245899"/>
                  </a:lnTo>
                  <a:lnTo>
                    <a:pt x="487032" y="239584"/>
                  </a:lnTo>
                  <a:lnTo>
                    <a:pt x="487095" y="236390"/>
                  </a:lnTo>
                  <a:lnTo>
                    <a:pt x="485901" y="233176"/>
                  </a:lnTo>
                  <a:lnTo>
                    <a:pt x="283310" y="30585"/>
                  </a:lnTo>
                  <a:close/>
                </a:path>
              </a:pathLst>
            </a:custGeom>
            <a:solidFill>
              <a:srgbClr val="FAAA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856160" y="8619691"/>
            <a:ext cx="4363085" cy="1492075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29209" algn="ctr">
              <a:lnSpc>
                <a:spcPct val="100000"/>
              </a:lnSpc>
              <a:spcBef>
                <a:spcPts val="1315"/>
              </a:spcBef>
              <a:tabLst>
                <a:tab pos="1986280" algn="l"/>
              </a:tabLst>
            </a:pPr>
            <a:r>
              <a:rPr sz="3300" b="1" spc="-10" dirty="0">
                <a:solidFill>
                  <a:srgbClr val="FFFFFF"/>
                </a:solidFill>
                <a:latin typeface="Verdana"/>
                <a:cs typeface="Verdana"/>
              </a:rPr>
              <a:t>Кирилл</a:t>
            </a:r>
            <a:r>
              <a:rPr sz="3300" b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300" b="1" spc="-10" dirty="0">
                <a:solidFill>
                  <a:srgbClr val="FFFFFF"/>
                </a:solidFill>
                <a:latin typeface="Verdana"/>
                <a:cs typeface="Verdana"/>
              </a:rPr>
              <a:t>Холопик</a:t>
            </a:r>
            <a:r>
              <a:rPr lang="ru-RU" sz="3300" b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endParaRPr sz="3300" dirty="0">
              <a:latin typeface="Verdana"/>
              <a:cs typeface="Verdana"/>
            </a:endParaRPr>
          </a:p>
          <a:p>
            <a:pPr marL="12700" marR="5080" indent="-27305" algn="ctr">
              <a:spcBef>
                <a:spcPts val="1150"/>
              </a:spcBef>
            </a:pPr>
            <a:r>
              <a:rPr lang="ru-RU" sz="2150" spc="-10" dirty="0">
                <a:solidFill>
                  <a:srgbClr val="FFFFFF"/>
                </a:solidFill>
                <a:latin typeface="Verdana"/>
                <a:cs typeface="Verdana"/>
              </a:rPr>
              <a:t>руководитель</a:t>
            </a:r>
            <a:r>
              <a:rPr sz="215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u-RU" sz="2150" spc="-110" dirty="0">
                <a:solidFill>
                  <a:srgbClr val="FFFFFF"/>
                </a:solidFill>
                <a:latin typeface="Verdana"/>
                <a:cs typeface="Verdana"/>
              </a:rPr>
              <a:t>аппарата НОЗА, руководитель </a:t>
            </a:r>
            <a:r>
              <a:rPr sz="2150" dirty="0" err="1">
                <a:solidFill>
                  <a:srgbClr val="FFFFFF"/>
                </a:solidFill>
                <a:latin typeface="Verdana"/>
                <a:cs typeface="Verdana"/>
              </a:rPr>
              <a:t>портала</a:t>
            </a:r>
            <a:r>
              <a:rPr sz="215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Verdana"/>
                <a:cs typeface="Verdana"/>
              </a:rPr>
              <a:t>ЕРЗ.РФ</a:t>
            </a:r>
            <a:endParaRPr sz="2150" dirty="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197516" y="6581408"/>
            <a:ext cx="4957445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50" b="1" spc="-10" dirty="0">
                <a:solidFill>
                  <a:srgbClr val="FFFFFF"/>
                </a:solidFill>
                <a:latin typeface="Verdana"/>
                <a:cs typeface="Verdana"/>
                <a:hlinkClick r:id="rId4"/>
              </a:rPr>
              <a:t>K.V.HOLOPIK@ASNOZA.RU</a:t>
            </a:r>
            <a:endParaRPr sz="2550" dirty="0">
              <a:latin typeface="Verdana"/>
              <a:cs typeface="Verdana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474" y="92046"/>
            <a:ext cx="2343150" cy="3162300"/>
          </a:xfrm>
          <a:prstGeom prst="rect">
            <a:avLst/>
          </a:prstGeom>
        </p:spPr>
      </p:pic>
      <p:sp>
        <p:nvSpPr>
          <p:cNvPr id="33" name="Стрелка влево 32"/>
          <p:cNvSpPr/>
          <p:nvPr/>
        </p:nvSpPr>
        <p:spPr>
          <a:xfrm>
            <a:off x="12200710" y="240972"/>
            <a:ext cx="6552269" cy="264165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pc="-10" dirty="0" err="1">
                <a:solidFill>
                  <a:schemeClr val="accent6">
                    <a:lumMod val="75000"/>
                  </a:schemeClr>
                </a:solidFill>
              </a:rPr>
              <a:t>Tg</a:t>
            </a:r>
            <a:r>
              <a:rPr lang="en-US" sz="3600" b="1" spc="-1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sz="3600" b="1" spc="-10" dirty="0">
                <a:solidFill>
                  <a:schemeClr val="accent6">
                    <a:lumMod val="75000"/>
                  </a:schemeClr>
                </a:solidFill>
              </a:rPr>
              <a:t>канал </a:t>
            </a:r>
            <a:r>
              <a:rPr lang="ru-RU" sz="3600" b="1" spc="-10" dirty="0" err="1">
                <a:solidFill>
                  <a:schemeClr val="accent6">
                    <a:lumMod val="75000"/>
                  </a:schemeClr>
                </a:solidFill>
              </a:rPr>
              <a:t>ЕРЗ.РФ</a:t>
            </a:r>
            <a:r>
              <a:rPr lang="ru-RU" sz="3600" b="1" spc="-10">
                <a:solidFill>
                  <a:schemeClr val="accent6">
                    <a:lumMod val="75000"/>
                  </a:schemeClr>
                </a:solidFill>
              </a:rPr>
              <a:t> НОВОСТИ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4" name="object 23">
            <a:extLst>
              <a:ext uri="{FF2B5EF4-FFF2-40B4-BE49-F238E27FC236}">
                <a16:creationId xmlns:a16="http://schemas.microsoft.com/office/drawing/2014/main" id="{E20A0A98-53D7-4545-8439-8E9F9E77E2A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36690" y="805846"/>
            <a:ext cx="4138960" cy="87275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698E36-8B24-4C2F-9940-970707757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65250" y="244475"/>
            <a:ext cx="2357831" cy="18430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object 2">
            <a:extLst>
              <a:ext uri="{FF2B5EF4-FFF2-40B4-BE49-F238E27FC236}">
                <a16:creationId xmlns:a16="http://schemas.microsoft.com/office/drawing/2014/main" id="{06E63ED9-E7F8-0199-F494-D41461D73486}"/>
              </a:ext>
            </a:extLst>
          </p:cNvPr>
          <p:cNvGrpSpPr/>
          <p:nvPr/>
        </p:nvGrpSpPr>
        <p:grpSpPr>
          <a:xfrm>
            <a:off x="3589" y="0"/>
            <a:ext cx="20104100" cy="1493368"/>
            <a:chOff x="0" y="0"/>
            <a:chExt cx="20104100" cy="1493368"/>
          </a:xfrm>
        </p:grpSpPr>
        <p:pic>
          <p:nvPicPr>
            <p:cNvPr id="47" name="object 4">
              <a:extLst>
                <a:ext uri="{FF2B5EF4-FFF2-40B4-BE49-F238E27FC236}">
                  <a16:creationId xmlns:a16="http://schemas.microsoft.com/office/drawing/2014/main" id="{1DCD6F3C-9C61-F813-A3F9-76ED469E0A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48" name="object 5">
              <a:extLst>
                <a:ext uri="{FF2B5EF4-FFF2-40B4-BE49-F238E27FC236}">
                  <a16:creationId xmlns:a16="http://schemas.microsoft.com/office/drawing/2014/main" id="{EEBD6964-4421-D414-0321-76DA7A43D2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</p:grpSp>
      <p:sp>
        <p:nvSpPr>
          <p:cNvPr id="18" name="Номер слайда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4</a:t>
            </a:fld>
            <a:endParaRPr lang="ru-RU" spc="-25" dirty="0"/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603250" y="2301875"/>
          <a:ext cx="6400800" cy="853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7191224" y="2301875"/>
          <a:ext cx="5832626" cy="853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object 8">
            <a:extLst>
              <a:ext uri="{FF2B5EF4-FFF2-40B4-BE49-F238E27FC236}">
                <a16:creationId xmlns:a16="http://schemas.microsoft.com/office/drawing/2014/main" id="{0C3F2B91-6B30-7590-D58D-7677816447CF}"/>
              </a:ext>
            </a:extLst>
          </p:cNvPr>
          <p:cNvSpPr txBox="1">
            <a:spLocks/>
          </p:cNvSpPr>
          <p:nvPr/>
        </p:nvSpPr>
        <p:spPr>
          <a:xfrm>
            <a:off x="850268" y="463934"/>
            <a:ext cx="14916782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ru-RU" sz="2800" dirty="0" smtClean="0"/>
              <a:t>Улучшение </a:t>
            </a:r>
            <a:r>
              <a:rPr lang="ru-RU" sz="2800" dirty="0"/>
              <a:t>потребительских качеств жилых комплексов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42927" y="6721475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Ростовская </a:t>
            </a:r>
            <a:r>
              <a:rPr lang="ru-RU" b="1" dirty="0" smtClean="0">
                <a:solidFill>
                  <a:srgbClr val="FF0000"/>
                </a:solidFill>
              </a:rPr>
              <a:t>область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20</a:t>
            </a:r>
            <a:r>
              <a:rPr lang="ru-RU" b="1" dirty="0" smtClean="0">
                <a:solidFill>
                  <a:srgbClr val="FF0000"/>
                </a:solidFill>
              </a:rPr>
              <a:t>% по всем продающимся</a:t>
            </a:r>
          </a:p>
          <a:p>
            <a:r>
              <a:rPr lang="ru-RU" b="1" dirty="0">
                <a:solidFill>
                  <a:srgbClr val="FF0000"/>
                </a:solidFill>
              </a:rPr>
              <a:t>2</a:t>
            </a:r>
            <a:r>
              <a:rPr lang="ru-RU" b="1" dirty="0" smtClean="0">
                <a:solidFill>
                  <a:srgbClr val="FF0000"/>
                </a:solidFill>
              </a:rPr>
              <a:t>2%</a:t>
            </a:r>
            <a:r>
              <a:rPr lang="ru-RU" b="1" dirty="0" smtClean="0">
                <a:solidFill>
                  <a:srgbClr val="FF0000"/>
                </a:solidFill>
              </a:rPr>
              <a:t> в новых ЖК  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55850" y="673735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Ростовская </a:t>
            </a:r>
            <a:r>
              <a:rPr lang="ru-RU" b="1" dirty="0" smtClean="0">
                <a:solidFill>
                  <a:srgbClr val="FF0000"/>
                </a:solidFill>
              </a:rPr>
              <a:t>область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29</a:t>
            </a:r>
            <a:r>
              <a:rPr lang="ru-RU" b="1" dirty="0" smtClean="0">
                <a:solidFill>
                  <a:srgbClr val="FF0000"/>
                </a:solidFill>
              </a:rPr>
              <a:t>% по всем продающимся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40%</a:t>
            </a:r>
            <a:r>
              <a:rPr lang="ru-RU" b="1" dirty="0" smtClean="0">
                <a:solidFill>
                  <a:srgbClr val="FF0000"/>
                </a:solidFill>
              </a:rPr>
              <a:t> в новых ЖК  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48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object 2">
            <a:extLst>
              <a:ext uri="{FF2B5EF4-FFF2-40B4-BE49-F238E27FC236}">
                <a16:creationId xmlns:a16="http://schemas.microsoft.com/office/drawing/2014/main" id="{06E63ED9-E7F8-0199-F494-D41461D73486}"/>
              </a:ext>
            </a:extLst>
          </p:cNvPr>
          <p:cNvGrpSpPr/>
          <p:nvPr/>
        </p:nvGrpSpPr>
        <p:grpSpPr>
          <a:xfrm>
            <a:off x="3589" y="0"/>
            <a:ext cx="20104100" cy="1493368"/>
            <a:chOff x="0" y="0"/>
            <a:chExt cx="20104100" cy="1493368"/>
          </a:xfrm>
        </p:grpSpPr>
        <p:pic>
          <p:nvPicPr>
            <p:cNvPr id="47" name="object 4">
              <a:extLst>
                <a:ext uri="{FF2B5EF4-FFF2-40B4-BE49-F238E27FC236}">
                  <a16:creationId xmlns:a16="http://schemas.microsoft.com/office/drawing/2014/main" id="{1DCD6F3C-9C61-F813-A3F9-76ED469E0A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48" name="object 5">
              <a:extLst>
                <a:ext uri="{FF2B5EF4-FFF2-40B4-BE49-F238E27FC236}">
                  <a16:creationId xmlns:a16="http://schemas.microsoft.com/office/drawing/2014/main" id="{EEBD6964-4421-D414-0321-76DA7A43D2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</p:grpSp>
      <p:sp>
        <p:nvSpPr>
          <p:cNvPr id="50" name="object 8">
            <a:extLst>
              <a:ext uri="{FF2B5EF4-FFF2-40B4-BE49-F238E27FC236}">
                <a16:creationId xmlns:a16="http://schemas.microsoft.com/office/drawing/2014/main" id="{0C3F2B91-6B30-7590-D58D-7677816447CF}"/>
              </a:ext>
            </a:extLst>
          </p:cNvPr>
          <p:cNvSpPr txBox="1">
            <a:spLocks/>
          </p:cNvSpPr>
          <p:nvPr/>
        </p:nvSpPr>
        <p:spPr>
          <a:xfrm>
            <a:off x="850268" y="463934"/>
            <a:ext cx="14916782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ru-RU" sz="2800" dirty="0"/>
              <a:t>Об улучшении потребительских качеств жилых комплексов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5</a:t>
            </a:fld>
            <a:endParaRPr lang="ru-RU" spc="-25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050" y="128225"/>
            <a:ext cx="1295400" cy="1295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450" y="141193"/>
            <a:ext cx="1282432" cy="1282432"/>
          </a:xfrm>
          <a:prstGeom prst="rect">
            <a:avLst/>
          </a:prstGeom>
        </p:spPr>
      </p:pic>
      <p:graphicFrame>
        <p:nvGraphicFramePr>
          <p:cNvPr id="20" name="Диаграмма 19"/>
          <p:cNvGraphicFramePr>
            <a:graphicFrameLocks/>
          </p:cNvGraphicFramePr>
          <p:nvPr>
            <p:extLst/>
          </p:nvPr>
        </p:nvGraphicFramePr>
        <p:xfrm>
          <a:off x="7385050" y="1915369"/>
          <a:ext cx="5728828" cy="876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/>
          </p:nvPr>
        </p:nvGraphicFramePr>
        <p:xfrm>
          <a:off x="450850" y="1844675"/>
          <a:ext cx="5728827" cy="922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1104322"/>
              </p:ext>
            </p:extLst>
          </p:nvPr>
        </p:nvGraphicFramePr>
        <p:xfrm>
          <a:off x="13851307" y="1982911"/>
          <a:ext cx="5728827" cy="899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55850" y="673735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Ростовская </a:t>
            </a:r>
            <a:r>
              <a:rPr lang="ru-RU" b="1" dirty="0" smtClean="0">
                <a:solidFill>
                  <a:srgbClr val="FF0000"/>
                </a:solidFill>
              </a:rPr>
              <a:t>область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18% по всем продающимся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22%</a:t>
            </a:r>
            <a:r>
              <a:rPr lang="ru-RU" b="1" dirty="0" smtClean="0">
                <a:solidFill>
                  <a:srgbClr val="FF0000"/>
                </a:solidFill>
              </a:rPr>
              <a:t> в новых ЖК  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66250" y="7026275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Ростовская </a:t>
            </a:r>
            <a:r>
              <a:rPr lang="ru-RU" b="1" dirty="0" smtClean="0">
                <a:solidFill>
                  <a:srgbClr val="FF0000"/>
                </a:solidFill>
              </a:rPr>
              <a:t>область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9</a:t>
            </a:r>
            <a:r>
              <a:rPr lang="ru-RU" b="1" dirty="0" smtClean="0">
                <a:solidFill>
                  <a:srgbClr val="FF0000"/>
                </a:solidFill>
              </a:rPr>
              <a:t>% по всем продающимся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9,5 %</a:t>
            </a:r>
            <a:r>
              <a:rPr lang="ru-RU" b="1" dirty="0" smtClean="0">
                <a:solidFill>
                  <a:srgbClr val="FF0000"/>
                </a:solidFill>
              </a:rPr>
              <a:t> в новых ЖК  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86050" y="5294257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Ростовская </a:t>
            </a:r>
            <a:r>
              <a:rPr lang="ru-RU" b="1" dirty="0" smtClean="0">
                <a:solidFill>
                  <a:srgbClr val="00B050"/>
                </a:solidFill>
              </a:rPr>
              <a:t>область </a:t>
            </a:r>
            <a:endParaRPr lang="ru-RU" b="1" dirty="0" smtClean="0">
              <a:solidFill>
                <a:srgbClr val="00B050"/>
              </a:solidFill>
            </a:endParaRPr>
          </a:p>
          <a:p>
            <a:r>
              <a:rPr lang="ru-RU" b="1" dirty="0" smtClean="0">
                <a:solidFill>
                  <a:srgbClr val="00B050"/>
                </a:solidFill>
              </a:rPr>
              <a:t>26,3</a:t>
            </a:r>
            <a:r>
              <a:rPr lang="ru-RU" b="1" dirty="0" smtClean="0">
                <a:solidFill>
                  <a:srgbClr val="00B050"/>
                </a:solidFill>
              </a:rPr>
              <a:t>% по всем продающимся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28%</a:t>
            </a:r>
            <a:r>
              <a:rPr lang="ru-RU" b="1" dirty="0" smtClean="0">
                <a:solidFill>
                  <a:srgbClr val="00B050"/>
                </a:solidFill>
              </a:rPr>
              <a:t> в новых ЖК  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3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object 2">
            <a:extLst>
              <a:ext uri="{FF2B5EF4-FFF2-40B4-BE49-F238E27FC236}">
                <a16:creationId xmlns:a16="http://schemas.microsoft.com/office/drawing/2014/main" id="{06E63ED9-E7F8-0199-F494-D41461D73486}"/>
              </a:ext>
            </a:extLst>
          </p:cNvPr>
          <p:cNvGrpSpPr/>
          <p:nvPr/>
        </p:nvGrpSpPr>
        <p:grpSpPr>
          <a:xfrm>
            <a:off x="3589" y="0"/>
            <a:ext cx="20104100" cy="1493368"/>
            <a:chOff x="0" y="0"/>
            <a:chExt cx="20104100" cy="1493368"/>
          </a:xfrm>
        </p:grpSpPr>
        <p:pic>
          <p:nvPicPr>
            <p:cNvPr id="47" name="object 4">
              <a:extLst>
                <a:ext uri="{FF2B5EF4-FFF2-40B4-BE49-F238E27FC236}">
                  <a16:creationId xmlns:a16="http://schemas.microsoft.com/office/drawing/2014/main" id="{1DCD6F3C-9C61-F813-A3F9-76ED469E0A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48" name="object 5">
              <a:extLst>
                <a:ext uri="{FF2B5EF4-FFF2-40B4-BE49-F238E27FC236}">
                  <a16:creationId xmlns:a16="http://schemas.microsoft.com/office/drawing/2014/main" id="{EEBD6964-4421-D414-0321-76DA7A43D2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</p:grpSp>
      <p:sp>
        <p:nvSpPr>
          <p:cNvPr id="50" name="object 8">
            <a:extLst>
              <a:ext uri="{FF2B5EF4-FFF2-40B4-BE49-F238E27FC236}">
                <a16:creationId xmlns:a16="http://schemas.microsoft.com/office/drawing/2014/main" id="{0C3F2B91-6B30-7590-D58D-7677816447CF}"/>
              </a:ext>
            </a:extLst>
          </p:cNvPr>
          <p:cNvSpPr txBox="1">
            <a:spLocks/>
          </p:cNvSpPr>
          <p:nvPr/>
        </p:nvSpPr>
        <p:spPr>
          <a:xfrm>
            <a:off x="850268" y="463934"/>
            <a:ext cx="14916782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ru-RU" sz="2800" dirty="0"/>
              <a:t>Об улучшении потребительских качеств жилых комплексов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6</a:t>
            </a:fld>
            <a:endParaRPr lang="ru-RU" spc="-25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050" y="128225"/>
            <a:ext cx="1295400" cy="1295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450" y="141193"/>
            <a:ext cx="1282432" cy="1282432"/>
          </a:xfrm>
          <a:prstGeom prst="rect">
            <a:avLst/>
          </a:prstGeom>
        </p:spPr>
      </p:pic>
      <p:graphicFrame>
        <p:nvGraphicFramePr>
          <p:cNvPr id="14" name="Диаграмма 13"/>
          <p:cNvGraphicFramePr>
            <a:graphicFrameLocks/>
          </p:cNvGraphicFramePr>
          <p:nvPr>
            <p:extLst/>
          </p:nvPr>
        </p:nvGraphicFramePr>
        <p:xfrm>
          <a:off x="7050112" y="1788284"/>
          <a:ext cx="5728828" cy="91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450850" y="1768475"/>
          <a:ext cx="5728827" cy="922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191051"/>
              </p:ext>
            </p:extLst>
          </p:nvPr>
        </p:nvGraphicFramePr>
        <p:xfrm>
          <a:off x="13420776" y="1788919"/>
          <a:ext cx="5957428" cy="845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233650" y="5713953"/>
            <a:ext cx="5105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Ростовская </a:t>
            </a:r>
            <a:r>
              <a:rPr lang="ru-RU" b="1" dirty="0" smtClean="0">
                <a:solidFill>
                  <a:srgbClr val="00B050"/>
                </a:solidFill>
              </a:rPr>
              <a:t>область </a:t>
            </a:r>
            <a:endParaRPr lang="ru-RU" b="1" dirty="0" smtClean="0">
              <a:solidFill>
                <a:srgbClr val="00B050"/>
              </a:solidFill>
            </a:endParaRPr>
          </a:p>
          <a:p>
            <a:r>
              <a:rPr lang="ru-RU" b="1" dirty="0" smtClean="0">
                <a:solidFill>
                  <a:srgbClr val="00B050"/>
                </a:solidFill>
              </a:rPr>
              <a:t>48</a:t>
            </a:r>
            <a:r>
              <a:rPr lang="ru-RU" b="1" dirty="0" smtClean="0">
                <a:solidFill>
                  <a:srgbClr val="00B050"/>
                </a:solidFill>
              </a:rPr>
              <a:t>% по всем продающимся</a:t>
            </a:r>
          </a:p>
          <a:p>
            <a:r>
              <a:rPr lang="ru-RU" sz="2400" b="1" dirty="0" smtClean="0">
                <a:solidFill>
                  <a:srgbClr val="AE2921"/>
                </a:solidFill>
              </a:rPr>
              <a:t>28%</a:t>
            </a:r>
            <a:r>
              <a:rPr lang="ru-RU" sz="2400" b="1" dirty="0" smtClean="0">
                <a:solidFill>
                  <a:srgbClr val="AE2921"/>
                </a:solidFill>
              </a:rPr>
              <a:t> в новых ЖК  </a:t>
            </a:r>
          </a:p>
          <a:p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20472" y="6961530"/>
            <a:ext cx="5105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Ростовская </a:t>
            </a:r>
            <a:r>
              <a:rPr lang="ru-RU" b="1" dirty="0" smtClean="0">
                <a:solidFill>
                  <a:srgbClr val="00B050"/>
                </a:solidFill>
              </a:rPr>
              <a:t>область </a:t>
            </a:r>
            <a:endParaRPr lang="ru-RU" b="1" dirty="0" smtClean="0">
              <a:solidFill>
                <a:srgbClr val="00B050"/>
              </a:solidFill>
            </a:endParaRPr>
          </a:p>
          <a:p>
            <a:r>
              <a:rPr lang="ru-RU" b="1" dirty="0" smtClean="0">
                <a:solidFill>
                  <a:srgbClr val="00B050"/>
                </a:solidFill>
              </a:rPr>
              <a:t>32% по всем продающимся</a:t>
            </a:r>
          </a:p>
          <a:p>
            <a:r>
              <a:rPr lang="ru-RU" sz="2400" b="1" dirty="0" smtClean="0">
                <a:solidFill>
                  <a:srgbClr val="00B050"/>
                </a:solidFill>
              </a:rPr>
              <a:t>34%</a:t>
            </a:r>
            <a:r>
              <a:rPr lang="ru-RU" sz="2400" b="1" dirty="0" smtClean="0">
                <a:solidFill>
                  <a:srgbClr val="00B050"/>
                </a:solidFill>
              </a:rPr>
              <a:t> в новых ЖК  </a:t>
            </a:r>
          </a:p>
          <a:p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4526" y="7407275"/>
            <a:ext cx="5105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Ростовская </a:t>
            </a:r>
            <a:r>
              <a:rPr lang="ru-RU" b="1" dirty="0" smtClean="0">
                <a:solidFill>
                  <a:srgbClr val="FF0000"/>
                </a:solidFill>
              </a:rPr>
              <a:t>область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14</a:t>
            </a:r>
            <a:r>
              <a:rPr lang="ru-RU" b="1" dirty="0" smtClean="0">
                <a:solidFill>
                  <a:srgbClr val="FF0000"/>
                </a:solidFill>
              </a:rPr>
              <a:t>% по всем продающимся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16%</a:t>
            </a:r>
            <a:r>
              <a:rPr lang="ru-RU" sz="2400" b="1" dirty="0" smtClean="0">
                <a:solidFill>
                  <a:srgbClr val="FF0000"/>
                </a:solidFill>
              </a:rPr>
              <a:t> в новых ЖК  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2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object 2">
            <a:extLst>
              <a:ext uri="{FF2B5EF4-FFF2-40B4-BE49-F238E27FC236}">
                <a16:creationId xmlns:a16="http://schemas.microsoft.com/office/drawing/2014/main" id="{06E63ED9-E7F8-0199-F494-D41461D73486}"/>
              </a:ext>
            </a:extLst>
          </p:cNvPr>
          <p:cNvGrpSpPr/>
          <p:nvPr/>
        </p:nvGrpSpPr>
        <p:grpSpPr>
          <a:xfrm>
            <a:off x="3589" y="0"/>
            <a:ext cx="20104100" cy="1493368"/>
            <a:chOff x="0" y="0"/>
            <a:chExt cx="20104100" cy="1493368"/>
          </a:xfrm>
        </p:grpSpPr>
        <p:pic>
          <p:nvPicPr>
            <p:cNvPr id="47" name="object 4">
              <a:extLst>
                <a:ext uri="{FF2B5EF4-FFF2-40B4-BE49-F238E27FC236}">
                  <a16:creationId xmlns:a16="http://schemas.microsoft.com/office/drawing/2014/main" id="{1DCD6F3C-9C61-F813-A3F9-76ED469E0A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48" name="object 5">
              <a:extLst>
                <a:ext uri="{FF2B5EF4-FFF2-40B4-BE49-F238E27FC236}">
                  <a16:creationId xmlns:a16="http://schemas.microsoft.com/office/drawing/2014/main" id="{EEBD6964-4421-D414-0321-76DA7A43D2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</p:grpSp>
      <p:sp>
        <p:nvSpPr>
          <p:cNvPr id="50" name="object 8">
            <a:extLst>
              <a:ext uri="{FF2B5EF4-FFF2-40B4-BE49-F238E27FC236}">
                <a16:creationId xmlns:a16="http://schemas.microsoft.com/office/drawing/2014/main" id="{0C3F2B91-6B30-7590-D58D-7677816447CF}"/>
              </a:ext>
            </a:extLst>
          </p:cNvPr>
          <p:cNvSpPr txBox="1">
            <a:spLocks/>
          </p:cNvSpPr>
          <p:nvPr/>
        </p:nvSpPr>
        <p:spPr>
          <a:xfrm>
            <a:off x="850268" y="463934"/>
            <a:ext cx="14916782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ru-RU" sz="2800" dirty="0"/>
              <a:t>Об улучшении потребительских качеств жилых комплексов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7</a:t>
            </a:fld>
            <a:endParaRPr lang="ru-RU" spc="-25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050" y="128225"/>
            <a:ext cx="1295400" cy="1295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450" y="141193"/>
            <a:ext cx="1282432" cy="1282432"/>
          </a:xfrm>
          <a:prstGeom prst="rect">
            <a:avLst/>
          </a:prstGeom>
        </p:spPr>
      </p:pic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7613650" y="1957302"/>
          <a:ext cx="5105400" cy="906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850268" y="1957302"/>
          <a:ext cx="5867400" cy="906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4200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object 2">
            <a:extLst>
              <a:ext uri="{FF2B5EF4-FFF2-40B4-BE49-F238E27FC236}">
                <a16:creationId xmlns:a16="http://schemas.microsoft.com/office/drawing/2014/main" id="{06E63ED9-E7F8-0199-F494-D41461D73486}"/>
              </a:ext>
            </a:extLst>
          </p:cNvPr>
          <p:cNvGrpSpPr/>
          <p:nvPr/>
        </p:nvGrpSpPr>
        <p:grpSpPr>
          <a:xfrm>
            <a:off x="3589" y="0"/>
            <a:ext cx="20104100" cy="1493368"/>
            <a:chOff x="0" y="0"/>
            <a:chExt cx="20104100" cy="1493368"/>
          </a:xfrm>
        </p:grpSpPr>
        <p:pic>
          <p:nvPicPr>
            <p:cNvPr id="47" name="object 4">
              <a:extLst>
                <a:ext uri="{FF2B5EF4-FFF2-40B4-BE49-F238E27FC236}">
                  <a16:creationId xmlns:a16="http://schemas.microsoft.com/office/drawing/2014/main" id="{1DCD6F3C-9C61-F813-A3F9-76ED469E0A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48" name="object 5">
              <a:extLst>
                <a:ext uri="{FF2B5EF4-FFF2-40B4-BE49-F238E27FC236}">
                  <a16:creationId xmlns:a16="http://schemas.microsoft.com/office/drawing/2014/main" id="{EEBD6964-4421-D414-0321-76DA7A43D2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3368"/>
            </a:xfrm>
            <a:prstGeom prst="rect">
              <a:avLst/>
            </a:prstGeom>
          </p:spPr>
        </p:pic>
      </p:grpSp>
      <p:sp>
        <p:nvSpPr>
          <p:cNvPr id="18" name="Номер слайда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8</a:t>
            </a:fld>
            <a:endParaRPr lang="ru-RU" spc="-25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050" y="128225"/>
            <a:ext cx="1295400" cy="1295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450" y="141193"/>
            <a:ext cx="1282432" cy="1282432"/>
          </a:xfrm>
          <a:prstGeom prst="rect">
            <a:avLst/>
          </a:prstGeom>
        </p:spPr>
      </p:pic>
      <p:graphicFrame>
        <p:nvGraphicFramePr>
          <p:cNvPr id="14" name="Диаграмма 13"/>
          <p:cNvGraphicFramePr>
            <a:graphicFrameLocks/>
          </p:cNvGraphicFramePr>
          <p:nvPr>
            <p:extLst/>
          </p:nvPr>
        </p:nvGraphicFramePr>
        <p:xfrm>
          <a:off x="450850" y="2073275"/>
          <a:ext cx="5728828" cy="899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/>
          </p:nvPr>
        </p:nvGraphicFramePr>
        <p:xfrm>
          <a:off x="6851650" y="2073275"/>
          <a:ext cx="5728827" cy="883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13328650" y="2073275"/>
          <a:ext cx="5728828" cy="876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2" name="object 8">
            <a:extLst>
              <a:ext uri="{FF2B5EF4-FFF2-40B4-BE49-F238E27FC236}">
                <a16:creationId xmlns:a16="http://schemas.microsoft.com/office/drawing/2014/main" id="{0C3F2B91-6B30-7590-D58D-7677816447CF}"/>
              </a:ext>
            </a:extLst>
          </p:cNvPr>
          <p:cNvSpPr txBox="1">
            <a:spLocks/>
          </p:cNvSpPr>
          <p:nvPr/>
        </p:nvSpPr>
        <p:spPr>
          <a:xfrm>
            <a:off x="850268" y="463934"/>
            <a:ext cx="14916782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650" b="1" i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ru-RU" sz="2800" dirty="0" smtClean="0"/>
              <a:t>Улучшение </a:t>
            </a:r>
            <a:r>
              <a:rPr lang="ru-RU" sz="2800" dirty="0"/>
              <a:t>потребительских качеств жилых комплексов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51050" y="8175228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Ростовская </a:t>
            </a:r>
            <a:r>
              <a:rPr lang="ru-RU" b="1" dirty="0" smtClean="0">
                <a:solidFill>
                  <a:srgbClr val="FF0000"/>
                </a:solidFill>
              </a:rPr>
              <a:t>область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4,5% по всем продающимся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6,2%</a:t>
            </a:r>
            <a:r>
              <a:rPr lang="ru-RU" b="1" dirty="0" smtClean="0">
                <a:solidFill>
                  <a:srgbClr val="FF0000"/>
                </a:solidFill>
              </a:rPr>
              <a:t> в новых ЖК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28050" y="835279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Ростовская </a:t>
            </a:r>
            <a:r>
              <a:rPr lang="ru-RU" b="1" dirty="0" smtClean="0">
                <a:solidFill>
                  <a:srgbClr val="FF0000"/>
                </a:solidFill>
              </a:rPr>
              <a:t>область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46% по всем продающимся</a:t>
            </a:r>
          </a:p>
          <a:p>
            <a:r>
              <a:rPr lang="ru-RU" sz="2400" b="1" dirty="0" smtClean="0">
                <a:solidFill>
                  <a:srgbClr val="AE2921"/>
                </a:solidFill>
              </a:rPr>
              <a:t>38%</a:t>
            </a:r>
            <a:r>
              <a:rPr lang="ru-RU" sz="2400" b="1" dirty="0" smtClean="0">
                <a:solidFill>
                  <a:srgbClr val="AE2921"/>
                </a:solidFill>
              </a:rPr>
              <a:t> в новых ЖК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195550" y="7559675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Ростовская </a:t>
            </a:r>
            <a:r>
              <a:rPr lang="ru-RU" b="1" dirty="0" smtClean="0">
                <a:solidFill>
                  <a:srgbClr val="FF0000"/>
                </a:solidFill>
              </a:rPr>
              <a:t>область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12</a:t>
            </a:r>
            <a:r>
              <a:rPr lang="ru-RU" b="1" dirty="0" smtClean="0">
                <a:solidFill>
                  <a:srgbClr val="FF0000"/>
                </a:solidFill>
              </a:rPr>
              <a:t>% по всем продающимся</a:t>
            </a:r>
          </a:p>
          <a:p>
            <a:r>
              <a:rPr lang="ru-RU" sz="2800" b="1" dirty="0" smtClean="0">
                <a:solidFill>
                  <a:srgbClr val="AE2921"/>
                </a:solidFill>
              </a:rPr>
              <a:t>6,2%</a:t>
            </a:r>
            <a:r>
              <a:rPr lang="ru-RU" sz="2800" b="1" dirty="0" smtClean="0">
                <a:solidFill>
                  <a:srgbClr val="AE2921"/>
                </a:solidFill>
              </a:rPr>
              <a:t> в новых ЖК  </a:t>
            </a:r>
          </a:p>
        </p:txBody>
      </p:sp>
    </p:spTree>
    <p:extLst>
      <p:ext uri="{BB962C8B-B14F-4D97-AF65-F5344CB8AC3E}">
        <p14:creationId xmlns:p14="http://schemas.microsoft.com/office/powerpoint/2010/main" val="1993952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1" cy="11734487"/>
            <a:chOff x="-1" y="0"/>
            <a:chExt cx="20104101" cy="11734487"/>
          </a:xfrm>
        </p:grpSpPr>
        <p:sp>
          <p:nvSpPr>
            <p:cNvPr id="3" name="object 3"/>
            <p:cNvSpPr/>
            <p:nvPr/>
          </p:nvSpPr>
          <p:spPr>
            <a:xfrm>
              <a:off x="-1" y="1493369"/>
              <a:ext cx="20104100" cy="10241118"/>
            </a:xfrm>
            <a:custGeom>
              <a:avLst/>
              <a:gdLst/>
              <a:ahLst/>
              <a:cxnLst/>
              <a:rect l="l" t="t" r="r" b="b"/>
              <a:pathLst>
                <a:path w="20104100" h="9815195">
                  <a:moveTo>
                    <a:pt x="20104099" y="0"/>
                  </a:moveTo>
                  <a:lnTo>
                    <a:pt x="0" y="0"/>
                  </a:lnTo>
                  <a:lnTo>
                    <a:pt x="0" y="9815188"/>
                  </a:lnTo>
                  <a:lnTo>
                    <a:pt x="20104099" y="9815188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6ECF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4933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104100" cy="1494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0268" y="558135"/>
            <a:ext cx="9049382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2950" b="0" dirty="0" smtClean="0">
                <a:latin typeface="Verdana"/>
                <a:cs typeface="Verdana"/>
              </a:rPr>
              <a:t>Вопрос</a:t>
            </a:r>
            <a:r>
              <a:rPr lang="ru-RU" sz="2950" b="0" spc="-5" dirty="0"/>
              <a:t> </a:t>
            </a:r>
            <a:r>
              <a:rPr lang="ru-RU" sz="2950" b="0" spc="-5" dirty="0" smtClean="0"/>
              <a:t>№ </a:t>
            </a:r>
            <a:r>
              <a:rPr lang="ru-RU" sz="2950" b="0" spc="-5" dirty="0" smtClean="0"/>
              <a:t>3. </a:t>
            </a:r>
            <a:r>
              <a:rPr lang="ru-RU" sz="2950" b="0" spc="-5" dirty="0" smtClean="0"/>
              <a:t>Командам</a:t>
            </a:r>
            <a:endParaRPr sz="295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50744" y="545474"/>
            <a:ext cx="2342942" cy="494038"/>
          </a:xfrm>
          <a:prstGeom prst="rect">
            <a:avLst/>
          </a:prstGeom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0C63C402-6F61-4221-B3A3-22E4675A0155}"/>
              </a:ext>
            </a:extLst>
          </p:cNvPr>
          <p:cNvSpPr/>
          <p:nvPr/>
        </p:nvSpPr>
        <p:spPr>
          <a:xfrm>
            <a:off x="210150" y="1493368"/>
            <a:ext cx="18883536" cy="8595270"/>
          </a:xfrm>
          <a:prstGeom prst="roundRect">
            <a:avLst>
              <a:gd name="adj" fmla="val 3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105"/>
              </a:spcBef>
            </a:pPr>
            <a:fld id="{81D60167-4931-47E6-BA6A-407CBD079E47}" type="slidenum">
              <a:rPr lang="ru-RU" spc="-25" smtClean="0"/>
              <a:pPr marL="38100">
                <a:spcBef>
                  <a:spcPts val="105"/>
                </a:spcBef>
              </a:pPr>
              <a:t>9</a:t>
            </a:fld>
            <a:endParaRPr lang="ru-RU" spc="-25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67298-F297-458D-A283-00FC8DFC5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35673" y="207520"/>
            <a:ext cx="1402137" cy="1096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8450" y="3196700"/>
            <a:ext cx="1411555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Комплексная застройка с социальной инфраструктурой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Витринное остекление фасадов первых этажей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Архитектурная подсветка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Водосточные трубы спрятаны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Л</a:t>
            </a:r>
            <a:r>
              <a:rPr lang="ru-RU" sz="3200" dirty="0" smtClean="0"/>
              <a:t>андшафтный </a:t>
            </a:r>
            <a:r>
              <a:rPr lang="ru-RU" sz="3200" dirty="0" smtClean="0"/>
              <a:t>дизайн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Пешеходные улицы внутри ЖК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Двор </a:t>
            </a:r>
            <a:r>
              <a:rPr lang="ru-RU" sz="3200" dirty="0" smtClean="0"/>
              <a:t>без машин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Вход в подъезд на уровне тротуара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Наличие в МОП мест хранения колясок, велосипедов</a:t>
            </a:r>
            <a:endParaRPr lang="ru-RU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Потолки 2,8 и выше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Лоджии 1,2 и выше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Умный дом</a:t>
            </a:r>
            <a:endParaRPr lang="ru-RU" sz="3200" dirty="0" smtClean="0"/>
          </a:p>
          <a:p>
            <a:endParaRPr lang="ru-RU" sz="3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807185" y="1744868"/>
            <a:ext cx="1607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	</a:t>
            </a:r>
            <a:r>
              <a:rPr lang="ru-RU" sz="3600" b="1" dirty="0" smtClean="0">
                <a:solidFill>
                  <a:srgbClr val="FF0000"/>
                </a:solidFill>
              </a:rPr>
              <a:t>Тренды </a:t>
            </a:r>
            <a:r>
              <a:rPr lang="ru-RU" sz="3600" b="1" dirty="0" smtClean="0">
                <a:solidFill>
                  <a:srgbClr val="FF0000"/>
                </a:solidFill>
              </a:rPr>
              <a:t>девелоперского продукта (выберите </a:t>
            </a:r>
            <a:r>
              <a:rPr lang="ru-RU" sz="3600" b="1" dirty="0" smtClean="0">
                <a:solidFill>
                  <a:srgbClr val="FF0000"/>
                </a:solidFill>
              </a:rPr>
              <a:t>3 </a:t>
            </a:r>
            <a:r>
              <a:rPr lang="ru-RU" sz="3600" b="1" dirty="0" smtClean="0">
                <a:solidFill>
                  <a:srgbClr val="FF0000"/>
                </a:solidFill>
              </a:rPr>
              <a:t>значения и добавьте свои)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41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12278</TotalTime>
  <Words>1135</Words>
  <Application>Microsoft Office PowerPoint</Application>
  <PresentationFormat>Произвольный</PresentationFormat>
  <Paragraphs>300</Paragraphs>
  <Slides>32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Verdana</vt:lpstr>
      <vt:lpstr>Office Theme</vt:lpstr>
      <vt:lpstr>Тренды многоквартирного  строительства</vt:lpstr>
      <vt:lpstr>Вопрос №1 и 2. Всем участникам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№ 3. Командам</vt:lpstr>
      <vt:lpstr>Лучшие практики. ЖК Измаильский экоквартал</vt:lpstr>
      <vt:lpstr>Лучшие практики. ЖК Измаильский экоквартал</vt:lpstr>
      <vt:lpstr>Лучшие практики. ЖК Измаильский экоквартал</vt:lpstr>
      <vt:lpstr>Лучшие практики. ЖК Измаильский экоквартал</vt:lpstr>
      <vt:lpstr>Лучшие практики. ЖК Измаильский экоквартал</vt:lpstr>
      <vt:lpstr>Вопрос № 4. Всем</vt:lpstr>
      <vt:lpstr>Вопрос № 5. Командам</vt:lpstr>
      <vt:lpstr>Презентация PowerPoint</vt:lpstr>
      <vt:lpstr>Презентация PowerPoint</vt:lpstr>
      <vt:lpstr>Презентация PowerPoint</vt:lpstr>
      <vt:lpstr>Вопрос Командам</vt:lpstr>
      <vt:lpstr>Презентация PowerPoint</vt:lpstr>
      <vt:lpstr>Вопрос 6. Предложение</vt:lpstr>
      <vt:lpstr>Презентация PowerPoint</vt:lpstr>
      <vt:lpstr>Презентация PowerPoint</vt:lpstr>
      <vt:lpstr>Вопрос 7. Проектное финансирование</vt:lpstr>
      <vt:lpstr>Презентация PowerPoint</vt:lpstr>
      <vt:lpstr>Презентация PowerPoint</vt:lpstr>
      <vt:lpstr>Вопрос Всем участникам</vt:lpstr>
      <vt:lpstr>Презентация PowerPoint</vt:lpstr>
      <vt:lpstr>Презентация PowerPoint</vt:lpstr>
      <vt:lpstr>Вопрос № 4. Командам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кризис</dc:title>
  <dc:creator>Кирилл Холопик</dc:creator>
  <cp:lastModifiedBy>Кирилл Холопик</cp:lastModifiedBy>
  <cp:revision>798</cp:revision>
  <dcterms:created xsi:type="dcterms:W3CDTF">2022-04-28T11:25:05Z</dcterms:created>
  <dcterms:modified xsi:type="dcterms:W3CDTF">2023-03-24T06:32:31Z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2022-04-28T00:00:00Z</vt:filetime>
  </property>
  <property fmtid="{D5CDD505-2E9C-101B-9397-08002B2CF9AE}" pid="3" name="Creator">
    <vt:lpwstr>Adobe Illustrator 26.2 (Macintosh)</vt:lpwstr>
  </property>
  <property fmtid="{D5CDD505-2E9C-101B-9397-08002B2CF9AE}" pid="4" name="LastSaved">
    <vt:filetime>2022-04-28T00:00:00Z</vt:filetime>
  </property>
</Properties>
</file>