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1" r:id="rId2"/>
    <p:sldId id="321" r:id="rId3"/>
    <p:sldId id="340" r:id="rId4"/>
    <p:sldId id="339" r:id="rId5"/>
    <p:sldId id="335" r:id="rId6"/>
    <p:sldId id="329" r:id="rId7"/>
    <p:sldId id="331" r:id="rId8"/>
    <p:sldId id="330" r:id="rId9"/>
    <p:sldId id="311" r:id="rId10"/>
    <p:sldId id="326" r:id="rId11"/>
    <p:sldId id="325" r:id="rId12"/>
    <p:sldId id="328" r:id="rId13"/>
    <p:sldId id="341" r:id="rId14"/>
    <p:sldId id="338" r:id="rId15"/>
  </p:sldIdLst>
  <p:sldSz cx="9144000" cy="5143500" type="screen16x9"/>
  <p:notesSz cx="6858000" cy="9144000"/>
  <p:embeddedFontLst>
    <p:embeddedFont>
      <p:font typeface="Factor A" pitchFamily="2" charset="-52"/>
      <p:regular r:id="rId17"/>
      <p:bold r:id="rId18"/>
    </p:embeddedFont>
    <p:embeddedFont>
      <p:font typeface="Factor A Medium" pitchFamily="2" charset="-5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1801" userDrawn="1">
          <p15:clr>
            <a:srgbClr val="A4A3A4"/>
          </p15:clr>
        </p15:guide>
        <p15:guide id="4" orient="horz" pos="2754" userDrawn="1">
          <p15:clr>
            <a:srgbClr val="A4A3A4"/>
          </p15:clr>
        </p15:guide>
        <p15:guide id="5" pos="53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етрова Екатерина Петровна" initials="ПЕП" lastIdx="3" clrIdx="0">
    <p:extLst>
      <p:ext uri="{19B8F6BF-5375-455C-9EA6-DF929625EA0E}">
        <p15:presenceInfo xmlns:p15="http://schemas.microsoft.com/office/powerpoint/2012/main" userId="S-1-5-21-307965261-2447941404-465527048-11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68A"/>
    <a:srgbClr val="000000"/>
    <a:srgbClr val="767171"/>
    <a:srgbClr val="F8F4EC"/>
    <a:srgbClr val="EDEDED"/>
    <a:srgbClr val="D9D9D9"/>
    <a:srgbClr val="E5F0F9"/>
    <a:srgbClr val="CBD6E0"/>
    <a:srgbClr val="969A9D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8" autoAdjust="0"/>
    <p:restoredTop sz="94660"/>
  </p:normalViewPr>
  <p:slideViewPr>
    <p:cSldViewPr>
      <p:cViewPr varScale="1">
        <p:scale>
          <a:sx n="118" d="100"/>
          <a:sy n="118" d="100"/>
        </p:scale>
        <p:origin x="254" y="86"/>
      </p:cViewPr>
      <p:guideLst>
        <p:guide orient="horz" pos="758"/>
        <p:guide pos="385"/>
        <p:guide orient="horz" pos="1801"/>
        <p:guide orient="horz" pos="2754"/>
        <p:guide pos="537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0C7C6-F696-4349-A33F-CB3E80A73B88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527D6D5-2967-41BA-89F0-07A91B49CA42}">
      <dgm:prSet phldrT="[Текст]"/>
      <dgm:spPr/>
      <dgm:t>
        <a:bodyPr/>
        <a:lstStyle/>
        <a:p>
          <a:r>
            <a:rPr lang="ru-RU" dirty="0"/>
            <a:t>ценность</a:t>
          </a:r>
        </a:p>
      </dgm:t>
    </dgm:pt>
    <dgm:pt modelId="{AA4B2221-24DC-4146-8694-A6F62DB46630}" type="parTrans" cxnId="{C2DAD263-D794-43BE-A36F-1CB916D5E0FD}">
      <dgm:prSet/>
      <dgm:spPr/>
      <dgm:t>
        <a:bodyPr/>
        <a:lstStyle/>
        <a:p>
          <a:endParaRPr lang="ru-RU"/>
        </a:p>
      </dgm:t>
    </dgm:pt>
    <dgm:pt modelId="{E7DB7302-CA97-48B5-90BE-C6695E667167}" type="sibTrans" cxnId="{C2DAD263-D794-43BE-A36F-1CB916D5E0FD}">
      <dgm:prSet/>
      <dgm:spPr/>
      <dgm:t>
        <a:bodyPr/>
        <a:lstStyle/>
        <a:p>
          <a:endParaRPr lang="ru-RU"/>
        </a:p>
      </dgm:t>
    </dgm:pt>
    <dgm:pt modelId="{A34EA963-ACC6-406E-B662-B9FAE40B7721}">
      <dgm:prSet phldrT="[Текст]"/>
      <dgm:spPr/>
      <dgm:t>
        <a:bodyPr/>
        <a:lstStyle/>
        <a:p>
          <a:r>
            <a:rPr lang="ru-RU" dirty="0"/>
            <a:t>Прозрачный учёт текущего выполнения по объёмам</a:t>
          </a:r>
        </a:p>
      </dgm:t>
    </dgm:pt>
    <dgm:pt modelId="{D23F6015-AFF1-4F37-A7AB-1776B1063E6E}" type="parTrans" cxnId="{D0DC8630-3288-430F-B35F-E13A52671780}">
      <dgm:prSet/>
      <dgm:spPr/>
      <dgm:t>
        <a:bodyPr/>
        <a:lstStyle/>
        <a:p>
          <a:endParaRPr lang="ru-RU"/>
        </a:p>
      </dgm:t>
    </dgm:pt>
    <dgm:pt modelId="{07B9F0B4-741E-4CD4-8103-02C52622ACDF}" type="sibTrans" cxnId="{D0DC8630-3288-430F-B35F-E13A52671780}">
      <dgm:prSet/>
      <dgm:spPr/>
      <dgm:t>
        <a:bodyPr/>
        <a:lstStyle/>
        <a:p>
          <a:endParaRPr lang="ru-RU"/>
        </a:p>
      </dgm:t>
    </dgm:pt>
    <dgm:pt modelId="{7DB5D8AE-FBDD-4450-9016-0C305B1880DA}">
      <dgm:prSet phldrT="[Текст]"/>
      <dgm:spPr/>
      <dgm:t>
        <a:bodyPr/>
        <a:lstStyle/>
        <a:p>
          <a:r>
            <a:rPr lang="ru-RU" dirty="0"/>
            <a:t>Корректный архив выполнения по датам</a:t>
          </a:r>
        </a:p>
      </dgm:t>
    </dgm:pt>
    <dgm:pt modelId="{73DB5BA8-DA87-4691-BD00-4DCB317900CA}" type="parTrans" cxnId="{BC77255B-D4C2-4065-B416-2273468D7ED3}">
      <dgm:prSet/>
      <dgm:spPr/>
      <dgm:t>
        <a:bodyPr/>
        <a:lstStyle/>
        <a:p>
          <a:endParaRPr lang="ru-RU"/>
        </a:p>
      </dgm:t>
    </dgm:pt>
    <dgm:pt modelId="{F4D706F1-B165-4E8B-B8D1-2535A089D7C2}" type="sibTrans" cxnId="{BC77255B-D4C2-4065-B416-2273468D7ED3}">
      <dgm:prSet/>
      <dgm:spPr/>
      <dgm:t>
        <a:bodyPr/>
        <a:lstStyle/>
        <a:p>
          <a:endParaRPr lang="ru-RU"/>
        </a:p>
      </dgm:t>
    </dgm:pt>
    <dgm:pt modelId="{A46593BE-F69B-43DE-A0AA-110EABD5F51F}">
      <dgm:prSet phldrT="[Текст]"/>
      <dgm:spPr/>
      <dgm:t>
        <a:bodyPr/>
        <a:lstStyle/>
        <a:p>
          <a:r>
            <a:rPr lang="ru-RU" dirty="0"/>
            <a:t>Единый язык данных для связи работ в разной детализации</a:t>
          </a:r>
        </a:p>
      </dgm:t>
    </dgm:pt>
    <dgm:pt modelId="{1F95B18A-6D6E-481B-882E-8BB0252BBC60}" type="parTrans" cxnId="{BEE74D44-2C2F-4035-91B1-5992AE485B70}">
      <dgm:prSet/>
      <dgm:spPr/>
      <dgm:t>
        <a:bodyPr/>
        <a:lstStyle/>
        <a:p>
          <a:endParaRPr lang="ru-RU"/>
        </a:p>
      </dgm:t>
    </dgm:pt>
    <dgm:pt modelId="{90ABF473-452D-49E1-AA1F-C99A64CFA46C}" type="sibTrans" cxnId="{BEE74D44-2C2F-4035-91B1-5992AE485B70}">
      <dgm:prSet/>
      <dgm:spPr/>
      <dgm:t>
        <a:bodyPr/>
        <a:lstStyle/>
        <a:p>
          <a:endParaRPr lang="ru-RU"/>
        </a:p>
      </dgm:t>
    </dgm:pt>
    <dgm:pt modelId="{38710000-B353-48E9-9E19-05A62E6747CD}">
      <dgm:prSet phldrT="[Текст]"/>
      <dgm:spPr/>
      <dgm:t>
        <a:bodyPr/>
        <a:lstStyle/>
        <a:p>
          <a:r>
            <a:rPr lang="ru-RU" dirty="0"/>
            <a:t>Удобная структура данных для дальнейшей работы</a:t>
          </a:r>
        </a:p>
      </dgm:t>
    </dgm:pt>
    <dgm:pt modelId="{94AA743F-632C-453E-B9CB-643930F5F68A}" type="parTrans" cxnId="{BE21F188-735C-4C33-AC1B-53850D185A88}">
      <dgm:prSet/>
      <dgm:spPr/>
      <dgm:t>
        <a:bodyPr/>
        <a:lstStyle/>
        <a:p>
          <a:endParaRPr lang="ru-RU"/>
        </a:p>
      </dgm:t>
    </dgm:pt>
    <dgm:pt modelId="{AF8E6379-A14F-4833-92D9-DD139AF0FF69}" type="sibTrans" cxnId="{BE21F188-735C-4C33-AC1B-53850D185A88}">
      <dgm:prSet/>
      <dgm:spPr/>
      <dgm:t>
        <a:bodyPr/>
        <a:lstStyle/>
        <a:p>
          <a:endParaRPr lang="ru-RU"/>
        </a:p>
      </dgm:t>
    </dgm:pt>
    <dgm:pt modelId="{13041F2D-927B-484F-84FC-F1EC41048325}" type="pres">
      <dgm:prSet presAssocID="{9C20C7C6-F696-4349-A33F-CB3E80A73B88}" presName="vert0" presStyleCnt="0">
        <dgm:presLayoutVars>
          <dgm:dir/>
          <dgm:animOne val="branch"/>
          <dgm:animLvl val="lvl"/>
        </dgm:presLayoutVars>
      </dgm:prSet>
      <dgm:spPr/>
    </dgm:pt>
    <dgm:pt modelId="{00675383-7547-4646-8872-1008F0BA8E45}" type="pres">
      <dgm:prSet presAssocID="{9527D6D5-2967-41BA-89F0-07A91B49CA42}" presName="thickLine" presStyleLbl="alignNode1" presStyleIdx="0" presStyleCnt="1"/>
      <dgm:spPr/>
    </dgm:pt>
    <dgm:pt modelId="{83E441A2-5DFE-4F56-A6CA-854AB236A18E}" type="pres">
      <dgm:prSet presAssocID="{9527D6D5-2967-41BA-89F0-07A91B49CA42}" presName="horz1" presStyleCnt="0"/>
      <dgm:spPr/>
    </dgm:pt>
    <dgm:pt modelId="{EE6710A1-F687-451F-8814-82C27875DA1D}" type="pres">
      <dgm:prSet presAssocID="{9527D6D5-2967-41BA-89F0-07A91B49CA42}" presName="tx1" presStyleLbl="revTx" presStyleIdx="0" presStyleCnt="5" custScaleX="140602"/>
      <dgm:spPr/>
    </dgm:pt>
    <dgm:pt modelId="{B80C56F4-029C-4379-B93A-2EBCCE91B55A}" type="pres">
      <dgm:prSet presAssocID="{9527D6D5-2967-41BA-89F0-07A91B49CA42}" presName="vert1" presStyleCnt="0"/>
      <dgm:spPr/>
    </dgm:pt>
    <dgm:pt modelId="{3074B40B-0635-47C4-94B0-71BA5FB561C1}" type="pres">
      <dgm:prSet presAssocID="{A34EA963-ACC6-406E-B662-B9FAE40B7721}" presName="vertSpace2a" presStyleCnt="0"/>
      <dgm:spPr/>
    </dgm:pt>
    <dgm:pt modelId="{CC4B0466-57D6-45DF-9D5D-7A93B33B2ED9}" type="pres">
      <dgm:prSet presAssocID="{A34EA963-ACC6-406E-B662-B9FAE40B7721}" presName="horz2" presStyleCnt="0"/>
      <dgm:spPr/>
    </dgm:pt>
    <dgm:pt modelId="{7BC73581-AFA0-4BBD-B910-63F3634A5572}" type="pres">
      <dgm:prSet presAssocID="{A34EA963-ACC6-406E-B662-B9FAE40B7721}" presName="horzSpace2" presStyleCnt="0"/>
      <dgm:spPr/>
    </dgm:pt>
    <dgm:pt modelId="{5192969D-17B7-404B-A05D-E38E5E38FF6E}" type="pres">
      <dgm:prSet presAssocID="{A34EA963-ACC6-406E-B662-B9FAE40B7721}" presName="tx2" presStyleLbl="revTx" presStyleIdx="1" presStyleCnt="5"/>
      <dgm:spPr/>
    </dgm:pt>
    <dgm:pt modelId="{692832E3-CDA8-45EF-A2EC-17F0D8D67360}" type="pres">
      <dgm:prSet presAssocID="{A34EA963-ACC6-406E-B662-B9FAE40B7721}" presName="vert2" presStyleCnt="0"/>
      <dgm:spPr/>
    </dgm:pt>
    <dgm:pt modelId="{6264EC10-CB9C-47AA-973E-E720F65B0925}" type="pres">
      <dgm:prSet presAssocID="{A34EA963-ACC6-406E-B662-B9FAE40B7721}" presName="thinLine2b" presStyleLbl="callout" presStyleIdx="0" presStyleCnt="4"/>
      <dgm:spPr/>
    </dgm:pt>
    <dgm:pt modelId="{57ABBD3D-D002-48A3-AD6A-9382ADBEEC37}" type="pres">
      <dgm:prSet presAssocID="{A34EA963-ACC6-406E-B662-B9FAE40B7721}" presName="vertSpace2b" presStyleCnt="0"/>
      <dgm:spPr/>
    </dgm:pt>
    <dgm:pt modelId="{932EA59B-6BE5-4662-9E56-02C77D1F6FD3}" type="pres">
      <dgm:prSet presAssocID="{7DB5D8AE-FBDD-4450-9016-0C305B1880DA}" presName="horz2" presStyleCnt="0"/>
      <dgm:spPr/>
    </dgm:pt>
    <dgm:pt modelId="{51523078-9B61-452C-ACE4-C1C6C44713B8}" type="pres">
      <dgm:prSet presAssocID="{7DB5D8AE-FBDD-4450-9016-0C305B1880DA}" presName="horzSpace2" presStyleCnt="0"/>
      <dgm:spPr/>
    </dgm:pt>
    <dgm:pt modelId="{91334B81-B80D-4BED-8CE5-565B1CE1061E}" type="pres">
      <dgm:prSet presAssocID="{7DB5D8AE-FBDD-4450-9016-0C305B1880DA}" presName="tx2" presStyleLbl="revTx" presStyleIdx="2" presStyleCnt="5"/>
      <dgm:spPr/>
    </dgm:pt>
    <dgm:pt modelId="{C4E0610C-6794-4FAD-8175-1A3420C07399}" type="pres">
      <dgm:prSet presAssocID="{7DB5D8AE-FBDD-4450-9016-0C305B1880DA}" presName="vert2" presStyleCnt="0"/>
      <dgm:spPr/>
    </dgm:pt>
    <dgm:pt modelId="{E3D09AE3-5DF6-45D5-B91C-E1EFB094A9D7}" type="pres">
      <dgm:prSet presAssocID="{7DB5D8AE-FBDD-4450-9016-0C305B1880DA}" presName="thinLine2b" presStyleLbl="callout" presStyleIdx="1" presStyleCnt="4"/>
      <dgm:spPr/>
    </dgm:pt>
    <dgm:pt modelId="{CD7C8AEC-D417-4FBF-A52F-99EB577A6C74}" type="pres">
      <dgm:prSet presAssocID="{7DB5D8AE-FBDD-4450-9016-0C305B1880DA}" presName="vertSpace2b" presStyleCnt="0"/>
      <dgm:spPr/>
    </dgm:pt>
    <dgm:pt modelId="{CC9175E9-7196-413D-97E0-9FE584983695}" type="pres">
      <dgm:prSet presAssocID="{A46593BE-F69B-43DE-A0AA-110EABD5F51F}" presName="horz2" presStyleCnt="0"/>
      <dgm:spPr/>
    </dgm:pt>
    <dgm:pt modelId="{15F31696-CA7B-4AD8-AB4B-67F7C5B511B1}" type="pres">
      <dgm:prSet presAssocID="{A46593BE-F69B-43DE-A0AA-110EABD5F51F}" presName="horzSpace2" presStyleCnt="0"/>
      <dgm:spPr/>
    </dgm:pt>
    <dgm:pt modelId="{B600450A-0C47-49C7-9AB6-0E3958367CB9}" type="pres">
      <dgm:prSet presAssocID="{A46593BE-F69B-43DE-A0AA-110EABD5F51F}" presName="tx2" presStyleLbl="revTx" presStyleIdx="3" presStyleCnt="5"/>
      <dgm:spPr/>
    </dgm:pt>
    <dgm:pt modelId="{FD99D549-2E5F-4099-BAE8-0198AC9AD015}" type="pres">
      <dgm:prSet presAssocID="{A46593BE-F69B-43DE-A0AA-110EABD5F51F}" presName="vert2" presStyleCnt="0"/>
      <dgm:spPr/>
    </dgm:pt>
    <dgm:pt modelId="{178AEDD0-0517-4770-B810-34BF5FEC996D}" type="pres">
      <dgm:prSet presAssocID="{A46593BE-F69B-43DE-A0AA-110EABD5F51F}" presName="thinLine2b" presStyleLbl="callout" presStyleIdx="2" presStyleCnt="4"/>
      <dgm:spPr/>
    </dgm:pt>
    <dgm:pt modelId="{6BC6C4E6-0681-4497-90A5-B88F583CEE9C}" type="pres">
      <dgm:prSet presAssocID="{A46593BE-F69B-43DE-A0AA-110EABD5F51F}" presName="vertSpace2b" presStyleCnt="0"/>
      <dgm:spPr/>
    </dgm:pt>
    <dgm:pt modelId="{EBA6AD63-2F9E-47A8-AA55-22767BEB33FA}" type="pres">
      <dgm:prSet presAssocID="{38710000-B353-48E9-9E19-05A62E6747CD}" presName="horz2" presStyleCnt="0"/>
      <dgm:spPr/>
    </dgm:pt>
    <dgm:pt modelId="{4BDE7832-B987-448B-9E35-D3D248DC8F2E}" type="pres">
      <dgm:prSet presAssocID="{38710000-B353-48E9-9E19-05A62E6747CD}" presName="horzSpace2" presStyleCnt="0"/>
      <dgm:spPr/>
    </dgm:pt>
    <dgm:pt modelId="{B34865E9-5319-49BD-8BF6-C16D637464C9}" type="pres">
      <dgm:prSet presAssocID="{38710000-B353-48E9-9E19-05A62E6747CD}" presName="tx2" presStyleLbl="revTx" presStyleIdx="4" presStyleCnt="5"/>
      <dgm:spPr/>
    </dgm:pt>
    <dgm:pt modelId="{980464EB-370C-45F8-B894-45C7411A11D9}" type="pres">
      <dgm:prSet presAssocID="{38710000-B353-48E9-9E19-05A62E6747CD}" presName="vert2" presStyleCnt="0"/>
      <dgm:spPr/>
    </dgm:pt>
    <dgm:pt modelId="{71DAA4D7-512A-44B3-9239-F4014191EFF3}" type="pres">
      <dgm:prSet presAssocID="{38710000-B353-48E9-9E19-05A62E6747CD}" presName="thinLine2b" presStyleLbl="callout" presStyleIdx="3" presStyleCnt="4"/>
      <dgm:spPr/>
    </dgm:pt>
    <dgm:pt modelId="{2CBB290B-2E7C-4F7A-9443-823CC445C6CA}" type="pres">
      <dgm:prSet presAssocID="{38710000-B353-48E9-9E19-05A62E6747CD}" presName="vertSpace2b" presStyleCnt="0"/>
      <dgm:spPr/>
    </dgm:pt>
  </dgm:ptLst>
  <dgm:cxnLst>
    <dgm:cxn modelId="{D0DC8630-3288-430F-B35F-E13A52671780}" srcId="{9527D6D5-2967-41BA-89F0-07A91B49CA42}" destId="{A34EA963-ACC6-406E-B662-B9FAE40B7721}" srcOrd="0" destOrd="0" parTransId="{D23F6015-AFF1-4F37-A7AB-1776B1063E6E}" sibTransId="{07B9F0B4-741E-4CD4-8103-02C52622ACDF}"/>
    <dgm:cxn modelId="{BC77255B-D4C2-4065-B416-2273468D7ED3}" srcId="{9527D6D5-2967-41BA-89F0-07A91B49CA42}" destId="{7DB5D8AE-FBDD-4450-9016-0C305B1880DA}" srcOrd="1" destOrd="0" parTransId="{73DB5BA8-DA87-4691-BD00-4DCB317900CA}" sibTransId="{F4D706F1-B165-4E8B-B8D1-2535A089D7C2}"/>
    <dgm:cxn modelId="{C2DAD263-D794-43BE-A36F-1CB916D5E0FD}" srcId="{9C20C7C6-F696-4349-A33F-CB3E80A73B88}" destId="{9527D6D5-2967-41BA-89F0-07A91B49CA42}" srcOrd="0" destOrd="0" parTransId="{AA4B2221-24DC-4146-8694-A6F62DB46630}" sibTransId="{E7DB7302-CA97-48B5-90BE-C6695E667167}"/>
    <dgm:cxn modelId="{BEE74D44-2C2F-4035-91B1-5992AE485B70}" srcId="{9527D6D5-2967-41BA-89F0-07A91B49CA42}" destId="{A46593BE-F69B-43DE-A0AA-110EABD5F51F}" srcOrd="2" destOrd="0" parTransId="{1F95B18A-6D6E-481B-882E-8BB0252BBC60}" sibTransId="{90ABF473-452D-49E1-AA1F-C99A64CFA46C}"/>
    <dgm:cxn modelId="{8E9BFF45-3704-46D9-8815-1F464FB04CA9}" type="presOf" srcId="{38710000-B353-48E9-9E19-05A62E6747CD}" destId="{B34865E9-5319-49BD-8BF6-C16D637464C9}" srcOrd="0" destOrd="0" presId="urn:microsoft.com/office/officeart/2008/layout/LinedList"/>
    <dgm:cxn modelId="{C4D44A4B-9F05-4957-9E30-6E835152878F}" type="presOf" srcId="{9527D6D5-2967-41BA-89F0-07A91B49CA42}" destId="{EE6710A1-F687-451F-8814-82C27875DA1D}" srcOrd="0" destOrd="0" presId="urn:microsoft.com/office/officeart/2008/layout/LinedList"/>
    <dgm:cxn modelId="{B896E958-2F34-45F7-959A-925ABE608C9B}" type="presOf" srcId="{9C20C7C6-F696-4349-A33F-CB3E80A73B88}" destId="{13041F2D-927B-484F-84FC-F1EC41048325}" srcOrd="0" destOrd="0" presId="urn:microsoft.com/office/officeart/2008/layout/LinedList"/>
    <dgm:cxn modelId="{BE21F188-735C-4C33-AC1B-53850D185A88}" srcId="{9527D6D5-2967-41BA-89F0-07A91B49CA42}" destId="{38710000-B353-48E9-9E19-05A62E6747CD}" srcOrd="3" destOrd="0" parTransId="{94AA743F-632C-453E-B9CB-643930F5F68A}" sibTransId="{AF8E6379-A14F-4833-92D9-DD139AF0FF69}"/>
    <dgm:cxn modelId="{A823A389-1231-4DEF-9582-2217079580D7}" type="presOf" srcId="{A34EA963-ACC6-406E-B662-B9FAE40B7721}" destId="{5192969D-17B7-404B-A05D-E38E5E38FF6E}" srcOrd="0" destOrd="0" presId="urn:microsoft.com/office/officeart/2008/layout/LinedList"/>
    <dgm:cxn modelId="{0A4A9DCC-7B5C-4BC7-946B-619AF41A60BD}" type="presOf" srcId="{7DB5D8AE-FBDD-4450-9016-0C305B1880DA}" destId="{91334B81-B80D-4BED-8CE5-565B1CE1061E}" srcOrd="0" destOrd="0" presId="urn:microsoft.com/office/officeart/2008/layout/LinedList"/>
    <dgm:cxn modelId="{50CAB7D3-A3B9-4A1E-8BA6-CFDD8DBB148B}" type="presOf" srcId="{A46593BE-F69B-43DE-A0AA-110EABD5F51F}" destId="{B600450A-0C47-49C7-9AB6-0E3958367CB9}" srcOrd="0" destOrd="0" presId="urn:microsoft.com/office/officeart/2008/layout/LinedList"/>
    <dgm:cxn modelId="{5D219E32-02B9-4CC1-A1EF-018484043B5A}" type="presParOf" srcId="{13041F2D-927B-484F-84FC-F1EC41048325}" destId="{00675383-7547-4646-8872-1008F0BA8E45}" srcOrd="0" destOrd="0" presId="urn:microsoft.com/office/officeart/2008/layout/LinedList"/>
    <dgm:cxn modelId="{A6684438-ECCC-4A0F-BBD6-2C28CF6C2C22}" type="presParOf" srcId="{13041F2D-927B-484F-84FC-F1EC41048325}" destId="{83E441A2-5DFE-4F56-A6CA-854AB236A18E}" srcOrd="1" destOrd="0" presId="urn:microsoft.com/office/officeart/2008/layout/LinedList"/>
    <dgm:cxn modelId="{C9875B4F-FAB2-408B-A2FC-5CCFA2817780}" type="presParOf" srcId="{83E441A2-5DFE-4F56-A6CA-854AB236A18E}" destId="{EE6710A1-F687-451F-8814-82C27875DA1D}" srcOrd="0" destOrd="0" presId="urn:microsoft.com/office/officeart/2008/layout/LinedList"/>
    <dgm:cxn modelId="{7355BC84-71D0-4D32-8399-7BF5D9B198B0}" type="presParOf" srcId="{83E441A2-5DFE-4F56-A6CA-854AB236A18E}" destId="{B80C56F4-029C-4379-B93A-2EBCCE91B55A}" srcOrd="1" destOrd="0" presId="urn:microsoft.com/office/officeart/2008/layout/LinedList"/>
    <dgm:cxn modelId="{84356569-46E7-4B13-9990-EF7FAD7C2A67}" type="presParOf" srcId="{B80C56F4-029C-4379-B93A-2EBCCE91B55A}" destId="{3074B40B-0635-47C4-94B0-71BA5FB561C1}" srcOrd="0" destOrd="0" presId="urn:microsoft.com/office/officeart/2008/layout/LinedList"/>
    <dgm:cxn modelId="{E7ED5A26-A57B-4782-813B-52954F2BA33F}" type="presParOf" srcId="{B80C56F4-029C-4379-B93A-2EBCCE91B55A}" destId="{CC4B0466-57D6-45DF-9D5D-7A93B33B2ED9}" srcOrd="1" destOrd="0" presId="urn:microsoft.com/office/officeart/2008/layout/LinedList"/>
    <dgm:cxn modelId="{9CA94580-84C9-4779-8E85-604A606415ED}" type="presParOf" srcId="{CC4B0466-57D6-45DF-9D5D-7A93B33B2ED9}" destId="{7BC73581-AFA0-4BBD-B910-63F3634A5572}" srcOrd="0" destOrd="0" presId="urn:microsoft.com/office/officeart/2008/layout/LinedList"/>
    <dgm:cxn modelId="{B1AC3261-9B2D-424D-ACA4-6C4FFA6A61A3}" type="presParOf" srcId="{CC4B0466-57D6-45DF-9D5D-7A93B33B2ED9}" destId="{5192969D-17B7-404B-A05D-E38E5E38FF6E}" srcOrd="1" destOrd="0" presId="urn:microsoft.com/office/officeart/2008/layout/LinedList"/>
    <dgm:cxn modelId="{F779CCFF-1AFD-4D3E-9144-B92CB5F6728C}" type="presParOf" srcId="{CC4B0466-57D6-45DF-9D5D-7A93B33B2ED9}" destId="{692832E3-CDA8-45EF-A2EC-17F0D8D67360}" srcOrd="2" destOrd="0" presId="urn:microsoft.com/office/officeart/2008/layout/LinedList"/>
    <dgm:cxn modelId="{733CC5C1-9552-4512-BA0A-5A17C08D4422}" type="presParOf" srcId="{B80C56F4-029C-4379-B93A-2EBCCE91B55A}" destId="{6264EC10-CB9C-47AA-973E-E720F65B0925}" srcOrd="2" destOrd="0" presId="urn:microsoft.com/office/officeart/2008/layout/LinedList"/>
    <dgm:cxn modelId="{115B9FE3-FB7F-47BC-908C-C0D687F83F3F}" type="presParOf" srcId="{B80C56F4-029C-4379-B93A-2EBCCE91B55A}" destId="{57ABBD3D-D002-48A3-AD6A-9382ADBEEC37}" srcOrd="3" destOrd="0" presId="urn:microsoft.com/office/officeart/2008/layout/LinedList"/>
    <dgm:cxn modelId="{1A19133D-8870-47E7-AD72-2A77D5B6A51C}" type="presParOf" srcId="{B80C56F4-029C-4379-B93A-2EBCCE91B55A}" destId="{932EA59B-6BE5-4662-9E56-02C77D1F6FD3}" srcOrd="4" destOrd="0" presId="urn:microsoft.com/office/officeart/2008/layout/LinedList"/>
    <dgm:cxn modelId="{16DC3392-D0E9-48A3-9A4E-AE85CB4CF739}" type="presParOf" srcId="{932EA59B-6BE5-4662-9E56-02C77D1F6FD3}" destId="{51523078-9B61-452C-ACE4-C1C6C44713B8}" srcOrd="0" destOrd="0" presId="urn:microsoft.com/office/officeart/2008/layout/LinedList"/>
    <dgm:cxn modelId="{293A8232-F22C-4117-B1EB-0C8C917B15FB}" type="presParOf" srcId="{932EA59B-6BE5-4662-9E56-02C77D1F6FD3}" destId="{91334B81-B80D-4BED-8CE5-565B1CE1061E}" srcOrd="1" destOrd="0" presId="urn:microsoft.com/office/officeart/2008/layout/LinedList"/>
    <dgm:cxn modelId="{7B55D6FF-FC61-438A-B082-40F377274234}" type="presParOf" srcId="{932EA59B-6BE5-4662-9E56-02C77D1F6FD3}" destId="{C4E0610C-6794-4FAD-8175-1A3420C07399}" srcOrd="2" destOrd="0" presId="urn:microsoft.com/office/officeart/2008/layout/LinedList"/>
    <dgm:cxn modelId="{418315A8-23B0-40B2-B146-E9D87B471805}" type="presParOf" srcId="{B80C56F4-029C-4379-B93A-2EBCCE91B55A}" destId="{E3D09AE3-5DF6-45D5-B91C-E1EFB094A9D7}" srcOrd="5" destOrd="0" presId="urn:microsoft.com/office/officeart/2008/layout/LinedList"/>
    <dgm:cxn modelId="{6C03653F-B6DD-418B-B700-6FD4100712A8}" type="presParOf" srcId="{B80C56F4-029C-4379-B93A-2EBCCE91B55A}" destId="{CD7C8AEC-D417-4FBF-A52F-99EB577A6C74}" srcOrd="6" destOrd="0" presId="urn:microsoft.com/office/officeart/2008/layout/LinedList"/>
    <dgm:cxn modelId="{4CEC9749-20F4-476C-B511-7E4BCBF5D964}" type="presParOf" srcId="{B80C56F4-029C-4379-B93A-2EBCCE91B55A}" destId="{CC9175E9-7196-413D-97E0-9FE584983695}" srcOrd="7" destOrd="0" presId="urn:microsoft.com/office/officeart/2008/layout/LinedList"/>
    <dgm:cxn modelId="{E67B9993-288D-4EE3-8DFA-CC96A704AB2B}" type="presParOf" srcId="{CC9175E9-7196-413D-97E0-9FE584983695}" destId="{15F31696-CA7B-4AD8-AB4B-67F7C5B511B1}" srcOrd="0" destOrd="0" presId="urn:microsoft.com/office/officeart/2008/layout/LinedList"/>
    <dgm:cxn modelId="{86C172A6-BD16-4567-A6B3-9609EAD3FA79}" type="presParOf" srcId="{CC9175E9-7196-413D-97E0-9FE584983695}" destId="{B600450A-0C47-49C7-9AB6-0E3958367CB9}" srcOrd="1" destOrd="0" presId="urn:microsoft.com/office/officeart/2008/layout/LinedList"/>
    <dgm:cxn modelId="{ABA3E126-7201-4180-8B0D-1A8626FD7EB1}" type="presParOf" srcId="{CC9175E9-7196-413D-97E0-9FE584983695}" destId="{FD99D549-2E5F-4099-BAE8-0198AC9AD015}" srcOrd="2" destOrd="0" presId="urn:microsoft.com/office/officeart/2008/layout/LinedList"/>
    <dgm:cxn modelId="{FA9F9BE5-B1F2-459F-AF90-94B20F547261}" type="presParOf" srcId="{B80C56F4-029C-4379-B93A-2EBCCE91B55A}" destId="{178AEDD0-0517-4770-B810-34BF5FEC996D}" srcOrd="8" destOrd="0" presId="urn:microsoft.com/office/officeart/2008/layout/LinedList"/>
    <dgm:cxn modelId="{190253E8-11D5-4B75-ACB8-001549696E5A}" type="presParOf" srcId="{B80C56F4-029C-4379-B93A-2EBCCE91B55A}" destId="{6BC6C4E6-0681-4497-90A5-B88F583CEE9C}" srcOrd="9" destOrd="0" presId="urn:microsoft.com/office/officeart/2008/layout/LinedList"/>
    <dgm:cxn modelId="{43718650-2967-46D9-A26F-E35ABD7D209C}" type="presParOf" srcId="{B80C56F4-029C-4379-B93A-2EBCCE91B55A}" destId="{EBA6AD63-2F9E-47A8-AA55-22767BEB33FA}" srcOrd="10" destOrd="0" presId="urn:microsoft.com/office/officeart/2008/layout/LinedList"/>
    <dgm:cxn modelId="{D61BAF23-28D3-4E72-8836-E0145E675E03}" type="presParOf" srcId="{EBA6AD63-2F9E-47A8-AA55-22767BEB33FA}" destId="{4BDE7832-B987-448B-9E35-D3D248DC8F2E}" srcOrd="0" destOrd="0" presId="urn:microsoft.com/office/officeart/2008/layout/LinedList"/>
    <dgm:cxn modelId="{46CD6762-443E-418B-8FFC-3ABB13A589FB}" type="presParOf" srcId="{EBA6AD63-2F9E-47A8-AA55-22767BEB33FA}" destId="{B34865E9-5319-49BD-8BF6-C16D637464C9}" srcOrd="1" destOrd="0" presId="urn:microsoft.com/office/officeart/2008/layout/LinedList"/>
    <dgm:cxn modelId="{D18A20EE-E837-4528-A33D-0CB01DC71B14}" type="presParOf" srcId="{EBA6AD63-2F9E-47A8-AA55-22767BEB33FA}" destId="{980464EB-370C-45F8-B894-45C7411A11D9}" srcOrd="2" destOrd="0" presId="urn:microsoft.com/office/officeart/2008/layout/LinedList"/>
    <dgm:cxn modelId="{DE171BD5-157B-47DE-A841-F2128FBD5B98}" type="presParOf" srcId="{B80C56F4-029C-4379-B93A-2EBCCE91B55A}" destId="{71DAA4D7-512A-44B3-9239-F4014191EFF3}" srcOrd="11" destOrd="0" presId="urn:microsoft.com/office/officeart/2008/layout/LinedList"/>
    <dgm:cxn modelId="{FB35C4DA-4048-433F-A791-A4FA60C7BFD2}" type="presParOf" srcId="{B80C56F4-029C-4379-B93A-2EBCCE91B55A}" destId="{2CBB290B-2E7C-4F7A-9443-823CC445C6CA}" srcOrd="12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20C7C6-F696-4349-A33F-CB3E80A73B88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527D6D5-2967-41BA-89F0-07A91B49CA42}">
      <dgm:prSet phldrT="[Текст]"/>
      <dgm:spPr/>
      <dgm:t>
        <a:bodyPr/>
        <a:lstStyle/>
        <a:p>
          <a:r>
            <a:rPr lang="ru-RU" dirty="0"/>
            <a:t>сложности</a:t>
          </a:r>
        </a:p>
      </dgm:t>
    </dgm:pt>
    <dgm:pt modelId="{AA4B2221-24DC-4146-8694-A6F62DB46630}" type="parTrans" cxnId="{C2DAD263-D794-43BE-A36F-1CB916D5E0FD}">
      <dgm:prSet/>
      <dgm:spPr/>
      <dgm:t>
        <a:bodyPr/>
        <a:lstStyle/>
        <a:p>
          <a:endParaRPr lang="ru-RU"/>
        </a:p>
      </dgm:t>
    </dgm:pt>
    <dgm:pt modelId="{E7DB7302-CA97-48B5-90BE-C6695E667167}" type="sibTrans" cxnId="{C2DAD263-D794-43BE-A36F-1CB916D5E0FD}">
      <dgm:prSet/>
      <dgm:spPr/>
      <dgm:t>
        <a:bodyPr/>
        <a:lstStyle/>
        <a:p>
          <a:endParaRPr lang="ru-RU"/>
        </a:p>
      </dgm:t>
    </dgm:pt>
    <dgm:pt modelId="{A34EA963-ACC6-406E-B662-B9FAE40B7721}">
      <dgm:prSet phldrT="[Текст]"/>
      <dgm:spPr/>
      <dgm:t>
        <a:bodyPr/>
        <a:lstStyle/>
        <a:p>
          <a:r>
            <a:rPr lang="ru-RU" dirty="0"/>
            <a:t>Дополнительные трудозатраты</a:t>
          </a:r>
        </a:p>
      </dgm:t>
    </dgm:pt>
    <dgm:pt modelId="{D23F6015-AFF1-4F37-A7AB-1776B1063E6E}" type="parTrans" cxnId="{D0DC8630-3288-430F-B35F-E13A52671780}">
      <dgm:prSet/>
      <dgm:spPr/>
      <dgm:t>
        <a:bodyPr/>
        <a:lstStyle/>
        <a:p>
          <a:endParaRPr lang="ru-RU"/>
        </a:p>
      </dgm:t>
    </dgm:pt>
    <dgm:pt modelId="{07B9F0B4-741E-4CD4-8103-02C52622ACDF}" type="sibTrans" cxnId="{D0DC8630-3288-430F-B35F-E13A52671780}">
      <dgm:prSet/>
      <dgm:spPr/>
      <dgm:t>
        <a:bodyPr/>
        <a:lstStyle/>
        <a:p>
          <a:endParaRPr lang="ru-RU"/>
        </a:p>
      </dgm:t>
    </dgm:pt>
    <dgm:pt modelId="{7DB5D8AE-FBDD-4450-9016-0C305B1880DA}">
      <dgm:prSet phldrT="[Текст]"/>
      <dgm:spPr/>
      <dgm:t>
        <a:bodyPr/>
        <a:lstStyle/>
        <a:p>
          <a:r>
            <a:rPr lang="ru-RU" dirty="0"/>
            <a:t>Требовательно к качеству модели РД</a:t>
          </a:r>
        </a:p>
      </dgm:t>
    </dgm:pt>
    <dgm:pt modelId="{73DB5BA8-DA87-4691-BD00-4DCB317900CA}" type="parTrans" cxnId="{BC77255B-D4C2-4065-B416-2273468D7ED3}">
      <dgm:prSet/>
      <dgm:spPr/>
      <dgm:t>
        <a:bodyPr/>
        <a:lstStyle/>
        <a:p>
          <a:endParaRPr lang="ru-RU"/>
        </a:p>
      </dgm:t>
    </dgm:pt>
    <dgm:pt modelId="{F4D706F1-B165-4E8B-B8D1-2535A089D7C2}" type="sibTrans" cxnId="{BC77255B-D4C2-4065-B416-2273468D7ED3}">
      <dgm:prSet/>
      <dgm:spPr/>
      <dgm:t>
        <a:bodyPr/>
        <a:lstStyle/>
        <a:p>
          <a:endParaRPr lang="ru-RU"/>
        </a:p>
      </dgm:t>
    </dgm:pt>
    <dgm:pt modelId="{A46593BE-F69B-43DE-A0AA-110EABD5F51F}">
      <dgm:prSet phldrT="[Текст]"/>
      <dgm:spPr/>
      <dgm:t>
        <a:bodyPr/>
        <a:lstStyle/>
        <a:p>
          <a:r>
            <a:rPr lang="ru-RU" dirty="0"/>
            <a:t>Требовательно к срокам по передаче моделей с документацией</a:t>
          </a:r>
        </a:p>
      </dgm:t>
    </dgm:pt>
    <dgm:pt modelId="{1F95B18A-6D6E-481B-882E-8BB0252BBC60}" type="parTrans" cxnId="{BEE74D44-2C2F-4035-91B1-5992AE485B70}">
      <dgm:prSet/>
      <dgm:spPr/>
      <dgm:t>
        <a:bodyPr/>
        <a:lstStyle/>
        <a:p>
          <a:endParaRPr lang="ru-RU"/>
        </a:p>
      </dgm:t>
    </dgm:pt>
    <dgm:pt modelId="{90ABF473-452D-49E1-AA1F-C99A64CFA46C}" type="sibTrans" cxnId="{BEE74D44-2C2F-4035-91B1-5992AE485B70}">
      <dgm:prSet/>
      <dgm:spPr/>
      <dgm:t>
        <a:bodyPr/>
        <a:lstStyle/>
        <a:p>
          <a:endParaRPr lang="ru-RU"/>
        </a:p>
      </dgm:t>
    </dgm:pt>
    <dgm:pt modelId="{38710000-B353-48E9-9E19-05A62E6747CD}">
      <dgm:prSet phldrT="[Текст]"/>
      <dgm:spPr/>
      <dgm:t>
        <a:bodyPr/>
        <a:lstStyle/>
        <a:p>
          <a:r>
            <a:rPr lang="ru-RU" dirty="0"/>
            <a:t>Сложность в контроле и синхронизации изменений</a:t>
          </a:r>
        </a:p>
      </dgm:t>
    </dgm:pt>
    <dgm:pt modelId="{94AA743F-632C-453E-B9CB-643930F5F68A}" type="parTrans" cxnId="{BE21F188-735C-4C33-AC1B-53850D185A88}">
      <dgm:prSet/>
      <dgm:spPr/>
      <dgm:t>
        <a:bodyPr/>
        <a:lstStyle/>
        <a:p>
          <a:endParaRPr lang="ru-RU"/>
        </a:p>
      </dgm:t>
    </dgm:pt>
    <dgm:pt modelId="{AF8E6379-A14F-4833-92D9-DD139AF0FF69}" type="sibTrans" cxnId="{BE21F188-735C-4C33-AC1B-53850D185A88}">
      <dgm:prSet/>
      <dgm:spPr/>
      <dgm:t>
        <a:bodyPr/>
        <a:lstStyle/>
        <a:p>
          <a:endParaRPr lang="ru-RU"/>
        </a:p>
      </dgm:t>
    </dgm:pt>
    <dgm:pt modelId="{13041F2D-927B-484F-84FC-F1EC41048325}" type="pres">
      <dgm:prSet presAssocID="{9C20C7C6-F696-4349-A33F-CB3E80A73B88}" presName="vert0" presStyleCnt="0">
        <dgm:presLayoutVars>
          <dgm:dir/>
          <dgm:animOne val="branch"/>
          <dgm:animLvl val="lvl"/>
        </dgm:presLayoutVars>
      </dgm:prSet>
      <dgm:spPr/>
    </dgm:pt>
    <dgm:pt modelId="{00675383-7547-4646-8872-1008F0BA8E45}" type="pres">
      <dgm:prSet presAssocID="{9527D6D5-2967-41BA-89F0-07A91B49CA42}" presName="thickLine" presStyleLbl="alignNode1" presStyleIdx="0" presStyleCnt="1"/>
      <dgm:spPr/>
    </dgm:pt>
    <dgm:pt modelId="{83E441A2-5DFE-4F56-A6CA-854AB236A18E}" type="pres">
      <dgm:prSet presAssocID="{9527D6D5-2967-41BA-89F0-07A91B49CA42}" presName="horz1" presStyleCnt="0"/>
      <dgm:spPr/>
    </dgm:pt>
    <dgm:pt modelId="{EE6710A1-F687-451F-8814-82C27875DA1D}" type="pres">
      <dgm:prSet presAssocID="{9527D6D5-2967-41BA-89F0-07A91B49CA42}" presName="tx1" presStyleLbl="revTx" presStyleIdx="0" presStyleCnt="5" custScaleX="145712"/>
      <dgm:spPr/>
    </dgm:pt>
    <dgm:pt modelId="{B80C56F4-029C-4379-B93A-2EBCCE91B55A}" type="pres">
      <dgm:prSet presAssocID="{9527D6D5-2967-41BA-89F0-07A91B49CA42}" presName="vert1" presStyleCnt="0"/>
      <dgm:spPr/>
    </dgm:pt>
    <dgm:pt modelId="{3074B40B-0635-47C4-94B0-71BA5FB561C1}" type="pres">
      <dgm:prSet presAssocID="{A34EA963-ACC6-406E-B662-B9FAE40B7721}" presName="vertSpace2a" presStyleCnt="0"/>
      <dgm:spPr/>
    </dgm:pt>
    <dgm:pt modelId="{CC4B0466-57D6-45DF-9D5D-7A93B33B2ED9}" type="pres">
      <dgm:prSet presAssocID="{A34EA963-ACC6-406E-B662-B9FAE40B7721}" presName="horz2" presStyleCnt="0"/>
      <dgm:spPr/>
    </dgm:pt>
    <dgm:pt modelId="{7BC73581-AFA0-4BBD-B910-63F3634A5572}" type="pres">
      <dgm:prSet presAssocID="{A34EA963-ACC6-406E-B662-B9FAE40B7721}" presName="horzSpace2" presStyleCnt="0"/>
      <dgm:spPr/>
    </dgm:pt>
    <dgm:pt modelId="{5192969D-17B7-404B-A05D-E38E5E38FF6E}" type="pres">
      <dgm:prSet presAssocID="{A34EA963-ACC6-406E-B662-B9FAE40B7721}" presName="tx2" presStyleLbl="revTx" presStyleIdx="1" presStyleCnt="5"/>
      <dgm:spPr/>
    </dgm:pt>
    <dgm:pt modelId="{692832E3-CDA8-45EF-A2EC-17F0D8D67360}" type="pres">
      <dgm:prSet presAssocID="{A34EA963-ACC6-406E-B662-B9FAE40B7721}" presName="vert2" presStyleCnt="0"/>
      <dgm:spPr/>
    </dgm:pt>
    <dgm:pt modelId="{6264EC10-CB9C-47AA-973E-E720F65B0925}" type="pres">
      <dgm:prSet presAssocID="{A34EA963-ACC6-406E-B662-B9FAE40B7721}" presName="thinLine2b" presStyleLbl="callout" presStyleIdx="0" presStyleCnt="4"/>
      <dgm:spPr/>
    </dgm:pt>
    <dgm:pt modelId="{57ABBD3D-D002-48A3-AD6A-9382ADBEEC37}" type="pres">
      <dgm:prSet presAssocID="{A34EA963-ACC6-406E-B662-B9FAE40B7721}" presName="vertSpace2b" presStyleCnt="0"/>
      <dgm:spPr/>
    </dgm:pt>
    <dgm:pt modelId="{932EA59B-6BE5-4662-9E56-02C77D1F6FD3}" type="pres">
      <dgm:prSet presAssocID="{7DB5D8AE-FBDD-4450-9016-0C305B1880DA}" presName="horz2" presStyleCnt="0"/>
      <dgm:spPr/>
    </dgm:pt>
    <dgm:pt modelId="{51523078-9B61-452C-ACE4-C1C6C44713B8}" type="pres">
      <dgm:prSet presAssocID="{7DB5D8AE-FBDD-4450-9016-0C305B1880DA}" presName="horzSpace2" presStyleCnt="0"/>
      <dgm:spPr/>
    </dgm:pt>
    <dgm:pt modelId="{91334B81-B80D-4BED-8CE5-565B1CE1061E}" type="pres">
      <dgm:prSet presAssocID="{7DB5D8AE-FBDD-4450-9016-0C305B1880DA}" presName="tx2" presStyleLbl="revTx" presStyleIdx="2" presStyleCnt="5"/>
      <dgm:spPr/>
    </dgm:pt>
    <dgm:pt modelId="{C4E0610C-6794-4FAD-8175-1A3420C07399}" type="pres">
      <dgm:prSet presAssocID="{7DB5D8AE-FBDD-4450-9016-0C305B1880DA}" presName="vert2" presStyleCnt="0"/>
      <dgm:spPr/>
    </dgm:pt>
    <dgm:pt modelId="{E3D09AE3-5DF6-45D5-B91C-E1EFB094A9D7}" type="pres">
      <dgm:prSet presAssocID="{7DB5D8AE-FBDD-4450-9016-0C305B1880DA}" presName="thinLine2b" presStyleLbl="callout" presStyleIdx="1" presStyleCnt="4"/>
      <dgm:spPr/>
    </dgm:pt>
    <dgm:pt modelId="{CD7C8AEC-D417-4FBF-A52F-99EB577A6C74}" type="pres">
      <dgm:prSet presAssocID="{7DB5D8AE-FBDD-4450-9016-0C305B1880DA}" presName="vertSpace2b" presStyleCnt="0"/>
      <dgm:spPr/>
    </dgm:pt>
    <dgm:pt modelId="{CC9175E9-7196-413D-97E0-9FE584983695}" type="pres">
      <dgm:prSet presAssocID="{A46593BE-F69B-43DE-A0AA-110EABD5F51F}" presName="horz2" presStyleCnt="0"/>
      <dgm:spPr/>
    </dgm:pt>
    <dgm:pt modelId="{15F31696-CA7B-4AD8-AB4B-67F7C5B511B1}" type="pres">
      <dgm:prSet presAssocID="{A46593BE-F69B-43DE-A0AA-110EABD5F51F}" presName="horzSpace2" presStyleCnt="0"/>
      <dgm:spPr/>
    </dgm:pt>
    <dgm:pt modelId="{B600450A-0C47-49C7-9AB6-0E3958367CB9}" type="pres">
      <dgm:prSet presAssocID="{A46593BE-F69B-43DE-A0AA-110EABD5F51F}" presName="tx2" presStyleLbl="revTx" presStyleIdx="3" presStyleCnt="5"/>
      <dgm:spPr/>
    </dgm:pt>
    <dgm:pt modelId="{FD99D549-2E5F-4099-BAE8-0198AC9AD015}" type="pres">
      <dgm:prSet presAssocID="{A46593BE-F69B-43DE-A0AA-110EABD5F51F}" presName="vert2" presStyleCnt="0"/>
      <dgm:spPr/>
    </dgm:pt>
    <dgm:pt modelId="{178AEDD0-0517-4770-B810-34BF5FEC996D}" type="pres">
      <dgm:prSet presAssocID="{A46593BE-F69B-43DE-A0AA-110EABD5F51F}" presName="thinLine2b" presStyleLbl="callout" presStyleIdx="2" presStyleCnt="4"/>
      <dgm:spPr/>
    </dgm:pt>
    <dgm:pt modelId="{6BC6C4E6-0681-4497-90A5-B88F583CEE9C}" type="pres">
      <dgm:prSet presAssocID="{A46593BE-F69B-43DE-A0AA-110EABD5F51F}" presName="vertSpace2b" presStyleCnt="0"/>
      <dgm:spPr/>
    </dgm:pt>
    <dgm:pt modelId="{EBA6AD63-2F9E-47A8-AA55-22767BEB33FA}" type="pres">
      <dgm:prSet presAssocID="{38710000-B353-48E9-9E19-05A62E6747CD}" presName="horz2" presStyleCnt="0"/>
      <dgm:spPr/>
    </dgm:pt>
    <dgm:pt modelId="{4BDE7832-B987-448B-9E35-D3D248DC8F2E}" type="pres">
      <dgm:prSet presAssocID="{38710000-B353-48E9-9E19-05A62E6747CD}" presName="horzSpace2" presStyleCnt="0"/>
      <dgm:spPr/>
    </dgm:pt>
    <dgm:pt modelId="{B34865E9-5319-49BD-8BF6-C16D637464C9}" type="pres">
      <dgm:prSet presAssocID="{38710000-B353-48E9-9E19-05A62E6747CD}" presName="tx2" presStyleLbl="revTx" presStyleIdx="4" presStyleCnt="5"/>
      <dgm:spPr/>
    </dgm:pt>
    <dgm:pt modelId="{980464EB-370C-45F8-B894-45C7411A11D9}" type="pres">
      <dgm:prSet presAssocID="{38710000-B353-48E9-9E19-05A62E6747CD}" presName="vert2" presStyleCnt="0"/>
      <dgm:spPr/>
    </dgm:pt>
    <dgm:pt modelId="{71DAA4D7-512A-44B3-9239-F4014191EFF3}" type="pres">
      <dgm:prSet presAssocID="{38710000-B353-48E9-9E19-05A62E6747CD}" presName="thinLine2b" presStyleLbl="callout" presStyleIdx="3" presStyleCnt="4"/>
      <dgm:spPr/>
    </dgm:pt>
    <dgm:pt modelId="{2CBB290B-2E7C-4F7A-9443-823CC445C6CA}" type="pres">
      <dgm:prSet presAssocID="{38710000-B353-48E9-9E19-05A62E6747CD}" presName="vertSpace2b" presStyleCnt="0"/>
      <dgm:spPr/>
    </dgm:pt>
  </dgm:ptLst>
  <dgm:cxnLst>
    <dgm:cxn modelId="{D0DC8630-3288-430F-B35F-E13A52671780}" srcId="{9527D6D5-2967-41BA-89F0-07A91B49CA42}" destId="{A34EA963-ACC6-406E-B662-B9FAE40B7721}" srcOrd="0" destOrd="0" parTransId="{D23F6015-AFF1-4F37-A7AB-1776B1063E6E}" sibTransId="{07B9F0B4-741E-4CD4-8103-02C52622ACDF}"/>
    <dgm:cxn modelId="{BC77255B-D4C2-4065-B416-2273468D7ED3}" srcId="{9527D6D5-2967-41BA-89F0-07A91B49CA42}" destId="{7DB5D8AE-FBDD-4450-9016-0C305B1880DA}" srcOrd="1" destOrd="0" parTransId="{73DB5BA8-DA87-4691-BD00-4DCB317900CA}" sibTransId="{F4D706F1-B165-4E8B-B8D1-2535A089D7C2}"/>
    <dgm:cxn modelId="{C2DAD263-D794-43BE-A36F-1CB916D5E0FD}" srcId="{9C20C7C6-F696-4349-A33F-CB3E80A73B88}" destId="{9527D6D5-2967-41BA-89F0-07A91B49CA42}" srcOrd="0" destOrd="0" parTransId="{AA4B2221-24DC-4146-8694-A6F62DB46630}" sibTransId="{E7DB7302-CA97-48B5-90BE-C6695E667167}"/>
    <dgm:cxn modelId="{BEE74D44-2C2F-4035-91B1-5992AE485B70}" srcId="{9527D6D5-2967-41BA-89F0-07A91B49CA42}" destId="{A46593BE-F69B-43DE-A0AA-110EABD5F51F}" srcOrd="2" destOrd="0" parTransId="{1F95B18A-6D6E-481B-882E-8BB0252BBC60}" sibTransId="{90ABF473-452D-49E1-AA1F-C99A64CFA46C}"/>
    <dgm:cxn modelId="{8E9BFF45-3704-46D9-8815-1F464FB04CA9}" type="presOf" srcId="{38710000-B353-48E9-9E19-05A62E6747CD}" destId="{B34865E9-5319-49BD-8BF6-C16D637464C9}" srcOrd="0" destOrd="0" presId="urn:microsoft.com/office/officeart/2008/layout/LinedList"/>
    <dgm:cxn modelId="{C4D44A4B-9F05-4957-9E30-6E835152878F}" type="presOf" srcId="{9527D6D5-2967-41BA-89F0-07A91B49CA42}" destId="{EE6710A1-F687-451F-8814-82C27875DA1D}" srcOrd="0" destOrd="0" presId="urn:microsoft.com/office/officeart/2008/layout/LinedList"/>
    <dgm:cxn modelId="{B896E958-2F34-45F7-959A-925ABE608C9B}" type="presOf" srcId="{9C20C7C6-F696-4349-A33F-CB3E80A73B88}" destId="{13041F2D-927B-484F-84FC-F1EC41048325}" srcOrd="0" destOrd="0" presId="urn:microsoft.com/office/officeart/2008/layout/LinedList"/>
    <dgm:cxn modelId="{BE21F188-735C-4C33-AC1B-53850D185A88}" srcId="{9527D6D5-2967-41BA-89F0-07A91B49CA42}" destId="{38710000-B353-48E9-9E19-05A62E6747CD}" srcOrd="3" destOrd="0" parTransId="{94AA743F-632C-453E-B9CB-643930F5F68A}" sibTransId="{AF8E6379-A14F-4833-92D9-DD139AF0FF69}"/>
    <dgm:cxn modelId="{A823A389-1231-4DEF-9582-2217079580D7}" type="presOf" srcId="{A34EA963-ACC6-406E-B662-B9FAE40B7721}" destId="{5192969D-17B7-404B-A05D-E38E5E38FF6E}" srcOrd="0" destOrd="0" presId="urn:microsoft.com/office/officeart/2008/layout/LinedList"/>
    <dgm:cxn modelId="{0A4A9DCC-7B5C-4BC7-946B-619AF41A60BD}" type="presOf" srcId="{7DB5D8AE-FBDD-4450-9016-0C305B1880DA}" destId="{91334B81-B80D-4BED-8CE5-565B1CE1061E}" srcOrd="0" destOrd="0" presId="urn:microsoft.com/office/officeart/2008/layout/LinedList"/>
    <dgm:cxn modelId="{50CAB7D3-A3B9-4A1E-8BA6-CFDD8DBB148B}" type="presOf" srcId="{A46593BE-F69B-43DE-A0AA-110EABD5F51F}" destId="{B600450A-0C47-49C7-9AB6-0E3958367CB9}" srcOrd="0" destOrd="0" presId="urn:microsoft.com/office/officeart/2008/layout/LinedList"/>
    <dgm:cxn modelId="{5D219E32-02B9-4CC1-A1EF-018484043B5A}" type="presParOf" srcId="{13041F2D-927B-484F-84FC-F1EC41048325}" destId="{00675383-7547-4646-8872-1008F0BA8E45}" srcOrd="0" destOrd="0" presId="urn:microsoft.com/office/officeart/2008/layout/LinedList"/>
    <dgm:cxn modelId="{A6684438-ECCC-4A0F-BBD6-2C28CF6C2C22}" type="presParOf" srcId="{13041F2D-927B-484F-84FC-F1EC41048325}" destId="{83E441A2-5DFE-4F56-A6CA-854AB236A18E}" srcOrd="1" destOrd="0" presId="urn:microsoft.com/office/officeart/2008/layout/LinedList"/>
    <dgm:cxn modelId="{C9875B4F-FAB2-408B-A2FC-5CCFA2817780}" type="presParOf" srcId="{83E441A2-5DFE-4F56-A6CA-854AB236A18E}" destId="{EE6710A1-F687-451F-8814-82C27875DA1D}" srcOrd="0" destOrd="0" presId="urn:microsoft.com/office/officeart/2008/layout/LinedList"/>
    <dgm:cxn modelId="{7355BC84-71D0-4D32-8399-7BF5D9B198B0}" type="presParOf" srcId="{83E441A2-5DFE-4F56-A6CA-854AB236A18E}" destId="{B80C56F4-029C-4379-B93A-2EBCCE91B55A}" srcOrd="1" destOrd="0" presId="urn:microsoft.com/office/officeart/2008/layout/LinedList"/>
    <dgm:cxn modelId="{84356569-46E7-4B13-9990-EF7FAD7C2A67}" type="presParOf" srcId="{B80C56F4-029C-4379-B93A-2EBCCE91B55A}" destId="{3074B40B-0635-47C4-94B0-71BA5FB561C1}" srcOrd="0" destOrd="0" presId="urn:microsoft.com/office/officeart/2008/layout/LinedList"/>
    <dgm:cxn modelId="{E7ED5A26-A57B-4782-813B-52954F2BA33F}" type="presParOf" srcId="{B80C56F4-029C-4379-B93A-2EBCCE91B55A}" destId="{CC4B0466-57D6-45DF-9D5D-7A93B33B2ED9}" srcOrd="1" destOrd="0" presId="urn:microsoft.com/office/officeart/2008/layout/LinedList"/>
    <dgm:cxn modelId="{9CA94580-84C9-4779-8E85-604A606415ED}" type="presParOf" srcId="{CC4B0466-57D6-45DF-9D5D-7A93B33B2ED9}" destId="{7BC73581-AFA0-4BBD-B910-63F3634A5572}" srcOrd="0" destOrd="0" presId="urn:microsoft.com/office/officeart/2008/layout/LinedList"/>
    <dgm:cxn modelId="{B1AC3261-9B2D-424D-ACA4-6C4FFA6A61A3}" type="presParOf" srcId="{CC4B0466-57D6-45DF-9D5D-7A93B33B2ED9}" destId="{5192969D-17B7-404B-A05D-E38E5E38FF6E}" srcOrd="1" destOrd="0" presId="urn:microsoft.com/office/officeart/2008/layout/LinedList"/>
    <dgm:cxn modelId="{F779CCFF-1AFD-4D3E-9144-B92CB5F6728C}" type="presParOf" srcId="{CC4B0466-57D6-45DF-9D5D-7A93B33B2ED9}" destId="{692832E3-CDA8-45EF-A2EC-17F0D8D67360}" srcOrd="2" destOrd="0" presId="urn:microsoft.com/office/officeart/2008/layout/LinedList"/>
    <dgm:cxn modelId="{733CC5C1-9552-4512-BA0A-5A17C08D4422}" type="presParOf" srcId="{B80C56F4-029C-4379-B93A-2EBCCE91B55A}" destId="{6264EC10-CB9C-47AA-973E-E720F65B0925}" srcOrd="2" destOrd="0" presId="urn:microsoft.com/office/officeart/2008/layout/LinedList"/>
    <dgm:cxn modelId="{115B9FE3-FB7F-47BC-908C-C0D687F83F3F}" type="presParOf" srcId="{B80C56F4-029C-4379-B93A-2EBCCE91B55A}" destId="{57ABBD3D-D002-48A3-AD6A-9382ADBEEC37}" srcOrd="3" destOrd="0" presId="urn:microsoft.com/office/officeart/2008/layout/LinedList"/>
    <dgm:cxn modelId="{1A19133D-8870-47E7-AD72-2A77D5B6A51C}" type="presParOf" srcId="{B80C56F4-029C-4379-B93A-2EBCCE91B55A}" destId="{932EA59B-6BE5-4662-9E56-02C77D1F6FD3}" srcOrd="4" destOrd="0" presId="urn:microsoft.com/office/officeart/2008/layout/LinedList"/>
    <dgm:cxn modelId="{16DC3392-D0E9-48A3-9A4E-AE85CB4CF739}" type="presParOf" srcId="{932EA59B-6BE5-4662-9E56-02C77D1F6FD3}" destId="{51523078-9B61-452C-ACE4-C1C6C44713B8}" srcOrd="0" destOrd="0" presId="urn:microsoft.com/office/officeart/2008/layout/LinedList"/>
    <dgm:cxn modelId="{293A8232-F22C-4117-B1EB-0C8C917B15FB}" type="presParOf" srcId="{932EA59B-6BE5-4662-9E56-02C77D1F6FD3}" destId="{91334B81-B80D-4BED-8CE5-565B1CE1061E}" srcOrd="1" destOrd="0" presId="urn:microsoft.com/office/officeart/2008/layout/LinedList"/>
    <dgm:cxn modelId="{7B55D6FF-FC61-438A-B082-40F377274234}" type="presParOf" srcId="{932EA59B-6BE5-4662-9E56-02C77D1F6FD3}" destId="{C4E0610C-6794-4FAD-8175-1A3420C07399}" srcOrd="2" destOrd="0" presId="urn:microsoft.com/office/officeart/2008/layout/LinedList"/>
    <dgm:cxn modelId="{418315A8-23B0-40B2-B146-E9D87B471805}" type="presParOf" srcId="{B80C56F4-029C-4379-B93A-2EBCCE91B55A}" destId="{E3D09AE3-5DF6-45D5-B91C-E1EFB094A9D7}" srcOrd="5" destOrd="0" presId="urn:microsoft.com/office/officeart/2008/layout/LinedList"/>
    <dgm:cxn modelId="{6C03653F-B6DD-418B-B700-6FD4100712A8}" type="presParOf" srcId="{B80C56F4-029C-4379-B93A-2EBCCE91B55A}" destId="{CD7C8AEC-D417-4FBF-A52F-99EB577A6C74}" srcOrd="6" destOrd="0" presId="urn:microsoft.com/office/officeart/2008/layout/LinedList"/>
    <dgm:cxn modelId="{4CEC9749-20F4-476C-B511-7E4BCBF5D964}" type="presParOf" srcId="{B80C56F4-029C-4379-B93A-2EBCCE91B55A}" destId="{CC9175E9-7196-413D-97E0-9FE584983695}" srcOrd="7" destOrd="0" presId="urn:microsoft.com/office/officeart/2008/layout/LinedList"/>
    <dgm:cxn modelId="{E67B9993-288D-4EE3-8DFA-CC96A704AB2B}" type="presParOf" srcId="{CC9175E9-7196-413D-97E0-9FE584983695}" destId="{15F31696-CA7B-4AD8-AB4B-67F7C5B511B1}" srcOrd="0" destOrd="0" presId="urn:microsoft.com/office/officeart/2008/layout/LinedList"/>
    <dgm:cxn modelId="{86C172A6-BD16-4567-A6B3-9609EAD3FA79}" type="presParOf" srcId="{CC9175E9-7196-413D-97E0-9FE584983695}" destId="{B600450A-0C47-49C7-9AB6-0E3958367CB9}" srcOrd="1" destOrd="0" presId="urn:microsoft.com/office/officeart/2008/layout/LinedList"/>
    <dgm:cxn modelId="{ABA3E126-7201-4180-8B0D-1A8626FD7EB1}" type="presParOf" srcId="{CC9175E9-7196-413D-97E0-9FE584983695}" destId="{FD99D549-2E5F-4099-BAE8-0198AC9AD015}" srcOrd="2" destOrd="0" presId="urn:microsoft.com/office/officeart/2008/layout/LinedList"/>
    <dgm:cxn modelId="{FA9F9BE5-B1F2-459F-AF90-94B20F547261}" type="presParOf" srcId="{B80C56F4-029C-4379-B93A-2EBCCE91B55A}" destId="{178AEDD0-0517-4770-B810-34BF5FEC996D}" srcOrd="8" destOrd="0" presId="urn:microsoft.com/office/officeart/2008/layout/LinedList"/>
    <dgm:cxn modelId="{190253E8-11D5-4B75-ACB8-001549696E5A}" type="presParOf" srcId="{B80C56F4-029C-4379-B93A-2EBCCE91B55A}" destId="{6BC6C4E6-0681-4497-90A5-B88F583CEE9C}" srcOrd="9" destOrd="0" presId="urn:microsoft.com/office/officeart/2008/layout/LinedList"/>
    <dgm:cxn modelId="{43718650-2967-46D9-A26F-E35ABD7D209C}" type="presParOf" srcId="{B80C56F4-029C-4379-B93A-2EBCCE91B55A}" destId="{EBA6AD63-2F9E-47A8-AA55-22767BEB33FA}" srcOrd="10" destOrd="0" presId="urn:microsoft.com/office/officeart/2008/layout/LinedList"/>
    <dgm:cxn modelId="{D61BAF23-28D3-4E72-8836-E0145E675E03}" type="presParOf" srcId="{EBA6AD63-2F9E-47A8-AA55-22767BEB33FA}" destId="{4BDE7832-B987-448B-9E35-D3D248DC8F2E}" srcOrd="0" destOrd="0" presId="urn:microsoft.com/office/officeart/2008/layout/LinedList"/>
    <dgm:cxn modelId="{46CD6762-443E-418B-8FFC-3ABB13A589FB}" type="presParOf" srcId="{EBA6AD63-2F9E-47A8-AA55-22767BEB33FA}" destId="{B34865E9-5319-49BD-8BF6-C16D637464C9}" srcOrd="1" destOrd="0" presId="urn:microsoft.com/office/officeart/2008/layout/LinedList"/>
    <dgm:cxn modelId="{D18A20EE-E837-4528-A33D-0CB01DC71B14}" type="presParOf" srcId="{EBA6AD63-2F9E-47A8-AA55-22767BEB33FA}" destId="{980464EB-370C-45F8-B894-45C7411A11D9}" srcOrd="2" destOrd="0" presId="urn:microsoft.com/office/officeart/2008/layout/LinedList"/>
    <dgm:cxn modelId="{DE171BD5-157B-47DE-A841-F2128FBD5B98}" type="presParOf" srcId="{B80C56F4-029C-4379-B93A-2EBCCE91B55A}" destId="{71DAA4D7-512A-44B3-9239-F4014191EFF3}" srcOrd="11" destOrd="0" presId="urn:microsoft.com/office/officeart/2008/layout/LinedList"/>
    <dgm:cxn modelId="{FB35C4DA-4048-433F-A791-A4FA60C7BFD2}" type="presParOf" srcId="{B80C56F4-029C-4379-B93A-2EBCCE91B55A}" destId="{2CBB290B-2E7C-4F7A-9443-823CC445C6CA}" srcOrd="12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75383-7547-4646-8872-1008F0BA8E45}">
      <dsp:nvSpPr>
        <dsp:cNvPr id="0" name=""/>
        <dsp:cNvSpPr/>
      </dsp:nvSpPr>
      <dsp:spPr>
        <a:xfrm>
          <a:off x="0" y="0"/>
          <a:ext cx="36032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710A1-F687-451F-8814-82C27875DA1D}">
      <dsp:nvSpPr>
        <dsp:cNvPr id="0" name=""/>
        <dsp:cNvSpPr/>
      </dsp:nvSpPr>
      <dsp:spPr>
        <a:xfrm>
          <a:off x="0" y="0"/>
          <a:ext cx="937057" cy="374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ценность</a:t>
          </a:r>
        </a:p>
      </dsp:txBody>
      <dsp:txXfrm>
        <a:off x="0" y="0"/>
        <a:ext cx="937057" cy="3744416"/>
      </dsp:txXfrm>
    </dsp:sp>
    <dsp:sp modelId="{5192969D-17B7-404B-A05D-E38E5E38FF6E}">
      <dsp:nvSpPr>
        <dsp:cNvPr id="0" name=""/>
        <dsp:cNvSpPr/>
      </dsp:nvSpPr>
      <dsp:spPr>
        <a:xfrm>
          <a:off x="987042" y="44016"/>
          <a:ext cx="2615859" cy="88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Прозрачный учёт текущего выполнения по объёмам</a:t>
          </a:r>
        </a:p>
      </dsp:txBody>
      <dsp:txXfrm>
        <a:off x="987042" y="44016"/>
        <a:ext cx="2615859" cy="880339"/>
      </dsp:txXfrm>
    </dsp:sp>
    <dsp:sp modelId="{6264EC10-CB9C-47AA-973E-E720F65B0925}">
      <dsp:nvSpPr>
        <dsp:cNvPr id="0" name=""/>
        <dsp:cNvSpPr/>
      </dsp:nvSpPr>
      <dsp:spPr>
        <a:xfrm>
          <a:off x="937057" y="924356"/>
          <a:ext cx="2665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34B81-B80D-4BED-8CE5-565B1CE1061E}">
      <dsp:nvSpPr>
        <dsp:cNvPr id="0" name=""/>
        <dsp:cNvSpPr/>
      </dsp:nvSpPr>
      <dsp:spPr>
        <a:xfrm>
          <a:off x="987042" y="968373"/>
          <a:ext cx="2615859" cy="88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Корректный архив выполнения по датам</a:t>
          </a:r>
        </a:p>
      </dsp:txBody>
      <dsp:txXfrm>
        <a:off x="987042" y="968373"/>
        <a:ext cx="2615859" cy="880339"/>
      </dsp:txXfrm>
    </dsp:sp>
    <dsp:sp modelId="{E3D09AE3-5DF6-45D5-B91C-E1EFB094A9D7}">
      <dsp:nvSpPr>
        <dsp:cNvPr id="0" name=""/>
        <dsp:cNvSpPr/>
      </dsp:nvSpPr>
      <dsp:spPr>
        <a:xfrm>
          <a:off x="937057" y="1848713"/>
          <a:ext cx="2665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0450A-0C47-49C7-9AB6-0E3958367CB9}">
      <dsp:nvSpPr>
        <dsp:cNvPr id="0" name=""/>
        <dsp:cNvSpPr/>
      </dsp:nvSpPr>
      <dsp:spPr>
        <a:xfrm>
          <a:off x="987042" y="1892730"/>
          <a:ext cx="2615859" cy="88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Единый язык данных для связи работ в разной детализации</a:t>
          </a:r>
        </a:p>
      </dsp:txBody>
      <dsp:txXfrm>
        <a:off x="987042" y="1892730"/>
        <a:ext cx="2615859" cy="880339"/>
      </dsp:txXfrm>
    </dsp:sp>
    <dsp:sp modelId="{178AEDD0-0517-4770-B810-34BF5FEC996D}">
      <dsp:nvSpPr>
        <dsp:cNvPr id="0" name=""/>
        <dsp:cNvSpPr/>
      </dsp:nvSpPr>
      <dsp:spPr>
        <a:xfrm>
          <a:off x="937057" y="2773070"/>
          <a:ext cx="2665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865E9-5319-49BD-8BF6-C16D637464C9}">
      <dsp:nvSpPr>
        <dsp:cNvPr id="0" name=""/>
        <dsp:cNvSpPr/>
      </dsp:nvSpPr>
      <dsp:spPr>
        <a:xfrm>
          <a:off x="987042" y="2817087"/>
          <a:ext cx="2615859" cy="88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Удобная структура данных для дальнейшей работы</a:t>
          </a:r>
        </a:p>
      </dsp:txBody>
      <dsp:txXfrm>
        <a:off x="987042" y="2817087"/>
        <a:ext cx="2615859" cy="880339"/>
      </dsp:txXfrm>
    </dsp:sp>
    <dsp:sp modelId="{71DAA4D7-512A-44B3-9239-F4014191EFF3}">
      <dsp:nvSpPr>
        <dsp:cNvPr id="0" name=""/>
        <dsp:cNvSpPr/>
      </dsp:nvSpPr>
      <dsp:spPr>
        <a:xfrm>
          <a:off x="937057" y="3697427"/>
          <a:ext cx="2665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75383-7547-4646-8872-1008F0BA8E45}">
      <dsp:nvSpPr>
        <dsp:cNvPr id="0" name=""/>
        <dsp:cNvSpPr/>
      </dsp:nvSpPr>
      <dsp:spPr>
        <a:xfrm>
          <a:off x="0" y="0"/>
          <a:ext cx="36032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710A1-F687-451F-8814-82C27875DA1D}">
      <dsp:nvSpPr>
        <dsp:cNvPr id="0" name=""/>
        <dsp:cNvSpPr/>
      </dsp:nvSpPr>
      <dsp:spPr>
        <a:xfrm>
          <a:off x="0" y="0"/>
          <a:ext cx="961884" cy="374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сложности</a:t>
          </a:r>
        </a:p>
      </dsp:txBody>
      <dsp:txXfrm>
        <a:off x="0" y="0"/>
        <a:ext cx="961884" cy="3744416"/>
      </dsp:txXfrm>
    </dsp:sp>
    <dsp:sp modelId="{5192969D-17B7-404B-A05D-E38E5E38FF6E}">
      <dsp:nvSpPr>
        <dsp:cNvPr id="0" name=""/>
        <dsp:cNvSpPr/>
      </dsp:nvSpPr>
      <dsp:spPr>
        <a:xfrm>
          <a:off x="1011394" y="44016"/>
          <a:ext cx="2590999" cy="88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Дополнительные трудозатраты</a:t>
          </a:r>
        </a:p>
      </dsp:txBody>
      <dsp:txXfrm>
        <a:off x="1011394" y="44016"/>
        <a:ext cx="2590999" cy="880339"/>
      </dsp:txXfrm>
    </dsp:sp>
    <dsp:sp modelId="{6264EC10-CB9C-47AA-973E-E720F65B0925}">
      <dsp:nvSpPr>
        <dsp:cNvPr id="0" name=""/>
        <dsp:cNvSpPr/>
      </dsp:nvSpPr>
      <dsp:spPr>
        <a:xfrm>
          <a:off x="961884" y="924356"/>
          <a:ext cx="264050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34B81-B80D-4BED-8CE5-565B1CE1061E}">
      <dsp:nvSpPr>
        <dsp:cNvPr id="0" name=""/>
        <dsp:cNvSpPr/>
      </dsp:nvSpPr>
      <dsp:spPr>
        <a:xfrm>
          <a:off x="1011394" y="968373"/>
          <a:ext cx="2590999" cy="88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Требовательно к качеству модели РД</a:t>
          </a:r>
        </a:p>
      </dsp:txBody>
      <dsp:txXfrm>
        <a:off x="1011394" y="968373"/>
        <a:ext cx="2590999" cy="880339"/>
      </dsp:txXfrm>
    </dsp:sp>
    <dsp:sp modelId="{E3D09AE3-5DF6-45D5-B91C-E1EFB094A9D7}">
      <dsp:nvSpPr>
        <dsp:cNvPr id="0" name=""/>
        <dsp:cNvSpPr/>
      </dsp:nvSpPr>
      <dsp:spPr>
        <a:xfrm>
          <a:off x="961884" y="1848713"/>
          <a:ext cx="264050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0450A-0C47-49C7-9AB6-0E3958367CB9}">
      <dsp:nvSpPr>
        <dsp:cNvPr id="0" name=""/>
        <dsp:cNvSpPr/>
      </dsp:nvSpPr>
      <dsp:spPr>
        <a:xfrm>
          <a:off x="1011394" y="1892730"/>
          <a:ext cx="2590999" cy="88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Требовательно к срокам по передаче моделей с документацией</a:t>
          </a:r>
        </a:p>
      </dsp:txBody>
      <dsp:txXfrm>
        <a:off x="1011394" y="1892730"/>
        <a:ext cx="2590999" cy="880339"/>
      </dsp:txXfrm>
    </dsp:sp>
    <dsp:sp modelId="{178AEDD0-0517-4770-B810-34BF5FEC996D}">
      <dsp:nvSpPr>
        <dsp:cNvPr id="0" name=""/>
        <dsp:cNvSpPr/>
      </dsp:nvSpPr>
      <dsp:spPr>
        <a:xfrm>
          <a:off x="961884" y="2773070"/>
          <a:ext cx="264050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865E9-5319-49BD-8BF6-C16D637464C9}">
      <dsp:nvSpPr>
        <dsp:cNvPr id="0" name=""/>
        <dsp:cNvSpPr/>
      </dsp:nvSpPr>
      <dsp:spPr>
        <a:xfrm>
          <a:off x="1011394" y="2817087"/>
          <a:ext cx="2590999" cy="88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Сложность в контроле и синхронизации изменений</a:t>
          </a:r>
        </a:p>
      </dsp:txBody>
      <dsp:txXfrm>
        <a:off x="1011394" y="2817087"/>
        <a:ext cx="2590999" cy="880339"/>
      </dsp:txXfrm>
    </dsp:sp>
    <dsp:sp modelId="{71DAA4D7-512A-44B3-9239-F4014191EFF3}">
      <dsp:nvSpPr>
        <dsp:cNvPr id="0" name=""/>
        <dsp:cNvSpPr/>
      </dsp:nvSpPr>
      <dsp:spPr>
        <a:xfrm>
          <a:off x="961884" y="3697427"/>
          <a:ext cx="264050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3A006-7B41-47D5-B095-05A3BD37EE9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0EE57-C5A7-47FA-89B7-9B5B5BE27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8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0FF8-91F1-475A-85F6-8C5C8C6328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8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190E3-C3AD-041A-7142-26FBF2702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3BAC84B-0EF3-0ACC-1E5C-CF17B7BCD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6539E28-6FD1-B301-BCFC-403C4FF5C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50266E-2F0D-85CD-61EE-488CE4C55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0FF8-91F1-475A-85F6-8C5C8C6328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9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0FF8-91F1-475A-85F6-8C5C8C6328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4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0FF8-91F1-475A-85F6-8C5C8C6328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6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0FF8-91F1-475A-85F6-8C5C8C6328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0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0FF8-91F1-475A-85F6-8C5C8C6328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4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55052-D6BB-3193-C40C-CF0B327AD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0FDF949-FC2D-5389-0584-C53A1AC48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608C24B-8B34-6F03-2339-59F29AEC8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C8030E-00D6-CF84-F7DD-CDD48E5354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0FF8-91F1-475A-85F6-8C5C8C63282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3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2DC3-ABCE-45BE-A706-DE8CB19870EF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31E5-D7DE-43F8-AB77-5606968AC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6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2DC3-ABCE-45BE-A706-DE8CB19870EF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31E5-D7DE-43F8-AB77-5606968AC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0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2DC3-ABCE-45BE-A706-DE8CB19870EF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31E5-D7DE-43F8-AB77-5606968ACE5F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5E2678-9028-400C-A0B4-BF5F745B2A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704" y="4702721"/>
            <a:ext cx="1054926" cy="2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4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2190" y="4299942"/>
            <a:ext cx="2057400" cy="273844"/>
          </a:xfrm>
        </p:spPr>
        <p:txBody>
          <a:bodyPr/>
          <a:lstStyle/>
          <a:p>
            <a:fld id="{3CFA2DC3-ABCE-45BE-A706-DE8CB19870EF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Отчёт </a:t>
            </a:r>
            <a:r>
              <a:rPr lang="en-US" dirty="0"/>
              <a:t>BIM </a:t>
            </a:r>
            <a:r>
              <a:rPr lang="ru-RU" dirty="0"/>
              <a:t>за полтора года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F31E5-D7DE-43F8-AB77-5606968ACE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8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Veiled" preserve="1">
  <p:cSld name="1_Blank - Veiled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755953" y="4731990"/>
            <a:ext cx="3834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tx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1B7357-1C2C-4599-BBAE-227D18CC86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704" y="4702721"/>
            <a:ext cx="1054926" cy="2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2DC3-ABCE-45BE-A706-DE8CB19870EF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F31E5-D7DE-43F8-AB77-5606968AC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9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7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A9F5B4-AD26-45A5-8F06-22054D1174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7835" r="29550" b="3038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52ED27-DFC5-30AF-2DF2-1DCC0D6B0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3818" y="195486"/>
            <a:ext cx="2000010" cy="5016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189175-87B7-B076-E4CA-5DFC431CCE7B}"/>
              </a:ext>
            </a:extLst>
          </p:cNvPr>
          <p:cNvSpPr txBox="1"/>
          <p:nvPr/>
        </p:nvSpPr>
        <p:spPr>
          <a:xfrm>
            <a:off x="3059832" y="1267576"/>
            <a:ext cx="5592572" cy="8771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Factor A Medium" pitchFamily="2" charset="0"/>
                <a:ea typeface="Roboto Medium" panose="02000000000000000000" pitchFamily="2" charset="0"/>
              </a:rPr>
              <a:t>BIM </a:t>
            </a:r>
            <a:r>
              <a:rPr lang="ru-RU" dirty="0">
                <a:solidFill>
                  <a:schemeClr val="bg1"/>
                </a:solidFill>
                <a:latin typeface="Factor A Medium" pitchFamily="2" charset="0"/>
                <a:ea typeface="Roboto Medium" panose="02000000000000000000" pitchFamily="2" charset="0"/>
              </a:rPr>
              <a:t>ЦЕНТРИЧНАЯ АРХИТЕКТУРА ЦИФРОВИЗАЦИИ СТРОИТЕЛЬСТВА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3865A-3CF4-4CFD-8F2D-3C86DC270B1A}"/>
              </a:ext>
            </a:extLst>
          </p:cNvPr>
          <p:cNvSpPr txBox="1"/>
          <p:nvPr/>
        </p:nvSpPr>
        <p:spPr>
          <a:xfrm>
            <a:off x="1901497" y="2571750"/>
            <a:ext cx="67447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Factor A" pitchFamily="2" charset="-52"/>
                <a:ea typeface="Roboto Medium" panose="02000000000000000000" pitchFamily="2" charset="0"/>
              </a:rPr>
              <a:t>ОТ ЛОСКУТНОЙ АВТОМАТИЗАЦИИ К БЕСШОВНОЙ ЦИФРОВИЗАЦИИ</a:t>
            </a:r>
          </a:p>
        </p:txBody>
      </p:sp>
    </p:spTree>
    <p:extLst>
      <p:ext uri="{BB962C8B-B14F-4D97-AF65-F5344CB8AC3E}">
        <p14:creationId xmlns:p14="http://schemas.microsoft.com/office/powerpoint/2010/main" val="43651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6831" y="213137"/>
            <a:ext cx="64698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Factor A Medium" pitchFamily="2" charset="-52"/>
              </a:rPr>
              <a:t>19. Стройконтроль и формирование накопительной модели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781633-DD12-40BF-98B4-47F3A2480AB9}"/>
              </a:ext>
            </a:extLst>
          </p:cNvPr>
          <p:cNvSpPr/>
          <p:nvPr/>
        </p:nvSpPr>
        <p:spPr>
          <a:xfrm>
            <a:off x="1" y="419493"/>
            <a:ext cx="485372" cy="60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9E83C5-AB0E-4D38-8FB9-13B886944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757540"/>
            <a:ext cx="6409084" cy="38280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Объект 8">
            <a:extLst>
              <a:ext uri="{FF2B5EF4-FFF2-40B4-BE49-F238E27FC236}">
                <a16:creationId xmlns:a16="http://schemas.microsoft.com/office/drawing/2014/main" id="{1D059021-5E3E-435A-A1D3-9C6D76A1B1D0}"/>
              </a:ext>
            </a:extLst>
          </p:cNvPr>
          <p:cNvSpPr txBox="1">
            <a:spLocks/>
          </p:cNvSpPr>
          <p:nvPr/>
        </p:nvSpPr>
        <p:spPr>
          <a:xfrm>
            <a:off x="7020272" y="4347787"/>
            <a:ext cx="2701503" cy="30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50" dirty="0">
                <a:latin typeface="Factor A" pitchFamily="2" charset="-52"/>
              </a:rPr>
              <a:t>LIFE </a:t>
            </a:r>
            <a:r>
              <a:rPr lang="ru-RU" sz="1050" dirty="0">
                <a:latin typeface="Factor A" pitchFamily="2" charset="-52"/>
              </a:rPr>
              <a:t>Варшавская</a:t>
            </a:r>
            <a:r>
              <a:rPr lang="en-US" sz="1050" dirty="0">
                <a:latin typeface="Factor A" pitchFamily="2" charset="-52"/>
              </a:rPr>
              <a:t>,</a:t>
            </a:r>
            <a:r>
              <a:rPr lang="ru-RU" sz="1050" dirty="0">
                <a:latin typeface="Factor A" pitchFamily="2" charset="-52"/>
              </a:rPr>
              <a:t> 4 этап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D34C69-C070-48BF-98B7-A3E0F0446A69}"/>
              </a:ext>
            </a:extLst>
          </p:cNvPr>
          <p:cNvSpPr/>
          <p:nvPr/>
        </p:nvSpPr>
        <p:spPr>
          <a:xfrm>
            <a:off x="496482" y="300673"/>
            <a:ext cx="664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actor A Medium" pitchFamily="2" charset="0"/>
              </a:rPr>
              <a:t>BIM</a:t>
            </a:r>
            <a:r>
              <a:rPr lang="ru-RU" dirty="0">
                <a:latin typeface="Factor A Medium" pitchFamily="2" charset="0"/>
              </a:rPr>
              <a:t> </a:t>
            </a:r>
            <a:r>
              <a:rPr lang="en-US" dirty="0">
                <a:latin typeface="Factor A Medium" pitchFamily="2" charset="0"/>
              </a:rPr>
              <a:t> </a:t>
            </a:r>
            <a:r>
              <a:rPr lang="ru-RU" dirty="0">
                <a:latin typeface="Factor A Medium" pitchFamily="2" charset="0"/>
              </a:rPr>
              <a:t>МОДЕЛЬ  КАК  ЕДИНАЯ СТРУКТУРА  ДАННЫХ	</a:t>
            </a:r>
          </a:p>
        </p:txBody>
      </p:sp>
    </p:spTree>
    <p:extLst>
      <p:ext uri="{BB962C8B-B14F-4D97-AF65-F5344CB8AC3E}">
        <p14:creationId xmlns:p14="http://schemas.microsoft.com/office/powerpoint/2010/main" val="1736111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6831" y="213137"/>
            <a:ext cx="64698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Factor A Medium" pitchFamily="2" charset="-52"/>
              </a:rPr>
              <a:t>19. Стройконтроль и формирование накопительной модели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781633-DD12-40BF-98B4-47F3A2480AB9}"/>
              </a:ext>
            </a:extLst>
          </p:cNvPr>
          <p:cNvSpPr/>
          <p:nvPr/>
        </p:nvSpPr>
        <p:spPr>
          <a:xfrm>
            <a:off x="1" y="419493"/>
            <a:ext cx="485372" cy="60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652818A-8413-407D-B931-EF1E0BCE9D85}"/>
              </a:ext>
            </a:extLst>
          </p:cNvPr>
          <p:cNvSpPr/>
          <p:nvPr/>
        </p:nvSpPr>
        <p:spPr>
          <a:xfrm>
            <a:off x="496482" y="300673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actor A Medium" pitchFamily="2" charset="0"/>
              </a:rPr>
              <a:t>НАКОПИТЕЛЬНАЯ МОДЕЛЬ</a:t>
            </a:r>
          </a:p>
        </p:txBody>
      </p:sp>
      <p:sp>
        <p:nvSpPr>
          <p:cNvPr id="10" name="Объект 8">
            <a:extLst>
              <a:ext uri="{FF2B5EF4-FFF2-40B4-BE49-F238E27FC236}">
                <a16:creationId xmlns:a16="http://schemas.microsoft.com/office/drawing/2014/main" id="{00179EA1-8238-4A6B-95A5-AD0E4EECAE31}"/>
              </a:ext>
            </a:extLst>
          </p:cNvPr>
          <p:cNvSpPr txBox="1">
            <a:spLocks/>
          </p:cNvSpPr>
          <p:nvPr/>
        </p:nvSpPr>
        <p:spPr>
          <a:xfrm>
            <a:off x="5364088" y="4322251"/>
            <a:ext cx="2701503" cy="30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50" dirty="0">
                <a:latin typeface="Factor A" pitchFamily="2" charset="-52"/>
              </a:rPr>
              <a:t>ВИС </a:t>
            </a:r>
            <a:r>
              <a:rPr lang="en-US" sz="1050" dirty="0">
                <a:latin typeface="Factor A" pitchFamily="2" charset="-52"/>
              </a:rPr>
              <a:t>High Life</a:t>
            </a:r>
            <a:endParaRPr lang="ru-RU" sz="1050" dirty="0">
              <a:latin typeface="Factor A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40B1F2-440B-432F-A18E-B0F70A6AA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31"/>
          <a:stretch/>
        </p:blipFill>
        <p:spPr>
          <a:xfrm>
            <a:off x="629372" y="695205"/>
            <a:ext cx="4617239" cy="18307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678716-A7C8-4CAC-9F43-6D4039C58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72" y="2643758"/>
            <a:ext cx="4617239" cy="18285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1417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6831" y="213137"/>
            <a:ext cx="64698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Factor A Medium" pitchFamily="2" charset="-52"/>
              </a:rPr>
              <a:t>19. Стройконтроль и формирование накопительной модели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781633-DD12-40BF-98B4-47F3A2480AB9}"/>
              </a:ext>
            </a:extLst>
          </p:cNvPr>
          <p:cNvSpPr/>
          <p:nvPr/>
        </p:nvSpPr>
        <p:spPr>
          <a:xfrm>
            <a:off x="1" y="419493"/>
            <a:ext cx="485372" cy="60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652818A-8413-407D-B931-EF1E0BCE9D85}"/>
              </a:ext>
            </a:extLst>
          </p:cNvPr>
          <p:cNvSpPr/>
          <p:nvPr/>
        </p:nvSpPr>
        <p:spPr>
          <a:xfrm>
            <a:off x="496482" y="300673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actor A Medium" pitchFamily="2" charset="0"/>
              </a:rPr>
              <a:t>НАКОПИТЕЛЬНАЯ МОДЕЛЬ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CCF247-F120-4F4A-8A9F-3E854A072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757541"/>
            <a:ext cx="6409084" cy="37487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Объект 8">
            <a:extLst>
              <a:ext uri="{FF2B5EF4-FFF2-40B4-BE49-F238E27FC236}">
                <a16:creationId xmlns:a16="http://schemas.microsoft.com/office/drawing/2014/main" id="{00179EA1-8238-4A6B-95A5-AD0E4EECAE31}"/>
              </a:ext>
            </a:extLst>
          </p:cNvPr>
          <p:cNvSpPr txBox="1">
            <a:spLocks/>
          </p:cNvSpPr>
          <p:nvPr/>
        </p:nvSpPr>
        <p:spPr>
          <a:xfrm>
            <a:off x="7020272" y="4347787"/>
            <a:ext cx="2701503" cy="30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50" dirty="0">
                <a:latin typeface="Factor A" pitchFamily="2" charset="-52"/>
              </a:rPr>
              <a:t>OPUS</a:t>
            </a:r>
            <a:endParaRPr lang="ru-RU" sz="1050" dirty="0">
              <a:latin typeface="Factor A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8947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A24A1-7A48-DFEA-0E32-E36CC999A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B7A8B3-45D7-BF89-8970-AB8699C271CF}"/>
              </a:ext>
            </a:extLst>
          </p:cNvPr>
          <p:cNvSpPr/>
          <p:nvPr/>
        </p:nvSpPr>
        <p:spPr>
          <a:xfrm>
            <a:off x="1" y="419493"/>
            <a:ext cx="485372" cy="60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AAC4434-4856-FA73-303C-8B291203BBE3}"/>
              </a:ext>
            </a:extLst>
          </p:cNvPr>
          <p:cNvSpPr/>
          <p:nvPr/>
        </p:nvSpPr>
        <p:spPr>
          <a:xfrm>
            <a:off x="496482" y="300673"/>
            <a:ext cx="6163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Factor A Medium" pitchFamily="2" charset="0"/>
              </a:rPr>
              <a:t>СТРОИТЕЛЬНАЯ </a:t>
            </a:r>
            <a:r>
              <a:rPr lang="en-US" b="1" dirty="0">
                <a:latin typeface="Factor A Medium" pitchFamily="2" charset="0"/>
              </a:rPr>
              <a:t>BIM</a:t>
            </a:r>
            <a:r>
              <a:rPr lang="ru-RU" b="1" dirty="0">
                <a:latin typeface="Factor A Medium" pitchFamily="2" charset="0"/>
              </a:rPr>
              <a:t> МОДЕЛЬ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1D44D4E8-518E-F711-4361-4DF2E10B4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0420027"/>
              </p:ext>
            </p:extLst>
          </p:nvPr>
        </p:nvGraphicFramePr>
        <p:xfrm>
          <a:off x="608706" y="771550"/>
          <a:ext cx="3603253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8B2821A-4394-1C12-5F67-3F8006804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211510"/>
              </p:ext>
            </p:extLst>
          </p:nvPr>
        </p:nvGraphicFramePr>
        <p:xfrm>
          <a:off x="4550735" y="771550"/>
          <a:ext cx="3603253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7947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A9F5B4-AD26-45A5-8F06-22054D1174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7835" r="29550" b="3038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0D8FE556-6876-4185-9B2A-1A9C44605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4953" y="2228797"/>
            <a:ext cx="1953450" cy="489933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747CA65-4FAA-418E-97EC-28B16DA63488}"/>
              </a:ext>
            </a:extLst>
          </p:cNvPr>
          <p:cNvCxnSpPr/>
          <p:nvPr/>
        </p:nvCxnSpPr>
        <p:spPr bwMode="auto">
          <a:xfrm>
            <a:off x="4914953" y="2914703"/>
            <a:ext cx="2155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6E5742C-E2CA-45B9-9A96-B9D04C4B878C}"/>
              </a:ext>
            </a:extLst>
          </p:cNvPr>
          <p:cNvSpPr txBox="1"/>
          <p:nvPr/>
        </p:nvSpPr>
        <p:spPr bwMode="auto">
          <a:xfrm>
            <a:off x="4813825" y="3072521"/>
            <a:ext cx="2155704" cy="468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16" dirty="0">
                <a:solidFill>
                  <a:schemeClr val="bg1"/>
                </a:solidFill>
                <a:latin typeface="Factor A" pitchFamily="2" charset="-52"/>
              </a:rPr>
              <a:t>Лютомский Тимофей</a:t>
            </a:r>
          </a:p>
          <a:p>
            <a:r>
              <a:rPr lang="ru-RU" sz="816" dirty="0">
                <a:solidFill>
                  <a:schemeClr val="bg1"/>
                </a:solidFill>
                <a:latin typeface="Factor A" pitchFamily="2" charset="-52"/>
              </a:rPr>
              <a:t>Руководитель цифровизации строительства ГК «Пионер»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F76C9-CA1D-4979-A5A2-0558A8D08A02}"/>
              </a:ext>
            </a:extLst>
          </p:cNvPr>
          <p:cNvSpPr txBox="1"/>
          <p:nvPr/>
        </p:nvSpPr>
        <p:spPr bwMode="auto">
          <a:xfrm>
            <a:off x="4813826" y="3699824"/>
            <a:ext cx="1910344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6" dirty="0">
                <a:solidFill>
                  <a:schemeClr val="bg1"/>
                </a:solidFill>
                <a:latin typeface="Factor A" pitchFamily="2" charset="-52"/>
              </a:rPr>
              <a:t>e-mail: t.lyutomskiy@pioneer.ru</a:t>
            </a:r>
            <a:endParaRPr lang="en" sz="816" dirty="0">
              <a:solidFill>
                <a:schemeClr val="bg1"/>
              </a:solidFill>
              <a:latin typeface="Factor A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4C5F90-FAD3-4AFC-9519-3ABC9EB28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505" y="2228797"/>
            <a:ext cx="1611296" cy="16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9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6831" y="213137"/>
            <a:ext cx="76935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Factor A Medium" pitchFamily="2" charset="-52"/>
              </a:rPr>
              <a:t>4</a:t>
            </a:r>
            <a:r>
              <a:rPr lang="ru-RU" sz="1350" dirty="0">
                <a:solidFill>
                  <a:schemeClr val="bg1"/>
                </a:solidFill>
                <a:latin typeface="Factor A Medium" pitchFamily="2" charset="-52"/>
              </a:rPr>
              <a:t>. Среда общих данных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B30C35-B4E9-4096-8B36-2F2CFFF70FAF}"/>
              </a:ext>
            </a:extLst>
          </p:cNvPr>
          <p:cNvSpPr/>
          <p:nvPr/>
        </p:nvSpPr>
        <p:spPr>
          <a:xfrm>
            <a:off x="1" y="419493"/>
            <a:ext cx="485372" cy="60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C0B87B-3600-4001-85E4-069C2817E06F}"/>
              </a:ext>
            </a:extLst>
          </p:cNvPr>
          <p:cNvSpPr/>
          <p:nvPr/>
        </p:nvSpPr>
        <p:spPr>
          <a:xfrm>
            <a:off x="496482" y="300673"/>
            <a:ext cx="553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actor A Medium" pitchFamily="2" charset="0"/>
              </a:rPr>
              <a:t>АРХИТЕКТУРА ЦИФРОВЫХ СЕРВИСОВ </a:t>
            </a:r>
            <a:r>
              <a:rPr lang="en-US" dirty="0">
                <a:latin typeface="Factor A Medium" pitchFamily="2" charset="0"/>
              </a:rPr>
              <a:t> </a:t>
            </a:r>
            <a:r>
              <a:rPr lang="en-US" b="1" dirty="0">
                <a:latin typeface="Factor A Medium" pitchFamily="2" charset="0"/>
              </a:rPr>
              <a:t>AS IS</a:t>
            </a:r>
            <a:endParaRPr lang="ru-RU" b="1" dirty="0">
              <a:latin typeface="Factor A Medium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5CF57A7-0774-4B8E-AC2B-0B1DB445FA29}"/>
              </a:ext>
            </a:extLst>
          </p:cNvPr>
          <p:cNvGrpSpPr/>
          <p:nvPr/>
        </p:nvGrpSpPr>
        <p:grpSpPr>
          <a:xfrm>
            <a:off x="615055" y="1587422"/>
            <a:ext cx="7913891" cy="2493103"/>
            <a:chOff x="615055" y="1564714"/>
            <a:chExt cx="7913891" cy="2493103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F16326E4-D197-4861-A037-815A5D612B5B}"/>
                </a:ext>
              </a:extLst>
            </p:cNvPr>
            <p:cNvSpPr/>
            <p:nvPr/>
          </p:nvSpPr>
          <p:spPr>
            <a:xfrm>
              <a:off x="615055" y="1564714"/>
              <a:ext cx="1199074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ru-RU" sz="1200" dirty="0">
                  <a:latin typeface="Factor A" pitchFamily="2" charset="-52"/>
                </a:rPr>
                <a:t>Расчёт ВОР из </a:t>
              </a:r>
              <a:r>
                <a:rPr lang="en-US" sz="1200" dirty="0">
                  <a:latin typeface="Factor A" pitchFamily="2" charset="-52"/>
                </a:rPr>
                <a:t>BIM</a:t>
              </a:r>
              <a:r>
                <a:rPr lang="ru-RU" sz="1200" dirty="0">
                  <a:latin typeface="Factor A" pitchFamily="2" charset="-52"/>
                </a:rPr>
                <a:t> </a:t>
              </a:r>
              <a:endParaRPr lang="en-US" sz="1200" dirty="0">
                <a:latin typeface="Factor A" pitchFamily="2" charset="-52"/>
              </a:endParaRPr>
            </a:p>
            <a:p>
              <a:pPr algn="ctr"/>
              <a:r>
                <a:rPr lang="en-US" sz="1200" dirty="0" err="1">
                  <a:latin typeface="Factor A" pitchFamily="2" charset="-52"/>
                </a:rPr>
                <a:t>Larix.EST</a:t>
              </a:r>
              <a:endParaRPr lang="ru-RU" sz="1200" dirty="0">
                <a:latin typeface="Factor A" pitchFamily="2" charset="-52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BF236C40-11D7-45BD-A053-0C47DC633E6E}"/>
                </a:ext>
              </a:extLst>
            </p:cNvPr>
            <p:cNvSpPr/>
            <p:nvPr/>
          </p:nvSpPr>
          <p:spPr>
            <a:xfrm>
              <a:off x="2188240" y="2765065"/>
              <a:ext cx="1199074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ru-RU" sz="1200" dirty="0">
                  <a:latin typeface="Factor A" pitchFamily="2" charset="-52"/>
                </a:rPr>
                <a:t>Цифровой стройконтроль Базис </a:t>
              </a: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E8FBEB7E-8215-4F32-A32F-5963EEC24C5B}"/>
                </a:ext>
              </a:extLst>
            </p:cNvPr>
            <p:cNvSpPr/>
            <p:nvPr/>
          </p:nvSpPr>
          <p:spPr>
            <a:xfrm>
              <a:off x="3972463" y="2765066"/>
              <a:ext cx="1199074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ru-RU" sz="1200" dirty="0">
                  <a:latin typeface="Factor A" pitchFamily="2" charset="-52"/>
                </a:rPr>
                <a:t>Цифровая приёмка Базис </a:t>
              </a: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0B3618D1-4466-4A41-A6E9-C5A56AF6DC2A}"/>
                </a:ext>
              </a:extLst>
            </p:cNvPr>
            <p:cNvSpPr/>
            <p:nvPr/>
          </p:nvSpPr>
          <p:spPr>
            <a:xfrm>
              <a:off x="5545648" y="1564714"/>
              <a:ext cx="1304593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ru-RU" sz="1200" dirty="0">
                  <a:latin typeface="Factor A" pitchFamily="2" charset="-52"/>
                </a:rPr>
                <a:t>Цифровая исполнительная </a:t>
              </a:r>
              <a:r>
                <a:rPr lang="en-US" sz="1200">
                  <a:latin typeface="Factor A" pitchFamily="2" charset="-52"/>
                </a:rPr>
                <a:t>Hardroller </a:t>
              </a:r>
              <a:endParaRPr lang="ru-RU" sz="1200" dirty="0">
                <a:latin typeface="Factor A" pitchFamily="2" charset="-52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7225E8BB-BE7E-42B4-A31B-2221E601FF55}"/>
                </a:ext>
              </a:extLst>
            </p:cNvPr>
            <p:cNvSpPr/>
            <p:nvPr/>
          </p:nvSpPr>
          <p:spPr>
            <a:xfrm>
              <a:off x="7257716" y="2359775"/>
              <a:ext cx="1271230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ru-RU" sz="1200" dirty="0">
                  <a:latin typeface="Factor A" pitchFamily="2" charset="-52"/>
                </a:rPr>
                <a:t>Накопительная модель </a:t>
              </a:r>
              <a:r>
                <a:rPr lang="en-US" sz="1200">
                  <a:latin typeface="Factor A" pitchFamily="2" charset="-52"/>
                </a:rPr>
                <a:t>Signal</a:t>
              </a:r>
              <a:endParaRPr lang="ru-RU" sz="1200" dirty="0">
                <a:latin typeface="Factor A" pitchFamily="2" charset="-52"/>
              </a:endParaRPr>
            </a:p>
          </p:txBody>
        </p:sp>
      </p:grpSp>
      <p:sp>
        <p:nvSpPr>
          <p:cNvPr id="37" name="Улыбающееся лицо 36">
            <a:extLst>
              <a:ext uri="{FF2B5EF4-FFF2-40B4-BE49-F238E27FC236}">
                <a16:creationId xmlns:a16="http://schemas.microsoft.com/office/drawing/2014/main" id="{C981E0EE-B03F-4450-8F89-B0985601F3CD}"/>
              </a:ext>
            </a:extLst>
          </p:cNvPr>
          <p:cNvSpPr/>
          <p:nvPr/>
        </p:nvSpPr>
        <p:spPr>
          <a:xfrm>
            <a:off x="3531625" y="3377864"/>
            <a:ext cx="335319" cy="297370"/>
          </a:xfrm>
          <a:prstGeom prst="smileyFac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softEdge rad="12700"/>
          </a:effectLst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47688" rIns="208583" bIns="147687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latin typeface="Factor A" pitchFamily="2" charset="-52"/>
            </a:endParaRPr>
          </a:p>
        </p:txBody>
      </p:sp>
      <p:sp>
        <p:nvSpPr>
          <p:cNvPr id="38" name="Улыбающееся лицо 37">
            <a:extLst>
              <a:ext uri="{FF2B5EF4-FFF2-40B4-BE49-F238E27FC236}">
                <a16:creationId xmlns:a16="http://schemas.microsoft.com/office/drawing/2014/main" id="{E25034E9-F7FD-4FF2-B831-6D2B4FBE6ACC}"/>
              </a:ext>
            </a:extLst>
          </p:cNvPr>
          <p:cNvSpPr/>
          <p:nvPr/>
        </p:nvSpPr>
        <p:spPr>
          <a:xfrm>
            <a:off x="7017900" y="1936427"/>
            <a:ext cx="335319" cy="297370"/>
          </a:xfrm>
          <a:prstGeom prst="smileyFac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softEdge rad="12700"/>
          </a:effectLst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47688" rIns="208583" bIns="147687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latin typeface="Factor A" pitchFamily="2" charset="-52"/>
            </a:endParaRPr>
          </a:p>
        </p:txBody>
      </p:sp>
      <p:sp>
        <p:nvSpPr>
          <p:cNvPr id="39" name="Улыбающееся лицо 38">
            <a:extLst>
              <a:ext uri="{FF2B5EF4-FFF2-40B4-BE49-F238E27FC236}">
                <a16:creationId xmlns:a16="http://schemas.microsoft.com/office/drawing/2014/main" id="{53F214BC-1DC6-4223-B841-FE65407BC0C6}"/>
              </a:ext>
            </a:extLst>
          </p:cNvPr>
          <p:cNvSpPr/>
          <p:nvPr/>
        </p:nvSpPr>
        <p:spPr>
          <a:xfrm>
            <a:off x="1958440" y="2058357"/>
            <a:ext cx="335319" cy="297370"/>
          </a:xfrm>
          <a:prstGeom prst="smileyFac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softEdge rad="12700"/>
          </a:effectLst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47688" rIns="208583" bIns="147687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latin typeface="Factor A" pitchFamily="2" charset="-52"/>
            </a:endParaRPr>
          </a:p>
        </p:txBody>
      </p:sp>
      <p:sp>
        <p:nvSpPr>
          <p:cNvPr id="2" name="Объект 8">
            <a:extLst>
              <a:ext uri="{FF2B5EF4-FFF2-40B4-BE49-F238E27FC236}">
                <a16:creationId xmlns:a16="http://schemas.microsoft.com/office/drawing/2014/main" id="{F9D48613-B478-1835-58F7-560E604D4A24}"/>
              </a:ext>
            </a:extLst>
          </p:cNvPr>
          <p:cNvSpPr txBox="1">
            <a:spLocks/>
          </p:cNvSpPr>
          <p:nvPr/>
        </p:nvSpPr>
        <p:spPr>
          <a:xfrm>
            <a:off x="517669" y="757541"/>
            <a:ext cx="3971790" cy="5180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 err="1">
                <a:latin typeface="Factor A" pitchFamily="2" charset="-52"/>
              </a:rPr>
              <a:t>Биоинтеграции</a:t>
            </a:r>
            <a:endParaRPr lang="ru-RU" sz="1200" dirty="0">
              <a:latin typeface="Factor A" pitchFamily="2" charset="-52"/>
            </a:endParaRPr>
          </a:p>
        </p:txBody>
      </p:sp>
      <p:sp>
        <p:nvSpPr>
          <p:cNvPr id="5" name="Улыбающееся лицо 4">
            <a:extLst>
              <a:ext uri="{FF2B5EF4-FFF2-40B4-BE49-F238E27FC236}">
                <a16:creationId xmlns:a16="http://schemas.microsoft.com/office/drawing/2014/main" id="{905A71D2-DC95-5463-F4ED-1EC23A10BCFD}"/>
              </a:ext>
            </a:extLst>
          </p:cNvPr>
          <p:cNvSpPr/>
          <p:nvPr/>
        </p:nvSpPr>
        <p:spPr>
          <a:xfrm>
            <a:off x="5039154" y="1963052"/>
            <a:ext cx="335319" cy="297370"/>
          </a:xfrm>
          <a:prstGeom prst="smileyFac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softEdge rad="12700"/>
          </a:effectLst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47688" rIns="208583" bIns="147687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latin typeface="Factor A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7994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A5677-8300-9FEE-023F-DB9333AA0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B11E4ED-9B25-60DE-D5D3-93A5443FF6BD}"/>
              </a:ext>
            </a:extLst>
          </p:cNvPr>
          <p:cNvSpPr txBox="1"/>
          <p:nvPr/>
        </p:nvSpPr>
        <p:spPr>
          <a:xfrm>
            <a:off x="1216831" y="213137"/>
            <a:ext cx="76935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Factor A Medium" pitchFamily="2" charset="-52"/>
              </a:rPr>
              <a:t>4</a:t>
            </a:r>
            <a:r>
              <a:rPr lang="ru-RU" sz="1350" dirty="0">
                <a:solidFill>
                  <a:schemeClr val="bg1"/>
                </a:solidFill>
                <a:latin typeface="Factor A Medium" pitchFamily="2" charset="-52"/>
              </a:rPr>
              <a:t>. Среда общих данных</a:t>
            </a:r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E46CC73E-4F34-413C-A967-69832E1A85FF}"/>
              </a:ext>
            </a:extLst>
          </p:cNvPr>
          <p:cNvSpPr txBox="1">
            <a:spLocks/>
          </p:cNvSpPr>
          <p:nvPr/>
        </p:nvSpPr>
        <p:spPr>
          <a:xfrm>
            <a:off x="517669" y="757541"/>
            <a:ext cx="3190235" cy="2798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Factor A" pitchFamily="2" charset="-52"/>
              </a:rPr>
              <a:t>Внедрение бесшовной передачи</a:t>
            </a:r>
            <a:r>
              <a:rPr lang="en-US" sz="1200" dirty="0">
                <a:latin typeface="Factor A" pitchFamily="2" charset="-52"/>
              </a:rPr>
              <a:t> </a:t>
            </a:r>
            <a:r>
              <a:rPr lang="ru-RU" sz="1200" dirty="0">
                <a:latin typeface="Factor A" pitchFamily="2" charset="-52"/>
              </a:rPr>
              <a:t>данных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DFD500-4EA3-838E-7C64-A8C0203B41AB}"/>
              </a:ext>
            </a:extLst>
          </p:cNvPr>
          <p:cNvSpPr/>
          <p:nvPr/>
        </p:nvSpPr>
        <p:spPr>
          <a:xfrm>
            <a:off x="1" y="419493"/>
            <a:ext cx="485372" cy="60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BF0F25-32F9-696A-C169-55B639ABE147}"/>
              </a:ext>
            </a:extLst>
          </p:cNvPr>
          <p:cNvSpPr/>
          <p:nvPr/>
        </p:nvSpPr>
        <p:spPr>
          <a:xfrm>
            <a:off x="496482" y="300673"/>
            <a:ext cx="6447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actor A Medium" pitchFamily="2" charset="0"/>
              </a:rPr>
              <a:t>АРХИТЕКТУРА ЦИФРОВЫХ СЕРВИСОВ </a:t>
            </a:r>
            <a:r>
              <a:rPr lang="en-US" dirty="0">
                <a:latin typeface="Factor A Medium" pitchFamily="2" charset="0"/>
              </a:rPr>
              <a:t> </a:t>
            </a:r>
            <a:r>
              <a:rPr lang="en-US" b="1" dirty="0">
                <a:latin typeface="Factor A Medium" pitchFamily="2" charset="0"/>
              </a:rPr>
              <a:t>TO BE</a:t>
            </a:r>
            <a:endParaRPr lang="ru-RU" b="1" dirty="0">
              <a:latin typeface="Factor A Medium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2A79ACA-4E53-DA72-A23A-62823EF1004F}"/>
              </a:ext>
            </a:extLst>
          </p:cNvPr>
          <p:cNvGrpSpPr/>
          <p:nvPr/>
        </p:nvGrpSpPr>
        <p:grpSpPr>
          <a:xfrm>
            <a:off x="615055" y="1274525"/>
            <a:ext cx="7913890" cy="2904109"/>
            <a:chOff x="615055" y="1251817"/>
            <a:chExt cx="7913890" cy="2904109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A6782E71-8068-290C-7782-E13BEE35BF05}"/>
                </a:ext>
              </a:extLst>
            </p:cNvPr>
            <p:cNvSpPr/>
            <p:nvPr/>
          </p:nvSpPr>
          <p:spPr>
            <a:xfrm>
              <a:off x="615055" y="1564714"/>
              <a:ext cx="1199074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Операционный контроль в Базис</a:t>
              </a: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0D71B058-317C-685C-9607-9E7CB6F3BD9B}"/>
                </a:ext>
              </a:extLst>
            </p:cNvPr>
            <p:cNvSpPr/>
            <p:nvPr/>
          </p:nvSpPr>
          <p:spPr>
            <a:xfrm>
              <a:off x="1934037" y="2062405"/>
              <a:ext cx="254203" cy="297370"/>
            </a:xfrm>
            <a:custGeom>
              <a:avLst/>
              <a:gdLst>
                <a:gd name="connsiteX0" fmla="*/ 0 w 254203"/>
                <a:gd name="connsiteY0" fmla="*/ 59474 h 297370"/>
                <a:gd name="connsiteX1" fmla="*/ 127102 w 254203"/>
                <a:gd name="connsiteY1" fmla="*/ 59474 h 297370"/>
                <a:gd name="connsiteX2" fmla="*/ 127102 w 254203"/>
                <a:gd name="connsiteY2" fmla="*/ 0 h 297370"/>
                <a:gd name="connsiteX3" fmla="*/ 254203 w 254203"/>
                <a:gd name="connsiteY3" fmla="*/ 148685 h 297370"/>
                <a:gd name="connsiteX4" fmla="*/ 127102 w 254203"/>
                <a:gd name="connsiteY4" fmla="*/ 297370 h 297370"/>
                <a:gd name="connsiteX5" fmla="*/ 127102 w 254203"/>
                <a:gd name="connsiteY5" fmla="*/ 237896 h 297370"/>
                <a:gd name="connsiteX6" fmla="*/ 0 w 254203"/>
                <a:gd name="connsiteY6" fmla="*/ 237896 h 297370"/>
                <a:gd name="connsiteX7" fmla="*/ 0 w 254203"/>
                <a:gd name="connsiteY7" fmla="*/ 59474 h 2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03" h="297370">
                  <a:moveTo>
                    <a:pt x="0" y="59474"/>
                  </a:moveTo>
                  <a:lnTo>
                    <a:pt x="127102" y="59474"/>
                  </a:lnTo>
                  <a:lnTo>
                    <a:pt x="127102" y="0"/>
                  </a:lnTo>
                  <a:lnTo>
                    <a:pt x="254203" y="148685"/>
                  </a:lnTo>
                  <a:lnTo>
                    <a:pt x="127102" y="297370"/>
                  </a:lnTo>
                  <a:lnTo>
                    <a:pt x="127102" y="237896"/>
                  </a:lnTo>
                  <a:lnTo>
                    <a:pt x="0" y="237896"/>
                  </a:lnTo>
                  <a:lnTo>
                    <a:pt x="0" y="59474"/>
                  </a:lnTo>
                  <a:close/>
                </a:path>
              </a:pathLst>
            </a:custGeom>
            <a:solidFill>
              <a:srgbClr val="DDC6A3"/>
            </a:solidFill>
            <a:effectLst>
              <a:softEdge rad="12700"/>
            </a:effectLst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47688" rIns="208583" bIns="147687" numCol="1" spcCol="1270" anchor="ctr" anchorCtr="0">
              <a:noAutofit/>
            </a:bodyPr>
            <a:lstStyle/>
            <a:p>
              <a:pPr marL="0" lvl="0" indent="0" algn="ctr" defTabSz="7112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Factor A" pitchFamily="2" charset="-52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ADB81C1B-734B-E59B-085C-F541236E2426}"/>
                </a:ext>
              </a:extLst>
            </p:cNvPr>
            <p:cNvSpPr/>
            <p:nvPr/>
          </p:nvSpPr>
          <p:spPr>
            <a:xfrm>
              <a:off x="2293759" y="1564714"/>
              <a:ext cx="1199074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Внутренняя приёмка через Базис</a:t>
              </a: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C2764539-B525-D7E0-9983-D9EABBC54047}"/>
                </a:ext>
              </a:extLst>
            </p:cNvPr>
            <p:cNvSpPr/>
            <p:nvPr/>
          </p:nvSpPr>
          <p:spPr>
            <a:xfrm>
              <a:off x="3612741" y="2062405"/>
              <a:ext cx="254203" cy="297370"/>
            </a:xfrm>
            <a:custGeom>
              <a:avLst/>
              <a:gdLst>
                <a:gd name="connsiteX0" fmla="*/ 0 w 254203"/>
                <a:gd name="connsiteY0" fmla="*/ 59474 h 297370"/>
                <a:gd name="connsiteX1" fmla="*/ 127102 w 254203"/>
                <a:gd name="connsiteY1" fmla="*/ 59474 h 297370"/>
                <a:gd name="connsiteX2" fmla="*/ 127102 w 254203"/>
                <a:gd name="connsiteY2" fmla="*/ 0 h 297370"/>
                <a:gd name="connsiteX3" fmla="*/ 254203 w 254203"/>
                <a:gd name="connsiteY3" fmla="*/ 148685 h 297370"/>
                <a:gd name="connsiteX4" fmla="*/ 127102 w 254203"/>
                <a:gd name="connsiteY4" fmla="*/ 297370 h 297370"/>
                <a:gd name="connsiteX5" fmla="*/ 127102 w 254203"/>
                <a:gd name="connsiteY5" fmla="*/ 237896 h 297370"/>
                <a:gd name="connsiteX6" fmla="*/ 0 w 254203"/>
                <a:gd name="connsiteY6" fmla="*/ 237896 h 297370"/>
                <a:gd name="connsiteX7" fmla="*/ 0 w 254203"/>
                <a:gd name="connsiteY7" fmla="*/ 59474 h 2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03" h="297370">
                  <a:moveTo>
                    <a:pt x="0" y="59474"/>
                  </a:moveTo>
                  <a:lnTo>
                    <a:pt x="127102" y="59474"/>
                  </a:lnTo>
                  <a:lnTo>
                    <a:pt x="127102" y="0"/>
                  </a:lnTo>
                  <a:lnTo>
                    <a:pt x="254203" y="148685"/>
                  </a:lnTo>
                  <a:lnTo>
                    <a:pt x="127102" y="297370"/>
                  </a:lnTo>
                  <a:lnTo>
                    <a:pt x="127102" y="237896"/>
                  </a:lnTo>
                  <a:lnTo>
                    <a:pt x="0" y="237896"/>
                  </a:lnTo>
                  <a:lnTo>
                    <a:pt x="0" y="59474"/>
                  </a:lnTo>
                  <a:close/>
                </a:path>
              </a:pathLst>
            </a:custGeom>
            <a:solidFill>
              <a:srgbClr val="DDC6A3"/>
            </a:solidFill>
            <a:ln/>
            <a:effectLst>
              <a:softEdge rad="12700"/>
            </a:effectLst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47688" rIns="208583" bIns="147687" numCol="1" spcCol="1270" anchor="ctr" anchorCtr="0">
              <a:noAutofit/>
            </a:bodyPr>
            <a:lstStyle/>
            <a:p>
              <a:pPr marL="0" lvl="0" indent="0" algn="ctr" defTabSz="7112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Factor A" pitchFamily="2" charset="-52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14324582-F156-2A0B-CD30-FAE5A75F0B31}"/>
                </a:ext>
              </a:extLst>
            </p:cNvPr>
            <p:cNvSpPr/>
            <p:nvPr/>
          </p:nvSpPr>
          <p:spPr>
            <a:xfrm>
              <a:off x="3972463" y="1564714"/>
              <a:ext cx="1199074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Передача объекта в УК и комиссионная приёмка через Базис</a:t>
              </a: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18EC3B70-F069-2182-0E1C-3C56FA399475}"/>
                </a:ext>
              </a:extLst>
            </p:cNvPr>
            <p:cNvSpPr/>
            <p:nvPr/>
          </p:nvSpPr>
          <p:spPr>
            <a:xfrm>
              <a:off x="5291445" y="2062405"/>
              <a:ext cx="254203" cy="297370"/>
            </a:xfrm>
            <a:custGeom>
              <a:avLst/>
              <a:gdLst>
                <a:gd name="connsiteX0" fmla="*/ 0 w 254203"/>
                <a:gd name="connsiteY0" fmla="*/ 59474 h 297370"/>
                <a:gd name="connsiteX1" fmla="*/ 127102 w 254203"/>
                <a:gd name="connsiteY1" fmla="*/ 59474 h 297370"/>
                <a:gd name="connsiteX2" fmla="*/ 127102 w 254203"/>
                <a:gd name="connsiteY2" fmla="*/ 0 h 297370"/>
                <a:gd name="connsiteX3" fmla="*/ 254203 w 254203"/>
                <a:gd name="connsiteY3" fmla="*/ 148685 h 297370"/>
                <a:gd name="connsiteX4" fmla="*/ 127102 w 254203"/>
                <a:gd name="connsiteY4" fmla="*/ 297370 h 297370"/>
                <a:gd name="connsiteX5" fmla="*/ 127102 w 254203"/>
                <a:gd name="connsiteY5" fmla="*/ 237896 h 297370"/>
                <a:gd name="connsiteX6" fmla="*/ 0 w 254203"/>
                <a:gd name="connsiteY6" fmla="*/ 237896 h 297370"/>
                <a:gd name="connsiteX7" fmla="*/ 0 w 254203"/>
                <a:gd name="connsiteY7" fmla="*/ 59474 h 2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03" h="297370">
                  <a:moveTo>
                    <a:pt x="0" y="59474"/>
                  </a:moveTo>
                  <a:lnTo>
                    <a:pt x="127102" y="59474"/>
                  </a:lnTo>
                  <a:lnTo>
                    <a:pt x="127102" y="0"/>
                  </a:lnTo>
                  <a:lnTo>
                    <a:pt x="254203" y="148685"/>
                  </a:lnTo>
                  <a:lnTo>
                    <a:pt x="127102" y="297370"/>
                  </a:lnTo>
                  <a:lnTo>
                    <a:pt x="127102" y="237896"/>
                  </a:lnTo>
                  <a:lnTo>
                    <a:pt x="0" y="237896"/>
                  </a:lnTo>
                  <a:lnTo>
                    <a:pt x="0" y="59474"/>
                  </a:lnTo>
                  <a:close/>
                </a:path>
              </a:pathLst>
            </a:custGeom>
            <a:solidFill>
              <a:srgbClr val="DDC6A3"/>
            </a:solidFill>
            <a:effectLst>
              <a:softEdge rad="12700"/>
            </a:effectLst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47688" rIns="208583" bIns="147687" numCol="1" spcCol="1270" anchor="ctr" anchorCtr="0">
              <a:noAutofit/>
            </a:bodyPr>
            <a:lstStyle/>
            <a:p>
              <a:pPr marL="0" lvl="0" indent="0" algn="ctr" defTabSz="7112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Factor A" pitchFamily="2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6EFA8267-A028-19CA-DDFD-363A70667717}"/>
                </a:ext>
              </a:extLst>
            </p:cNvPr>
            <p:cNvSpPr/>
            <p:nvPr/>
          </p:nvSpPr>
          <p:spPr>
            <a:xfrm>
              <a:off x="5651167" y="1564714"/>
              <a:ext cx="1199074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Передача объекта в ГС через Базис</a:t>
              </a: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BE320E3F-A74D-7BB5-18AA-A819612EFF7E}"/>
                </a:ext>
              </a:extLst>
            </p:cNvPr>
            <p:cNvSpPr/>
            <p:nvPr/>
          </p:nvSpPr>
          <p:spPr>
            <a:xfrm>
              <a:off x="6970149" y="2062405"/>
              <a:ext cx="254203" cy="297370"/>
            </a:xfrm>
            <a:custGeom>
              <a:avLst/>
              <a:gdLst>
                <a:gd name="connsiteX0" fmla="*/ 0 w 254203"/>
                <a:gd name="connsiteY0" fmla="*/ 59474 h 297370"/>
                <a:gd name="connsiteX1" fmla="*/ 127102 w 254203"/>
                <a:gd name="connsiteY1" fmla="*/ 59474 h 297370"/>
                <a:gd name="connsiteX2" fmla="*/ 127102 w 254203"/>
                <a:gd name="connsiteY2" fmla="*/ 0 h 297370"/>
                <a:gd name="connsiteX3" fmla="*/ 254203 w 254203"/>
                <a:gd name="connsiteY3" fmla="*/ 148685 h 297370"/>
                <a:gd name="connsiteX4" fmla="*/ 127102 w 254203"/>
                <a:gd name="connsiteY4" fmla="*/ 297370 h 297370"/>
                <a:gd name="connsiteX5" fmla="*/ 127102 w 254203"/>
                <a:gd name="connsiteY5" fmla="*/ 237896 h 297370"/>
                <a:gd name="connsiteX6" fmla="*/ 0 w 254203"/>
                <a:gd name="connsiteY6" fmla="*/ 237896 h 297370"/>
                <a:gd name="connsiteX7" fmla="*/ 0 w 254203"/>
                <a:gd name="connsiteY7" fmla="*/ 59474 h 2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03" h="297370">
                  <a:moveTo>
                    <a:pt x="0" y="59474"/>
                  </a:moveTo>
                  <a:lnTo>
                    <a:pt x="127102" y="59474"/>
                  </a:lnTo>
                  <a:lnTo>
                    <a:pt x="127102" y="0"/>
                  </a:lnTo>
                  <a:lnTo>
                    <a:pt x="254203" y="148685"/>
                  </a:lnTo>
                  <a:lnTo>
                    <a:pt x="127102" y="297370"/>
                  </a:lnTo>
                  <a:lnTo>
                    <a:pt x="127102" y="237896"/>
                  </a:lnTo>
                  <a:lnTo>
                    <a:pt x="0" y="237896"/>
                  </a:lnTo>
                  <a:lnTo>
                    <a:pt x="0" y="59474"/>
                  </a:lnTo>
                  <a:close/>
                </a:path>
              </a:pathLst>
            </a:custGeom>
            <a:solidFill>
              <a:srgbClr val="DDC6A3"/>
            </a:solidFill>
            <a:effectLst>
              <a:softEdge rad="12700"/>
            </a:effectLst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47688" rIns="208583" bIns="147687" numCol="1" spcCol="1270" anchor="ctr" anchorCtr="0">
              <a:noAutofit/>
            </a:bodyPr>
            <a:lstStyle/>
            <a:p>
              <a:pPr marL="0" lvl="0" indent="0" algn="ctr" defTabSz="7112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Factor A" pitchFamily="2" charset="-52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8E02C616-F719-826D-E7AC-66B6C2A371A3}"/>
                </a:ext>
              </a:extLst>
            </p:cNvPr>
            <p:cNvSpPr/>
            <p:nvPr/>
          </p:nvSpPr>
          <p:spPr>
            <a:xfrm>
              <a:off x="7329871" y="1564714"/>
              <a:ext cx="1199074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Клиентская приёмка в Базис</a:t>
              </a: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79C6D30A-6FB5-E3E3-BD03-73334E833B1F}"/>
                </a:ext>
              </a:extLst>
            </p:cNvPr>
            <p:cNvSpPr/>
            <p:nvPr/>
          </p:nvSpPr>
          <p:spPr>
            <a:xfrm>
              <a:off x="620862" y="3224835"/>
              <a:ext cx="1199074" cy="93109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Интеграция с </a:t>
              </a:r>
              <a:r>
                <a:rPr lang="en-US" sz="1200" dirty="0"/>
                <a:t>Hardroller</a:t>
              </a:r>
              <a:r>
                <a:rPr lang="ru-RU" sz="1200" dirty="0"/>
                <a:t>, прикрепление </a:t>
              </a:r>
              <a:r>
                <a:rPr lang="ru-RU" sz="1200" dirty="0" err="1"/>
                <a:t>подработ</a:t>
              </a:r>
              <a:r>
                <a:rPr lang="ru-RU" sz="1200" dirty="0"/>
                <a:t> по ИД</a:t>
              </a: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584A808-1207-8187-2599-4086A94CAB79}"/>
                </a:ext>
              </a:extLst>
            </p:cNvPr>
            <p:cNvSpPr/>
            <p:nvPr/>
          </p:nvSpPr>
          <p:spPr>
            <a:xfrm rot="16200000">
              <a:off x="1497240" y="2892465"/>
              <a:ext cx="254203" cy="297370"/>
            </a:xfrm>
            <a:custGeom>
              <a:avLst/>
              <a:gdLst>
                <a:gd name="connsiteX0" fmla="*/ 0 w 254203"/>
                <a:gd name="connsiteY0" fmla="*/ 59474 h 297370"/>
                <a:gd name="connsiteX1" fmla="*/ 127102 w 254203"/>
                <a:gd name="connsiteY1" fmla="*/ 59474 h 297370"/>
                <a:gd name="connsiteX2" fmla="*/ 127102 w 254203"/>
                <a:gd name="connsiteY2" fmla="*/ 0 h 297370"/>
                <a:gd name="connsiteX3" fmla="*/ 254203 w 254203"/>
                <a:gd name="connsiteY3" fmla="*/ 148685 h 297370"/>
                <a:gd name="connsiteX4" fmla="*/ 127102 w 254203"/>
                <a:gd name="connsiteY4" fmla="*/ 297370 h 297370"/>
                <a:gd name="connsiteX5" fmla="*/ 127102 w 254203"/>
                <a:gd name="connsiteY5" fmla="*/ 237896 h 297370"/>
                <a:gd name="connsiteX6" fmla="*/ 0 w 254203"/>
                <a:gd name="connsiteY6" fmla="*/ 237896 h 297370"/>
                <a:gd name="connsiteX7" fmla="*/ 0 w 254203"/>
                <a:gd name="connsiteY7" fmla="*/ 59474 h 2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03" h="297370">
                  <a:moveTo>
                    <a:pt x="0" y="59474"/>
                  </a:moveTo>
                  <a:lnTo>
                    <a:pt x="127102" y="59474"/>
                  </a:lnTo>
                  <a:lnTo>
                    <a:pt x="127102" y="0"/>
                  </a:lnTo>
                  <a:lnTo>
                    <a:pt x="254203" y="148685"/>
                  </a:lnTo>
                  <a:lnTo>
                    <a:pt x="127102" y="297370"/>
                  </a:lnTo>
                  <a:lnTo>
                    <a:pt x="127102" y="237896"/>
                  </a:lnTo>
                  <a:lnTo>
                    <a:pt x="0" y="237896"/>
                  </a:lnTo>
                  <a:lnTo>
                    <a:pt x="0" y="59474"/>
                  </a:lnTo>
                  <a:close/>
                </a:path>
              </a:pathLst>
            </a:custGeom>
            <a:solidFill>
              <a:srgbClr val="DDC6A3"/>
            </a:solidFill>
            <a:effectLst>
              <a:softEdge rad="12700"/>
            </a:effectLst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47688" rIns="208583" bIns="147687" numCol="1" spcCol="1270" anchor="ctr" anchorCtr="0">
              <a:noAutofit/>
            </a:bodyPr>
            <a:lstStyle/>
            <a:p>
              <a:pPr marL="0" lvl="0" indent="0" algn="ctr" defTabSz="7112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kern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Factor A" pitchFamily="2" charset="-52"/>
                <a:ea typeface="+mn-ea"/>
                <a:cs typeface="+mn-cs"/>
              </a:endParaRPr>
            </a:p>
          </p:txBody>
        </p:sp>
        <p:sp>
          <p:nvSpPr>
            <p:cNvPr id="2" name="Полилиния: фигура 1">
              <a:extLst>
                <a:ext uri="{FF2B5EF4-FFF2-40B4-BE49-F238E27FC236}">
                  <a16:creationId xmlns:a16="http://schemas.microsoft.com/office/drawing/2014/main" id="{F3121614-FB9A-F160-10CA-8D7D53A77D65}"/>
                </a:ext>
              </a:extLst>
            </p:cNvPr>
            <p:cNvSpPr/>
            <p:nvPr/>
          </p:nvSpPr>
          <p:spPr>
            <a:xfrm rot="16200000">
              <a:off x="7800067" y="1230234"/>
              <a:ext cx="254203" cy="297370"/>
            </a:xfrm>
            <a:custGeom>
              <a:avLst/>
              <a:gdLst>
                <a:gd name="connsiteX0" fmla="*/ 0 w 254203"/>
                <a:gd name="connsiteY0" fmla="*/ 59474 h 297370"/>
                <a:gd name="connsiteX1" fmla="*/ 127102 w 254203"/>
                <a:gd name="connsiteY1" fmla="*/ 59474 h 297370"/>
                <a:gd name="connsiteX2" fmla="*/ 127102 w 254203"/>
                <a:gd name="connsiteY2" fmla="*/ 0 h 297370"/>
                <a:gd name="connsiteX3" fmla="*/ 254203 w 254203"/>
                <a:gd name="connsiteY3" fmla="*/ 148685 h 297370"/>
                <a:gd name="connsiteX4" fmla="*/ 127102 w 254203"/>
                <a:gd name="connsiteY4" fmla="*/ 297370 h 297370"/>
                <a:gd name="connsiteX5" fmla="*/ 127102 w 254203"/>
                <a:gd name="connsiteY5" fmla="*/ 237896 h 297370"/>
                <a:gd name="connsiteX6" fmla="*/ 0 w 254203"/>
                <a:gd name="connsiteY6" fmla="*/ 237896 h 297370"/>
                <a:gd name="connsiteX7" fmla="*/ 0 w 254203"/>
                <a:gd name="connsiteY7" fmla="*/ 59474 h 2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03" h="297370">
                  <a:moveTo>
                    <a:pt x="0" y="59474"/>
                  </a:moveTo>
                  <a:lnTo>
                    <a:pt x="127102" y="59474"/>
                  </a:lnTo>
                  <a:lnTo>
                    <a:pt x="127102" y="0"/>
                  </a:lnTo>
                  <a:lnTo>
                    <a:pt x="254203" y="148685"/>
                  </a:lnTo>
                  <a:lnTo>
                    <a:pt x="127102" y="297370"/>
                  </a:lnTo>
                  <a:lnTo>
                    <a:pt x="127102" y="237896"/>
                  </a:lnTo>
                  <a:lnTo>
                    <a:pt x="0" y="237896"/>
                  </a:lnTo>
                  <a:lnTo>
                    <a:pt x="0" y="59474"/>
                  </a:lnTo>
                  <a:close/>
                </a:path>
              </a:pathLst>
            </a:custGeom>
            <a:solidFill>
              <a:srgbClr val="DDC6A3"/>
            </a:solidFill>
            <a:effectLst>
              <a:softEdge rad="12700"/>
            </a:effectLst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47688" rIns="208583" bIns="147687" numCol="1" spcCol="1270" anchor="ctr" anchorCtr="0">
              <a:noAutofit/>
            </a:bodyPr>
            <a:lstStyle/>
            <a:p>
              <a:pPr marL="0" lvl="0" indent="0" algn="ctr" defTabSz="7112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Factor A" pitchFamily="2" charset="-52"/>
                <a:ea typeface="+mn-ea"/>
                <a:cs typeface="+mn-cs"/>
              </a:endParaRPr>
            </a:p>
          </p:txBody>
        </p:sp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620CA37F-1094-9C77-4E6F-C45A8C559487}"/>
                </a:ext>
              </a:extLst>
            </p:cNvPr>
            <p:cNvSpPr/>
            <p:nvPr/>
          </p:nvSpPr>
          <p:spPr>
            <a:xfrm rot="10800000">
              <a:off x="1929746" y="3541694"/>
              <a:ext cx="254203" cy="297370"/>
            </a:xfrm>
            <a:custGeom>
              <a:avLst/>
              <a:gdLst>
                <a:gd name="connsiteX0" fmla="*/ 0 w 254203"/>
                <a:gd name="connsiteY0" fmla="*/ 59474 h 297370"/>
                <a:gd name="connsiteX1" fmla="*/ 127102 w 254203"/>
                <a:gd name="connsiteY1" fmla="*/ 59474 h 297370"/>
                <a:gd name="connsiteX2" fmla="*/ 127102 w 254203"/>
                <a:gd name="connsiteY2" fmla="*/ 0 h 297370"/>
                <a:gd name="connsiteX3" fmla="*/ 254203 w 254203"/>
                <a:gd name="connsiteY3" fmla="*/ 148685 h 297370"/>
                <a:gd name="connsiteX4" fmla="*/ 127102 w 254203"/>
                <a:gd name="connsiteY4" fmla="*/ 297370 h 297370"/>
                <a:gd name="connsiteX5" fmla="*/ 127102 w 254203"/>
                <a:gd name="connsiteY5" fmla="*/ 237896 h 297370"/>
                <a:gd name="connsiteX6" fmla="*/ 0 w 254203"/>
                <a:gd name="connsiteY6" fmla="*/ 237896 h 297370"/>
                <a:gd name="connsiteX7" fmla="*/ 0 w 254203"/>
                <a:gd name="connsiteY7" fmla="*/ 59474 h 2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03" h="297370">
                  <a:moveTo>
                    <a:pt x="0" y="59474"/>
                  </a:moveTo>
                  <a:lnTo>
                    <a:pt x="127102" y="59474"/>
                  </a:lnTo>
                  <a:lnTo>
                    <a:pt x="127102" y="0"/>
                  </a:lnTo>
                  <a:lnTo>
                    <a:pt x="254203" y="148685"/>
                  </a:lnTo>
                  <a:lnTo>
                    <a:pt x="127102" y="297370"/>
                  </a:lnTo>
                  <a:lnTo>
                    <a:pt x="127102" y="237896"/>
                  </a:lnTo>
                  <a:lnTo>
                    <a:pt x="0" y="237896"/>
                  </a:lnTo>
                  <a:lnTo>
                    <a:pt x="0" y="59474"/>
                  </a:lnTo>
                  <a:close/>
                </a:path>
              </a:pathLst>
            </a:custGeom>
            <a:solidFill>
              <a:srgbClr val="DDC6A3"/>
            </a:solidFill>
            <a:effectLst>
              <a:softEdge rad="12700"/>
            </a:effectLst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47688" rIns="208583" bIns="147687" numCol="1" spcCol="1270" anchor="ctr" anchorCtr="0">
              <a:noAutofit/>
            </a:bodyPr>
            <a:lstStyle/>
            <a:p>
              <a:pPr marL="0" lvl="0" indent="0" algn="ctr" defTabSz="7112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Factor A" pitchFamily="2" charset="-52"/>
                  <a:ea typeface="+mn-ea"/>
                  <a:cs typeface="+mn-cs"/>
                </a:rPr>
                <a:t>%</a:t>
              </a:r>
              <a:endParaRPr lang="ru-RU" sz="1600" kern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Factor A" pitchFamily="2" charset="-52"/>
                <a:ea typeface="+mn-ea"/>
                <a:cs typeface="+mn-cs"/>
              </a:endParaRPr>
            </a:p>
          </p:txBody>
        </p:sp>
      </p:grp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D5A29915-64D0-89EF-9A49-538A37333DC0}"/>
              </a:ext>
            </a:extLst>
          </p:cNvPr>
          <p:cNvSpPr/>
          <p:nvPr/>
        </p:nvSpPr>
        <p:spPr>
          <a:xfrm>
            <a:off x="2293759" y="3247542"/>
            <a:ext cx="1199074" cy="931091"/>
          </a:xfrm>
          <a:custGeom>
            <a:avLst/>
            <a:gdLst>
              <a:gd name="connsiteX0" fmla="*/ 0 w 1199074"/>
              <a:gd name="connsiteY0" fmla="*/ 0 h 1292751"/>
              <a:gd name="connsiteX1" fmla="*/ 1199074 w 1199074"/>
              <a:gd name="connsiteY1" fmla="*/ 0 h 1292751"/>
              <a:gd name="connsiteX2" fmla="*/ 1199074 w 1199074"/>
              <a:gd name="connsiteY2" fmla="*/ 1292751 h 1292751"/>
              <a:gd name="connsiteX3" fmla="*/ 0 w 1199074"/>
              <a:gd name="connsiteY3" fmla="*/ 1292751 h 1292751"/>
              <a:gd name="connsiteX4" fmla="*/ 0 w 1199074"/>
              <a:gd name="connsiteY4" fmla="*/ 0 h 129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74" h="1292751">
                <a:moveTo>
                  <a:pt x="0" y="0"/>
                </a:moveTo>
                <a:lnTo>
                  <a:pt x="1199074" y="0"/>
                </a:lnTo>
                <a:lnTo>
                  <a:pt x="1199074" y="1292751"/>
                </a:lnTo>
                <a:lnTo>
                  <a:pt x="0" y="129275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/>
              <a:t>Интеграция с СОД </a:t>
            </a:r>
            <a:r>
              <a:rPr lang="en-US" sz="1200" dirty="0"/>
              <a:t>ACC </a:t>
            </a:r>
            <a:endParaRPr lang="ru-RU" sz="1200" dirty="0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F503F1E8-D6AC-4A14-D56A-2286350C83AA}"/>
              </a:ext>
            </a:extLst>
          </p:cNvPr>
          <p:cNvSpPr/>
          <p:nvPr/>
        </p:nvSpPr>
        <p:spPr>
          <a:xfrm>
            <a:off x="7327632" y="267494"/>
            <a:ext cx="1199074" cy="931091"/>
          </a:xfrm>
          <a:custGeom>
            <a:avLst/>
            <a:gdLst>
              <a:gd name="connsiteX0" fmla="*/ 0 w 1199074"/>
              <a:gd name="connsiteY0" fmla="*/ 0 h 1292751"/>
              <a:gd name="connsiteX1" fmla="*/ 1199074 w 1199074"/>
              <a:gd name="connsiteY1" fmla="*/ 0 h 1292751"/>
              <a:gd name="connsiteX2" fmla="*/ 1199074 w 1199074"/>
              <a:gd name="connsiteY2" fmla="*/ 1292751 h 1292751"/>
              <a:gd name="connsiteX3" fmla="*/ 0 w 1199074"/>
              <a:gd name="connsiteY3" fmla="*/ 1292751 h 1292751"/>
              <a:gd name="connsiteX4" fmla="*/ 0 w 1199074"/>
              <a:gd name="connsiteY4" fmla="*/ 0 h 129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074" h="1292751">
                <a:moveTo>
                  <a:pt x="0" y="0"/>
                </a:moveTo>
                <a:lnTo>
                  <a:pt x="1199074" y="0"/>
                </a:lnTo>
                <a:lnTo>
                  <a:pt x="1199074" y="1292751"/>
                </a:lnTo>
                <a:lnTo>
                  <a:pt x="0" y="129275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/>
              <a:t>Интеграция с </a:t>
            </a:r>
            <a:r>
              <a:rPr lang="en-US" sz="1200" dirty="0"/>
              <a:t>CRM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4649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8">
            <a:extLst>
              <a:ext uri="{FF2B5EF4-FFF2-40B4-BE49-F238E27FC236}">
                <a16:creationId xmlns:a16="http://schemas.microsoft.com/office/drawing/2014/main" id="{AE96362A-0858-46C2-86BC-431A5170220E}"/>
              </a:ext>
            </a:extLst>
          </p:cNvPr>
          <p:cNvSpPr txBox="1">
            <a:spLocks/>
          </p:cNvSpPr>
          <p:nvPr/>
        </p:nvSpPr>
        <p:spPr>
          <a:xfrm>
            <a:off x="517669" y="757541"/>
            <a:ext cx="3190235" cy="2798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Factor A" pitchFamily="2" charset="-52"/>
              </a:rPr>
              <a:t>Внедрение бесшовной передачи</a:t>
            </a:r>
            <a:r>
              <a:rPr lang="en-US" sz="1200" dirty="0">
                <a:latin typeface="Factor A" pitchFamily="2" charset="-52"/>
              </a:rPr>
              <a:t> </a:t>
            </a:r>
            <a:r>
              <a:rPr lang="ru-RU" sz="1200" dirty="0">
                <a:latin typeface="Factor A" pitchFamily="2" charset="-52"/>
              </a:rPr>
              <a:t>данных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B30C35-B4E9-4096-8B36-2F2CFFF70FAF}"/>
              </a:ext>
            </a:extLst>
          </p:cNvPr>
          <p:cNvSpPr/>
          <p:nvPr/>
        </p:nvSpPr>
        <p:spPr>
          <a:xfrm>
            <a:off x="1" y="419493"/>
            <a:ext cx="485372" cy="60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C0B87B-3600-4001-85E4-069C2817E06F}"/>
              </a:ext>
            </a:extLst>
          </p:cNvPr>
          <p:cNvSpPr/>
          <p:nvPr/>
        </p:nvSpPr>
        <p:spPr>
          <a:xfrm>
            <a:off x="496482" y="300673"/>
            <a:ext cx="6163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actor A Medium" pitchFamily="2" charset="0"/>
              </a:rPr>
              <a:t>АРХИТЕКТУРА ЦИФРОВЫХ СЕРВИСОВ </a:t>
            </a:r>
            <a:r>
              <a:rPr lang="en-US" dirty="0">
                <a:latin typeface="Factor A Medium" pitchFamily="2" charset="0"/>
              </a:rPr>
              <a:t> </a:t>
            </a:r>
            <a:r>
              <a:rPr lang="en-US" b="1" dirty="0">
                <a:latin typeface="Factor A Medium" pitchFamily="2" charset="0"/>
              </a:rPr>
              <a:t>TO BE</a:t>
            </a:r>
            <a:r>
              <a:rPr lang="ru-RU" b="1" dirty="0">
                <a:latin typeface="Factor A Medium" pitchFamily="2" charset="0"/>
              </a:rPr>
              <a:t> 2.0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5CF57A7-0774-4B8E-AC2B-0B1DB445FA29}"/>
              </a:ext>
            </a:extLst>
          </p:cNvPr>
          <p:cNvGrpSpPr/>
          <p:nvPr/>
        </p:nvGrpSpPr>
        <p:grpSpPr>
          <a:xfrm>
            <a:off x="615055" y="1587422"/>
            <a:ext cx="7913890" cy="1292751"/>
            <a:chOff x="615055" y="1564714"/>
            <a:chExt cx="7913890" cy="1292751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F16326E4-D197-4861-A037-815A5D612B5B}"/>
                </a:ext>
              </a:extLst>
            </p:cNvPr>
            <p:cNvSpPr/>
            <p:nvPr/>
          </p:nvSpPr>
          <p:spPr>
            <a:xfrm>
              <a:off x="615055" y="1564714"/>
              <a:ext cx="1199074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/>
              <a:r>
                <a:rPr lang="ru-RU" sz="1200" dirty="0">
                  <a:latin typeface="Factor A" pitchFamily="2" charset="-52"/>
                </a:rPr>
                <a:t>Расчёт ВОР из </a:t>
              </a:r>
              <a:r>
                <a:rPr lang="en-US" sz="1200" dirty="0">
                  <a:latin typeface="Factor A" pitchFamily="2" charset="-52"/>
                </a:rPr>
                <a:t>BIM</a:t>
              </a:r>
              <a:r>
                <a:rPr lang="ru-RU" sz="1200" dirty="0">
                  <a:latin typeface="Factor A" pitchFamily="2" charset="-52"/>
                </a:rPr>
                <a:t> </a:t>
              </a:r>
              <a:endParaRPr lang="en-US" sz="1200" dirty="0">
                <a:latin typeface="Factor A" pitchFamily="2" charset="-52"/>
              </a:endParaRPr>
            </a:p>
            <a:p>
              <a:pPr algn="ctr"/>
              <a:r>
                <a:rPr lang="en-US" sz="1200" dirty="0" err="1">
                  <a:latin typeface="Factor A" pitchFamily="2" charset="-52"/>
                </a:rPr>
                <a:t>Larix.EST</a:t>
              </a:r>
              <a:endParaRPr lang="ru-RU" sz="1200" dirty="0">
                <a:latin typeface="Factor A" pitchFamily="2" charset="-52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EFD25276-D015-4379-B949-5D9350DD6277}"/>
                </a:ext>
              </a:extLst>
            </p:cNvPr>
            <p:cNvSpPr/>
            <p:nvPr/>
          </p:nvSpPr>
          <p:spPr>
            <a:xfrm>
              <a:off x="1934037" y="2062405"/>
              <a:ext cx="254203" cy="297370"/>
            </a:xfrm>
            <a:custGeom>
              <a:avLst/>
              <a:gdLst>
                <a:gd name="connsiteX0" fmla="*/ 0 w 254203"/>
                <a:gd name="connsiteY0" fmla="*/ 59474 h 297370"/>
                <a:gd name="connsiteX1" fmla="*/ 127102 w 254203"/>
                <a:gd name="connsiteY1" fmla="*/ 59474 h 297370"/>
                <a:gd name="connsiteX2" fmla="*/ 127102 w 254203"/>
                <a:gd name="connsiteY2" fmla="*/ 0 h 297370"/>
                <a:gd name="connsiteX3" fmla="*/ 254203 w 254203"/>
                <a:gd name="connsiteY3" fmla="*/ 148685 h 297370"/>
                <a:gd name="connsiteX4" fmla="*/ 127102 w 254203"/>
                <a:gd name="connsiteY4" fmla="*/ 297370 h 297370"/>
                <a:gd name="connsiteX5" fmla="*/ 127102 w 254203"/>
                <a:gd name="connsiteY5" fmla="*/ 237896 h 297370"/>
                <a:gd name="connsiteX6" fmla="*/ 0 w 254203"/>
                <a:gd name="connsiteY6" fmla="*/ 237896 h 297370"/>
                <a:gd name="connsiteX7" fmla="*/ 0 w 254203"/>
                <a:gd name="connsiteY7" fmla="*/ 59474 h 2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03" h="297370">
                  <a:moveTo>
                    <a:pt x="0" y="59474"/>
                  </a:moveTo>
                  <a:lnTo>
                    <a:pt x="127102" y="59474"/>
                  </a:lnTo>
                  <a:lnTo>
                    <a:pt x="127102" y="0"/>
                  </a:lnTo>
                  <a:lnTo>
                    <a:pt x="254203" y="148685"/>
                  </a:lnTo>
                  <a:lnTo>
                    <a:pt x="127102" y="297370"/>
                  </a:lnTo>
                  <a:lnTo>
                    <a:pt x="127102" y="237896"/>
                  </a:lnTo>
                  <a:lnTo>
                    <a:pt x="0" y="237896"/>
                  </a:lnTo>
                  <a:lnTo>
                    <a:pt x="0" y="59474"/>
                  </a:lnTo>
                  <a:close/>
                </a:path>
              </a:pathLst>
            </a:custGeom>
            <a:solidFill>
              <a:srgbClr val="DDC6A3"/>
            </a:solidFill>
            <a:effectLst>
              <a:softEdge rad="12700"/>
            </a:effectLst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47688" rIns="208583" bIns="147687" numCol="1" spcCol="1270" anchor="ctr" anchorCtr="0">
              <a:noAutofit/>
            </a:bodyPr>
            <a:lstStyle/>
            <a:p>
              <a:pPr marL="0" lvl="0" indent="0" algn="ctr" defTabSz="7112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Factor A" pitchFamily="2" charset="-52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BF236C40-11D7-45BD-A053-0C47DC633E6E}"/>
                </a:ext>
              </a:extLst>
            </p:cNvPr>
            <p:cNvSpPr/>
            <p:nvPr/>
          </p:nvSpPr>
          <p:spPr>
            <a:xfrm>
              <a:off x="2293759" y="1564714"/>
              <a:ext cx="1199074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Передача данных для закрытия в Базис</a:t>
              </a: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ACF0B1EE-8A5F-4D22-9788-5B04FF965024}"/>
                </a:ext>
              </a:extLst>
            </p:cNvPr>
            <p:cNvSpPr/>
            <p:nvPr/>
          </p:nvSpPr>
          <p:spPr>
            <a:xfrm>
              <a:off x="3612741" y="2062405"/>
              <a:ext cx="254203" cy="297370"/>
            </a:xfrm>
            <a:custGeom>
              <a:avLst/>
              <a:gdLst>
                <a:gd name="connsiteX0" fmla="*/ 0 w 254203"/>
                <a:gd name="connsiteY0" fmla="*/ 59474 h 297370"/>
                <a:gd name="connsiteX1" fmla="*/ 127102 w 254203"/>
                <a:gd name="connsiteY1" fmla="*/ 59474 h 297370"/>
                <a:gd name="connsiteX2" fmla="*/ 127102 w 254203"/>
                <a:gd name="connsiteY2" fmla="*/ 0 h 297370"/>
                <a:gd name="connsiteX3" fmla="*/ 254203 w 254203"/>
                <a:gd name="connsiteY3" fmla="*/ 148685 h 297370"/>
                <a:gd name="connsiteX4" fmla="*/ 127102 w 254203"/>
                <a:gd name="connsiteY4" fmla="*/ 297370 h 297370"/>
                <a:gd name="connsiteX5" fmla="*/ 127102 w 254203"/>
                <a:gd name="connsiteY5" fmla="*/ 237896 h 297370"/>
                <a:gd name="connsiteX6" fmla="*/ 0 w 254203"/>
                <a:gd name="connsiteY6" fmla="*/ 237896 h 297370"/>
                <a:gd name="connsiteX7" fmla="*/ 0 w 254203"/>
                <a:gd name="connsiteY7" fmla="*/ 59474 h 2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03" h="297370">
                  <a:moveTo>
                    <a:pt x="0" y="59474"/>
                  </a:moveTo>
                  <a:lnTo>
                    <a:pt x="127102" y="59474"/>
                  </a:lnTo>
                  <a:lnTo>
                    <a:pt x="127102" y="0"/>
                  </a:lnTo>
                  <a:lnTo>
                    <a:pt x="254203" y="148685"/>
                  </a:lnTo>
                  <a:lnTo>
                    <a:pt x="127102" y="297370"/>
                  </a:lnTo>
                  <a:lnTo>
                    <a:pt x="127102" y="237896"/>
                  </a:lnTo>
                  <a:lnTo>
                    <a:pt x="0" y="237896"/>
                  </a:lnTo>
                  <a:lnTo>
                    <a:pt x="0" y="59474"/>
                  </a:lnTo>
                  <a:close/>
                </a:path>
              </a:pathLst>
            </a:custGeom>
            <a:solidFill>
              <a:srgbClr val="DDC6A3"/>
            </a:solidFill>
            <a:ln/>
            <a:effectLst>
              <a:softEdge rad="12700"/>
            </a:effectLst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47688" rIns="208583" bIns="147687" numCol="1" spcCol="1270" anchor="ctr" anchorCtr="0">
              <a:noAutofit/>
            </a:bodyPr>
            <a:lstStyle/>
            <a:p>
              <a:pPr marL="0" lvl="0" indent="0" algn="ctr" defTabSz="7112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Factor A" pitchFamily="2" charset="-52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E8FBEB7E-8215-4F32-A32F-5963EEC24C5B}"/>
                </a:ext>
              </a:extLst>
            </p:cNvPr>
            <p:cNvSpPr/>
            <p:nvPr/>
          </p:nvSpPr>
          <p:spPr>
            <a:xfrm>
              <a:off x="3972463" y="1564714"/>
              <a:ext cx="1199074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Закрытие работ с привязкой к </a:t>
              </a:r>
              <a:r>
                <a:rPr lang="en-US" sz="1200" dirty="0"/>
                <a:t>BIM </a:t>
              </a:r>
              <a:r>
                <a:rPr lang="ru-RU" sz="1200" dirty="0"/>
                <a:t>модели</a:t>
              </a: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778A2F59-0963-4867-AB52-0140E2721674}"/>
                </a:ext>
              </a:extLst>
            </p:cNvPr>
            <p:cNvSpPr/>
            <p:nvPr/>
          </p:nvSpPr>
          <p:spPr>
            <a:xfrm>
              <a:off x="5291445" y="2062405"/>
              <a:ext cx="254203" cy="297370"/>
            </a:xfrm>
            <a:custGeom>
              <a:avLst/>
              <a:gdLst>
                <a:gd name="connsiteX0" fmla="*/ 0 w 254203"/>
                <a:gd name="connsiteY0" fmla="*/ 59474 h 297370"/>
                <a:gd name="connsiteX1" fmla="*/ 127102 w 254203"/>
                <a:gd name="connsiteY1" fmla="*/ 59474 h 297370"/>
                <a:gd name="connsiteX2" fmla="*/ 127102 w 254203"/>
                <a:gd name="connsiteY2" fmla="*/ 0 h 297370"/>
                <a:gd name="connsiteX3" fmla="*/ 254203 w 254203"/>
                <a:gd name="connsiteY3" fmla="*/ 148685 h 297370"/>
                <a:gd name="connsiteX4" fmla="*/ 127102 w 254203"/>
                <a:gd name="connsiteY4" fmla="*/ 297370 h 297370"/>
                <a:gd name="connsiteX5" fmla="*/ 127102 w 254203"/>
                <a:gd name="connsiteY5" fmla="*/ 237896 h 297370"/>
                <a:gd name="connsiteX6" fmla="*/ 0 w 254203"/>
                <a:gd name="connsiteY6" fmla="*/ 237896 h 297370"/>
                <a:gd name="connsiteX7" fmla="*/ 0 w 254203"/>
                <a:gd name="connsiteY7" fmla="*/ 59474 h 2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03" h="297370">
                  <a:moveTo>
                    <a:pt x="0" y="59474"/>
                  </a:moveTo>
                  <a:lnTo>
                    <a:pt x="127102" y="59474"/>
                  </a:lnTo>
                  <a:lnTo>
                    <a:pt x="127102" y="0"/>
                  </a:lnTo>
                  <a:lnTo>
                    <a:pt x="254203" y="148685"/>
                  </a:lnTo>
                  <a:lnTo>
                    <a:pt x="127102" y="297370"/>
                  </a:lnTo>
                  <a:lnTo>
                    <a:pt x="127102" y="237896"/>
                  </a:lnTo>
                  <a:lnTo>
                    <a:pt x="0" y="237896"/>
                  </a:lnTo>
                  <a:lnTo>
                    <a:pt x="0" y="59474"/>
                  </a:lnTo>
                  <a:close/>
                </a:path>
              </a:pathLst>
            </a:custGeom>
            <a:solidFill>
              <a:srgbClr val="DDC6A3"/>
            </a:solidFill>
            <a:effectLst>
              <a:softEdge rad="12700"/>
            </a:effectLst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47688" rIns="208583" bIns="147687" numCol="1" spcCol="1270" anchor="ctr" anchorCtr="0">
              <a:noAutofit/>
            </a:bodyPr>
            <a:lstStyle/>
            <a:p>
              <a:pPr marL="0" lvl="0" indent="0" algn="ctr" defTabSz="7112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Factor A" pitchFamily="2" charset="-52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0B3618D1-4466-4A41-A6E9-C5A56AF6DC2A}"/>
                </a:ext>
              </a:extLst>
            </p:cNvPr>
            <p:cNvSpPr/>
            <p:nvPr/>
          </p:nvSpPr>
          <p:spPr>
            <a:xfrm>
              <a:off x="5651166" y="1564714"/>
              <a:ext cx="1305865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Учёт закрытого объёма относительно ВОР в </a:t>
              </a:r>
              <a:r>
                <a:rPr lang="en-US" sz="1200" dirty="0" err="1"/>
                <a:t>Larix.Tender</a:t>
              </a:r>
              <a:endParaRPr lang="ru-RU" sz="1200" dirty="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FA361634-DDC9-4BC3-8EA9-385D1F640B0E}"/>
                </a:ext>
              </a:extLst>
            </p:cNvPr>
            <p:cNvSpPr/>
            <p:nvPr/>
          </p:nvSpPr>
          <p:spPr>
            <a:xfrm>
              <a:off x="7054101" y="2062405"/>
              <a:ext cx="254203" cy="297370"/>
            </a:xfrm>
            <a:custGeom>
              <a:avLst/>
              <a:gdLst>
                <a:gd name="connsiteX0" fmla="*/ 0 w 254203"/>
                <a:gd name="connsiteY0" fmla="*/ 59474 h 297370"/>
                <a:gd name="connsiteX1" fmla="*/ 127102 w 254203"/>
                <a:gd name="connsiteY1" fmla="*/ 59474 h 297370"/>
                <a:gd name="connsiteX2" fmla="*/ 127102 w 254203"/>
                <a:gd name="connsiteY2" fmla="*/ 0 h 297370"/>
                <a:gd name="connsiteX3" fmla="*/ 254203 w 254203"/>
                <a:gd name="connsiteY3" fmla="*/ 148685 h 297370"/>
                <a:gd name="connsiteX4" fmla="*/ 127102 w 254203"/>
                <a:gd name="connsiteY4" fmla="*/ 297370 h 297370"/>
                <a:gd name="connsiteX5" fmla="*/ 127102 w 254203"/>
                <a:gd name="connsiteY5" fmla="*/ 237896 h 297370"/>
                <a:gd name="connsiteX6" fmla="*/ 0 w 254203"/>
                <a:gd name="connsiteY6" fmla="*/ 237896 h 297370"/>
                <a:gd name="connsiteX7" fmla="*/ 0 w 254203"/>
                <a:gd name="connsiteY7" fmla="*/ 59474 h 29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203" h="297370">
                  <a:moveTo>
                    <a:pt x="0" y="59474"/>
                  </a:moveTo>
                  <a:lnTo>
                    <a:pt x="127102" y="59474"/>
                  </a:lnTo>
                  <a:lnTo>
                    <a:pt x="127102" y="0"/>
                  </a:lnTo>
                  <a:lnTo>
                    <a:pt x="254203" y="148685"/>
                  </a:lnTo>
                  <a:lnTo>
                    <a:pt x="127102" y="297370"/>
                  </a:lnTo>
                  <a:lnTo>
                    <a:pt x="127102" y="237896"/>
                  </a:lnTo>
                  <a:lnTo>
                    <a:pt x="0" y="237896"/>
                  </a:lnTo>
                  <a:lnTo>
                    <a:pt x="0" y="59474"/>
                  </a:lnTo>
                  <a:close/>
                </a:path>
              </a:pathLst>
            </a:custGeom>
            <a:solidFill>
              <a:srgbClr val="DDC6A3"/>
            </a:solidFill>
            <a:effectLst>
              <a:softEdge rad="12700"/>
            </a:effectLst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47688" rIns="208583" bIns="147687" numCol="1" spcCol="1270" anchor="ctr" anchorCtr="0">
              <a:noAutofit/>
            </a:bodyPr>
            <a:lstStyle/>
            <a:p>
              <a:pPr marL="0" lvl="0" indent="0" algn="ctr" defTabSz="7112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Factor A" pitchFamily="2" charset="-52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7225E8BB-BE7E-42B4-A31B-2221E601FF55}"/>
                </a:ext>
              </a:extLst>
            </p:cNvPr>
            <p:cNvSpPr/>
            <p:nvPr/>
          </p:nvSpPr>
          <p:spPr>
            <a:xfrm>
              <a:off x="7405374" y="1564714"/>
              <a:ext cx="1123571" cy="1292751"/>
            </a:xfrm>
            <a:custGeom>
              <a:avLst/>
              <a:gdLst>
                <a:gd name="connsiteX0" fmla="*/ 0 w 1199074"/>
                <a:gd name="connsiteY0" fmla="*/ 0 h 1292751"/>
                <a:gd name="connsiteX1" fmla="*/ 1199074 w 1199074"/>
                <a:gd name="connsiteY1" fmla="*/ 0 h 1292751"/>
                <a:gd name="connsiteX2" fmla="*/ 1199074 w 1199074"/>
                <a:gd name="connsiteY2" fmla="*/ 1292751 h 1292751"/>
                <a:gd name="connsiteX3" fmla="*/ 0 w 1199074"/>
                <a:gd name="connsiteY3" fmla="*/ 1292751 h 1292751"/>
                <a:gd name="connsiteX4" fmla="*/ 0 w 1199074"/>
                <a:gd name="connsiteY4" fmla="*/ 0 h 129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074" h="1292751">
                  <a:moveTo>
                    <a:pt x="0" y="0"/>
                  </a:moveTo>
                  <a:lnTo>
                    <a:pt x="1199074" y="0"/>
                  </a:lnTo>
                  <a:lnTo>
                    <a:pt x="1199074" y="1292751"/>
                  </a:lnTo>
                  <a:lnTo>
                    <a:pt x="0" y="129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Перевод в оплату в 1С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723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6831" y="213137"/>
            <a:ext cx="64698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Factor A Medium" pitchFamily="2" charset="-52"/>
              </a:rPr>
              <a:t>19. Стройконтроль и формирование накопительной модели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781633-DD12-40BF-98B4-47F3A2480AB9}"/>
              </a:ext>
            </a:extLst>
          </p:cNvPr>
          <p:cNvSpPr/>
          <p:nvPr/>
        </p:nvSpPr>
        <p:spPr>
          <a:xfrm>
            <a:off x="1" y="419493"/>
            <a:ext cx="485372" cy="60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652818A-8413-407D-B931-EF1E0BCE9D85}"/>
              </a:ext>
            </a:extLst>
          </p:cNvPr>
          <p:cNvSpPr/>
          <p:nvPr/>
        </p:nvSpPr>
        <p:spPr>
          <a:xfrm>
            <a:off x="496482" y="300673"/>
            <a:ext cx="334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actor A Medium" pitchFamily="2" charset="0"/>
              </a:rPr>
              <a:t>БАЗИС.СТРОЙКОНТРОЛЬ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A5412F-2F3A-4ABA-9810-CBD94BEFE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843558"/>
            <a:ext cx="7544466" cy="36545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515C22-AC8D-4DD5-9302-04E2DA01B9A4}"/>
              </a:ext>
            </a:extLst>
          </p:cNvPr>
          <p:cNvSpPr/>
          <p:nvPr/>
        </p:nvSpPr>
        <p:spPr>
          <a:xfrm>
            <a:off x="6660232" y="2499742"/>
            <a:ext cx="57606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502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6831" y="213137"/>
            <a:ext cx="76935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Factor A Medium" pitchFamily="2" charset="-52"/>
              </a:rPr>
              <a:t>4</a:t>
            </a:r>
            <a:r>
              <a:rPr lang="ru-RU" sz="1350" dirty="0">
                <a:solidFill>
                  <a:schemeClr val="bg1"/>
                </a:solidFill>
                <a:latin typeface="Factor A Medium" pitchFamily="2" charset="-52"/>
              </a:rPr>
              <a:t>. Среда общих данных</a:t>
            </a:r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AE96362A-0858-46C2-86BC-431A5170220E}"/>
              </a:ext>
            </a:extLst>
          </p:cNvPr>
          <p:cNvSpPr txBox="1">
            <a:spLocks/>
          </p:cNvSpPr>
          <p:nvPr/>
        </p:nvSpPr>
        <p:spPr>
          <a:xfrm>
            <a:off x="6370346" y="3147814"/>
            <a:ext cx="5832648" cy="5180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200" i="1" dirty="0">
              <a:latin typeface="Factor A" pitchFamily="2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B30C35-B4E9-4096-8B36-2F2CFFF70FAF}"/>
              </a:ext>
            </a:extLst>
          </p:cNvPr>
          <p:cNvSpPr/>
          <p:nvPr/>
        </p:nvSpPr>
        <p:spPr>
          <a:xfrm>
            <a:off x="1" y="419493"/>
            <a:ext cx="485372" cy="60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C0B87B-3600-4001-85E4-069C2817E06F}"/>
              </a:ext>
            </a:extLst>
          </p:cNvPr>
          <p:cNvSpPr/>
          <p:nvPr/>
        </p:nvSpPr>
        <p:spPr>
          <a:xfrm>
            <a:off x="496482" y="300673"/>
            <a:ext cx="629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actor A Medium" pitchFamily="2" charset="0"/>
              </a:rPr>
              <a:t>ЦИФРОВАЯ ИСПОЛНИТЕЛЬНАЯ ДОКУМЕНТАЦИЯ</a:t>
            </a:r>
          </a:p>
        </p:txBody>
      </p:sp>
      <p:sp>
        <p:nvSpPr>
          <p:cNvPr id="21" name="Объект 8">
            <a:extLst>
              <a:ext uri="{FF2B5EF4-FFF2-40B4-BE49-F238E27FC236}">
                <a16:creationId xmlns:a16="http://schemas.microsoft.com/office/drawing/2014/main" id="{62F6A4D0-99EA-45D8-9F8A-11E8646DD0D7}"/>
              </a:ext>
            </a:extLst>
          </p:cNvPr>
          <p:cNvSpPr txBox="1">
            <a:spLocks/>
          </p:cNvSpPr>
          <p:nvPr/>
        </p:nvSpPr>
        <p:spPr>
          <a:xfrm>
            <a:off x="6790193" y="1059582"/>
            <a:ext cx="2569488" cy="239904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Factor A" pitchFamily="2" charset="-52"/>
              </a:rPr>
              <a:t>Объём ведения данных:</a:t>
            </a:r>
            <a:br>
              <a:rPr lang="ru-RU" sz="1200" dirty="0">
                <a:latin typeface="Factor A" pitchFamily="2" charset="-52"/>
              </a:rPr>
            </a:br>
            <a:r>
              <a:rPr lang="ru-RU" sz="1200" dirty="0">
                <a:latin typeface="Factor A" pitchFamily="2" charset="-52"/>
              </a:rPr>
              <a:t>Электронный ОЖР </a:t>
            </a:r>
            <a:endParaRPr lang="en-US" sz="1200" dirty="0">
              <a:latin typeface="Factor A" pitchFamily="2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Factor A" pitchFamily="2" charset="-52"/>
              </a:rPr>
              <a:t>Журнал входного контроля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Factor A" pitchFamily="2" charset="-52"/>
              </a:rPr>
              <a:t>Согласование АОСР, АООК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Factor A" pitchFamily="2" charset="-52"/>
              </a:rPr>
              <a:t>Подписание АОСР, АООК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latin typeface="Factor A" pitchFamily="2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Factor A" pitchFamily="2" charset="-52"/>
              </a:rPr>
              <a:t>В перспективе: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Factor A" pitchFamily="2" charset="-52"/>
              </a:rPr>
              <a:t>Журнал бетонных работ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latin typeface="Factor A" pitchFamily="2" charset="-52"/>
              </a:rPr>
              <a:t>Другие </a:t>
            </a:r>
            <a:r>
              <a:rPr lang="ru-RU" sz="1200" dirty="0" err="1">
                <a:latin typeface="Factor A" pitchFamily="2" charset="-52"/>
              </a:rPr>
              <a:t>спецжурналы</a:t>
            </a:r>
            <a:endParaRPr lang="ru-RU" sz="1200" dirty="0">
              <a:latin typeface="Factor A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ABCEC0-F4AE-4227-B92C-E3BFD3387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1131889"/>
            <a:ext cx="6081930" cy="33788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Объект 8">
            <a:extLst>
              <a:ext uri="{FF2B5EF4-FFF2-40B4-BE49-F238E27FC236}">
                <a16:creationId xmlns:a16="http://schemas.microsoft.com/office/drawing/2014/main" id="{5E310636-FDE8-45A0-AA26-81B02B8A1238}"/>
              </a:ext>
            </a:extLst>
          </p:cNvPr>
          <p:cNvSpPr txBox="1">
            <a:spLocks/>
          </p:cNvSpPr>
          <p:nvPr/>
        </p:nvSpPr>
        <p:spPr>
          <a:xfrm>
            <a:off x="539552" y="757541"/>
            <a:ext cx="3971790" cy="5180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Factor A" pitchFamily="2" charset="-52"/>
              </a:rPr>
              <a:t>Hardroller </a:t>
            </a:r>
            <a:endParaRPr lang="ru-RU" sz="1200" dirty="0">
              <a:latin typeface="Factor A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868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6831" y="213137"/>
            <a:ext cx="76935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Factor A Medium" pitchFamily="2" charset="-52"/>
              </a:rPr>
              <a:t>4</a:t>
            </a:r>
            <a:r>
              <a:rPr lang="ru-RU" sz="1350" dirty="0">
                <a:solidFill>
                  <a:schemeClr val="bg1"/>
                </a:solidFill>
                <a:latin typeface="Factor A Medium" pitchFamily="2" charset="-52"/>
              </a:rPr>
              <a:t>. Среда общих данных</a:t>
            </a:r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AE96362A-0858-46C2-86BC-431A5170220E}"/>
              </a:ext>
            </a:extLst>
          </p:cNvPr>
          <p:cNvSpPr txBox="1">
            <a:spLocks/>
          </p:cNvSpPr>
          <p:nvPr/>
        </p:nvSpPr>
        <p:spPr>
          <a:xfrm>
            <a:off x="6370346" y="3147814"/>
            <a:ext cx="5832648" cy="5180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200" i="1" dirty="0">
              <a:latin typeface="Factor A" pitchFamily="2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B30C35-B4E9-4096-8B36-2F2CFFF70FAF}"/>
              </a:ext>
            </a:extLst>
          </p:cNvPr>
          <p:cNvSpPr/>
          <p:nvPr/>
        </p:nvSpPr>
        <p:spPr>
          <a:xfrm>
            <a:off x="1" y="419493"/>
            <a:ext cx="485372" cy="60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C0B87B-3600-4001-85E4-069C2817E06F}"/>
              </a:ext>
            </a:extLst>
          </p:cNvPr>
          <p:cNvSpPr/>
          <p:nvPr/>
        </p:nvSpPr>
        <p:spPr>
          <a:xfrm>
            <a:off x="496482" y="300673"/>
            <a:ext cx="629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actor A Medium" pitchFamily="2" charset="0"/>
              </a:rPr>
              <a:t>ЦИФРОВАЯ ИСПОЛНИТЕЛЬНАЯ ДОКУМЕНТАЦИЯ</a:t>
            </a:r>
          </a:p>
        </p:txBody>
      </p:sp>
      <p:sp>
        <p:nvSpPr>
          <p:cNvPr id="24" name="Объект 8">
            <a:extLst>
              <a:ext uri="{FF2B5EF4-FFF2-40B4-BE49-F238E27FC236}">
                <a16:creationId xmlns:a16="http://schemas.microsoft.com/office/drawing/2014/main" id="{5E310636-FDE8-45A0-AA26-81B02B8A1238}"/>
              </a:ext>
            </a:extLst>
          </p:cNvPr>
          <p:cNvSpPr txBox="1">
            <a:spLocks/>
          </p:cNvSpPr>
          <p:nvPr/>
        </p:nvSpPr>
        <p:spPr>
          <a:xfrm>
            <a:off x="539552" y="757541"/>
            <a:ext cx="3971790" cy="5180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Factor A" pitchFamily="2" charset="-52"/>
              </a:rPr>
              <a:t>Hardroller </a:t>
            </a:r>
            <a:endParaRPr lang="ru-RU" sz="1200" dirty="0">
              <a:latin typeface="Factor A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473AC0-7662-4503-8AF6-B2015303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1059582"/>
            <a:ext cx="7308304" cy="35146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787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6831" y="213137"/>
            <a:ext cx="76935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Factor A Medium" pitchFamily="2" charset="-52"/>
              </a:rPr>
              <a:t>4</a:t>
            </a:r>
            <a:r>
              <a:rPr lang="ru-RU" sz="1350" dirty="0">
                <a:solidFill>
                  <a:schemeClr val="bg1"/>
                </a:solidFill>
                <a:latin typeface="Factor A Medium" pitchFamily="2" charset="-52"/>
              </a:rPr>
              <a:t>. Среда общих данных</a:t>
            </a:r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AE96362A-0858-46C2-86BC-431A5170220E}"/>
              </a:ext>
            </a:extLst>
          </p:cNvPr>
          <p:cNvSpPr txBox="1">
            <a:spLocks/>
          </p:cNvSpPr>
          <p:nvPr/>
        </p:nvSpPr>
        <p:spPr>
          <a:xfrm>
            <a:off x="6370346" y="3147814"/>
            <a:ext cx="5832648" cy="5180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200" i="1" dirty="0">
              <a:latin typeface="Factor A" pitchFamily="2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B30C35-B4E9-4096-8B36-2F2CFFF70FAF}"/>
              </a:ext>
            </a:extLst>
          </p:cNvPr>
          <p:cNvSpPr/>
          <p:nvPr/>
        </p:nvSpPr>
        <p:spPr>
          <a:xfrm>
            <a:off x="1" y="419493"/>
            <a:ext cx="485372" cy="60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C0B87B-3600-4001-85E4-069C2817E06F}"/>
              </a:ext>
            </a:extLst>
          </p:cNvPr>
          <p:cNvSpPr/>
          <p:nvPr/>
        </p:nvSpPr>
        <p:spPr>
          <a:xfrm>
            <a:off x="496482" y="300673"/>
            <a:ext cx="629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actor A Medium" pitchFamily="2" charset="0"/>
              </a:rPr>
              <a:t>ЦИФРОВАЯ ИСПОЛНИТЕЛЬНАЯ ДОКУМЕНТАЦИЯ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20B79F-1085-49D9-8061-5F832D2EB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757541"/>
            <a:ext cx="7377691" cy="33989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8E15D3-1C75-47D3-94FD-B499045F1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217" y="3304600"/>
            <a:ext cx="4003595" cy="15215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821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4294967295"/>
          </p:nvPr>
        </p:nvSpPr>
        <p:spPr>
          <a:xfrm>
            <a:off x="4174753" y="711144"/>
            <a:ext cx="4357687" cy="1920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>
                <a:latin typeface="Factor A" pitchFamily="2" charset="-52"/>
              </a:rPr>
              <a:t>После успешного пилота на </a:t>
            </a:r>
            <a:r>
              <a:rPr lang="en-US" sz="1200" dirty="0">
                <a:latin typeface="Factor A" pitchFamily="2" charset="-52"/>
              </a:rPr>
              <a:t>High life </a:t>
            </a:r>
            <a:r>
              <a:rPr lang="ru-RU" sz="1200" dirty="0">
                <a:latin typeface="Factor A" pitchFamily="2" charset="-52"/>
              </a:rPr>
              <a:t>запущено в масштабирование и применяется на </a:t>
            </a:r>
            <a:r>
              <a:rPr lang="en-US" sz="1200" dirty="0">
                <a:latin typeface="Factor A" pitchFamily="2" charset="-52"/>
              </a:rPr>
              <a:t>Opus </a:t>
            </a:r>
            <a:r>
              <a:rPr lang="ru-RU" sz="1200" dirty="0">
                <a:latin typeface="Factor A" pitchFamily="2" charset="-52"/>
              </a:rPr>
              <a:t>и </a:t>
            </a:r>
            <a:r>
              <a:rPr lang="en-US" sz="1200" dirty="0">
                <a:latin typeface="Factor A" pitchFamily="2" charset="-52"/>
              </a:rPr>
              <a:t>LIFE </a:t>
            </a:r>
            <a:r>
              <a:rPr lang="ru-RU" sz="1200" dirty="0">
                <a:latin typeface="Factor A" pitchFamily="2" charset="-52"/>
              </a:rPr>
              <a:t>Варшавская.</a:t>
            </a:r>
          </a:p>
          <a:p>
            <a:pPr marL="0" indent="0">
              <a:buNone/>
            </a:pPr>
            <a:r>
              <a:rPr lang="ru-RU" sz="1200" dirty="0">
                <a:latin typeface="Factor A" pitchFamily="2" charset="-52"/>
              </a:rPr>
              <a:t>Сотрудник стройконтроля делит проектную модель по планируемым захваткам, получая строительную </a:t>
            </a:r>
            <a:r>
              <a:rPr lang="en-US" sz="1200" dirty="0">
                <a:latin typeface="Factor A" pitchFamily="2" charset="-52"/>
              </a:rPr>
              <a:t>BIM </a:t>
            </a:r>
            <a:r>
              <a:rPr lang="ru-RU" sz="1200" dirty="0">
                <a:latin typeface="Factor A" pitchFamily="2" charset="-52"/>
              </a:rPr>
              <a:t>модель.</a:t>
            </a:r>
            <a:br>
              <a:rPr lang="ru-RU" sz="1200" dirty="0">
                <a:latin typeface="Factor A" pitchFamily="2" charset="-52"/>
              </a:rPr>
            </a:br>
            <a:r>
              <a:rPr lang="ru-RU" sz="1200" dirty="0">
                <a:latin typeface="Factor A" pitchFamily="2" charset="-52"/>
              </a:rPr>
              <a:t>Выполненные и принятые элементы отмечаются с помощью </a:t>
            </a:r>
            <a:r>
              <a:rPr lang="en-US" sz="1200" dirty="0">
                <a:latin typeface="Factor A" pitchFamily="2" charset="-52"/>
              </a:rPr>
              <a:t>Signal </a:t>
            </a:r>
            <a:r>
              <a:rPr lang="ru-RU" sz="1200" dirty="0">
                <a:latin typeface="Factor A" pitchFamily="2" charset="-52"/>
              </a:rPr>
              <a:t>в модели, таким образом формируется модель факта, служащая для контроля закрываемых объёмов и автоматического расчёта объёмов КС-6.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781633-DD12-40BF-98B4-47F3A2480AB9}"/>
              </a:ext>
            </a:extLst>
          </p:cNvPr>
          <p:cNvSpPr/>
          <p:nvPr/>
        </p:nvSpPr>
        <p:spPr>
          <a:xfrm>
            <a:off x="1" y="419493"/>
            <a:ext cx="485372" cy="60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652818A-8413-407D-B931-EF1E0BCE9D85}"/>
              </a:ext>
            </a:extLst>
          </p:cNvPr>
          <p:cNvSpPr/>
          <p:nvPr/>
        </p:nvSpPr>
        <p:spPr>
          <a:xfrm>
            <a:off x="496482" y="300673"/>
            <a:ext cx="5618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actor A Medium" pitchFamily="2" charset="0"/>
              </a:rPr>
              <a:t>НАКОПИТЕЛЬНАЯ СТРОИТЕЛЬНАЯ МОДЕЛЬ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CA499A-14D7-457E-A2AF-05A07B19B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757541"/>
            <a:ext cx="3165163" cy="36663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34C2D4-1C6D-457C-A38E-F1D69D37B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110" y="2714774"/>
            <a:ext cx="4224703" cy="17091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9563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5556</TotalTime>
  <Words>385</Words>
  <Application>Microsoft Office PowerPoint</Application>
  <PresentationFormat>Экран (16:9)</PresentationFormat>
  <Paragraphs>82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Red Hat Display</vt:lpstr>
      <vt:lpstr>Calibri Light</vt:lpstr>
      <vt:lpstr>Factor A</vt:lpstr>
      <vt:lpstr>Calibri</vt:lpstr>
      <vt:lpstr>Factor A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Власенок Елена Александровна</dc:creator>
  <cp:lastModifiedBy>Лютомский Тимофей Николаевич</cp:lastModifiedBy>
  <cp:revision>117</cp:revision>
  <dcterms:created xsi:type="dcterms:W3CDTF">2022-04-15T12:29:46Z</dcterms:created>
  <dcterms:modified xsi:type="dcterms:W3CDTF">2024-02-29T07:44:39Z</dcterms:modified>
</cp:coreProperties>
</file>