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9" r:id="rId1"/>
  </p:sldMasterIdLst>
  <p:notesMasterIdLst>
    <p:notesMasterId r:id="rId55"/>
  </p:notesMasterIdLst>
  <p:sldIdLst>
    <p:sldId id="3740" r:id="rId2"/>
    <p:sldId id="258" r:id="rId3"/>
    <p:sldId id="257" r:id="rId4"/>
    <p:sldId id="721" r:id="rId5"/>
    <p:sldId id="3625" r:id="rId6"/>
    <p:sldId id="3730" r:id="rId7"/>
    <p:sldId id="768" r:id="rId8"/>
    <p:sldId id="3738" r:id="rId9"/>
    <p:sldId id="3646" r:id="rId10"/>
    <p:sldId id="767" r:id="rId11"/>
    <p:sldId id="305" r:id="rId12"/>
    <p:sldId id="3734" r:id="rId13"/>
    <p:sldId id="3728" r:id="rId14"/>
    <p:sldId id="3741" r:id="rId15"/>
    <p:sldId id="3627" r:id="rId16"/>
    <p:sldId id="3742" r:id="rId17"/>
    <p:sldId id="378" r:id="rId18"/>
    <p:sldId id="313" r:id="rId19"/>
    <p:sldId id="292" r:id="rId20"/>
    <p:sldId id="3724" r:id="rId21"/>
    <p:sldId id="722" r:id="rId22"/>
    <p:sldId id="3743" r:id="rId23"/>
    <p:sldId id="277" r:id="rId24"/>
    <p:sldId id="322" r:id="rId25"/>
    <p:sldId id="3723" r:id="rId26"/>
    <p:sldId id="728" r:id="rId27"/>
    <p:sldId id="293" r:id="rId28"/>
    <p:sldId id="3699" r:id="rId29"/>
    <p:sldId id="3744" r:id="rId30"/>
    <p:sldId id="295" r:id="rId31"/>
    <p:sldId id="3745" r:id="rId32"/>
    <p:sldId id="325" r:id="rId33"/>
    <p:sldId id="294" r:id="rId34"/>
    <p:sldId id="333" r:id="rId35"/>
    <p:sldId id="424" r:id="rId36"/>
    <p:sldId id="3746" r:id="rId37"/>
    <p:sldId id="417" r:id="rId38"/>
    <p:sldId id="3747" r:id="rId39"/>
    <p:sldId id="476" r:id="rId40"/>
    <p:sldId id="479" r:id="rId41"/>
    <p:sldId id="478" r:id="rId42"/>
    <p:sldId id="410" r:id="rId43"/>
    <p:sldId id="3748" r:id="rId44"/>
    <p:sldId id="3749" r:id="rId45"/>
    <p:sldId id="3750" r:id="rId46"/>
    <p:sldId id="3733" r:id="rId47"/>
    <p:sldId id="3751" r:id="rId48"/>
    <p:sldId id="3700" r:id="rId49"/>
    <p:sldId id="3701" r:id="rId50"/>
    <p:sldId id="3639" r:id="rId51"/>
    <p:sldId id="3752" r:id="rId52"/>
    <p:sldId id="3753" r:id="rId53"/>
    <p:sldId id="3831" r:id="rId5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Manrope" panose="020B0604020202020204" charset="0"/>
      <p:regular r:id="rId62"/>
      <p:bold r:id="rId63"/>
    </p:embeddedFont>
    <p:embeddedFont>
      <p:font typeface="Montserrat" panose="00000500000000000000" pitchFamily="2" charset="-52"/>
      <p:regular r:id="rId64"/>
      <p:bold r:id="rId65"/>
      <p:italic r:id="rId66"/>
      <p:boldItalic r:id="rId67"/>
    </p:embeddedFont>
    <p:embeddedFont>
      <p:font typeface="Oswald" panose="00000500000000000000" pitchFamily="2" charset="-52"/>
      <p:regular r:id="rId68"/>
      <p:bold r:id="rId69"/>
    </p:embeddedFont>
    <p:embeddedFont>
      <p:font typeface="PT Serif" panose="020A0603040505020204" pitchFamily="18" charset="-52"/>
      <p:regular r:id="rId70"/>
      <p:bold r:id="rId71"/>
      <p:italic r:id="rId72"/>
      <p:boldItalic r:id="rId7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8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orient="horz" pos="373" userDrawn="1">
          <p15:clr>
            <a:srgbClr val="A4A3A4"/>
          </p15:clr>
        </p15:guide>
        <p15:guide id="4" orient="horz" pos="713" userDrawn="1">
          <p15:clr>
            <a:srgbClr val="A4A3A4"/>
          </p15:clr>
        </p15:guide>
        <p15:guide id="5" orient="horz" pos="3094" userDrawn="1">
          <p15:clr>
            <a:srgbClr val="A4A3A4"/>
          </p15:clr>
        </p15:guide>
        <p15:guide id="6" pos="635" userDrawn="1">
          <p15:clr>
            <a:srgbClr val="A4A3A4"/>
          </p15:clr>
        </p15:guide>
        <p15:guide id="7" orient="horz" pos="2346" userDrawn="1">
          <p15:clr>
            <a:srgbClr val="A4A3A4"/>
          </p15:clr>
        </p15:guide>
        <p15:guide id="9" pos="512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ина Зянкина" initials="НЗ" lastIdx="3" clrIdx="0">
    <p:extLst>
      <p:ext uri="{19B8F6BF-5375-455C-9EA6-DF929625EA0E}">
        <p15:presenceInfo xmlns:p15="http://schemas.microsoft.com/office/powerpoint/2012/main" userId="Нина Зянкина" providerId="None"/>
      </p:ext>
    </p:extLst>
  </p:cmAuthor>
  <p:cmAuthor id="2" name="Татьяна Демина" initials="ТД" lastIdx="1" clrIdx="1">
    <p:extLst>
      <p:ext uri="{19B8F6BF-5375-455C-9EA6-DF929625EA0E}">
        <p15:presenceInfo xmlns:p15="http://schemas.microsoft.com/office/powerpoint/2012/main" userId="10e144c106ca04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2219"/>
    <a:srgbClr val="303030"/>
    <a:srgbClr val="000000"/>
    <a:srgbClr val="0061AF"/>
    <a:srgbClr val="353772"/>
    <a:srgbClr val="2D1F54"/>
    <a:srgbClr val="4E3E81"/>
    <a:srgbClr val="6C4391"/>
    <a:srgbClr val="2D2157"/>
    <a:srgbClr val="ADBE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5" autoAdjust="0"/>
    <p:restoredTop sz="89591" autoAdjust="0"/>
  </p:normalViewPr>
  <p:slideViewPr>
    <p:cSldViewPr snapToGrid="0">
      <p:cViewPr varScale="1">
        <p:scale>
          <a:sx n="102" d="100"/>
          <a:sy n="102" d="100"/>
        </p:scale>
        <p:origin x="1066" y="77"/>
      </p:cViewPr>
      <p:guideLst>
        <p:guide orient="horz" pos="418"/>
        <p:guide pos="226"/>
        <p:guide orient="horz" pos="373"/>
        <p:guide orient="horz" pos="713"/>
        <p:guide orient="horz" pos="3094"/>
        <p:guide pos="635"/>
        <p:guide orient="horz" pos="2346"/>
        <p:guide pos="51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1059;&#1050;%20&#1040;&#1079;&#1073;&#1091;&#1082;&#1072;%20&#1073;&#1099;&#1090;&#1072;\_&#1055;&#1088;&#1077;&#1079;&#1077;&#1085;&#1090;&#1072;&#1094;&#1080;&#1080;,%20%20&#1092;&#1086;&#1088;&#1091;&#1084;&#1099;\2023%20&#1075;&#1086;&#1076;\&#1044;&#1074;&#1080;&#1078;&#1077;&#1085;&#1080;&#1077;%202023\&#1044;&#1080;&#1072;&#1075;&#1088;&#1072;&#1084;&#1084;&#1099;%20&#1088;&#1077;&#1085;&#1090;&#1072;&#1073;&#1077;&#1083;&#1100;&#1085;&#1086;&#1089;&#1090;&#1100;%20&#1059;&#1050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185251649808152E-2"/>
          <c:y val="7.6626987872444999E-2"/>
          <c:w val="0.89457753322685307"/>
          <c:h val="0.83179927045037427"/>
        </c:manualLayout>
      </c:layout>
      <c:lineChart>
        <c:grouping val="standard"/>
        <c:varyColors val="0"/>
        <c:ser>
          <c:idx val="0"/>
          <c:order val="0"/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3.0482459934516714E-2"/>
                  <c:y val="1.5325796876071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C1-40C4-935C-93B8F679ADCB}"/>
                </c:ext>
              </c:extLst>
            </c:dLbl>
            <c:dLbl>
              <c:idx val="1"/>
              <c:layout>
                <c:manualLayout>
                  <c:x val="1.1430922475443722E-2"/>
                  <c:y val="7.4074684901012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C1-40C4-935C-93B8F679ADCB}"/>
                </c:ext>
              </c:extLst>
            </c:dLbl>
            <c:dLbl>
              <c:idx val="2"/>
              <c:layout>
                <c:manualLayout>
                  <c:x val="1.3971127469986735E-2"/>
                  <c:y val="4.5977390628214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C1-40C4-935C-93B8F679ADCB}"/>
                </c:ext>
              </c:extLst>
            </c:dLbl>
            <c:dLbl>
              <c:idx val="3"/>
              <c:layout>
                <c:manualLayout>
                  <c:x val="6.3505124863576495E-3"/>
                  <c:y val="7.6628984380358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C1-40C4-935C-93B8F679ADCB}"/>
                </c:ext>
              </c:extLst>
            </c:dLbl>
            <c:dLbl>
              <c:idx val="4"/>
              <c:layout>
                <c:manualLayout>
                  <c:x val="8.8907174809006156E-3"/>
                  <c:y val="4.0868791669524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C1-40C4-935C-93B8F679ADCB}"/>
                </c:ext>
              </c:extLst>
            </c:dLbl>
            <c:dLbl>
              <c:idx val="5"/>
              <c:layout>
                <c:manualLayout>
                  <c:x val="1.1430922475443769E-2"/>
                  <c:y val="3.83144921901791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C1-40C4-935C-93B8F679ADCB}"/>
                </c:ext>
              </c:extLst>
            </c:dLbl>
            <c:dLbl>
              <c:idx val="6"/>
              <c:layout>
                <c:manualLayout>
                  <c:x val="-1.2701024972715299E-3"/>
                  <c:y val="4.3423091148869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CC1-40C4-935C-93B8F679AD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-52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'Диаграммы вспом (2)'!$N$8:$T$8</c:f>
              <c:strCache>
                <c:ptCount val="7"/>
                <c:pt idx="0">
                  <c:v>2015-2017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strCache>
            </c:strRef>
          </c:cat>
          <c:val>
            <c:numRef>
              <c:f>'Диаграммы вспом (2)'!$N$10:$T$10</c:f>
              <c:numCache>
                <c:formatCode>0.00%</c:formatCode>
                <c:ptCount val="7"/>
                <c:pt idx="0">
                  <c:v>-5.0000000000000001E-3</c:v>
                </c:pt>
                <c:pt idx="1">
                  <c:v>2.3400000000000001E-2</c:v>
                </c:pt>
                <c:pt idx="2">
                  <c:v>3.3700000000000001E-2</c:v>
                </c:pt>
                <c:pt idx="3">
                  <c:v>4.9200000000000001E-2</c:v>
                </c:pt>
                <c:pt idx="4">
                  <c:v>4.9799999999999997E-2</c:v>
                </c:pt>
                <c:pt idx="5">
                  <c:v>7.9299999999999995E-2</c:v>
                </c:pt>
                <c:pt idx="6">
                  <c:v>0.1023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FE6D-4D96-B5D1-603C30F5AE17}"/>
            </c:ext>
          </c:extLst>
        </c:ser>
        <c:ser>
          <c:idx val="2"/>
          <c:order val="2"/>
          <c:spPr>
            <a:ln w="34925" cap="rnd">
              <a:solidFill>
                <a:schemeClr val="accent1">
                  <a:lumMod val="75000"/>
                </a:schemeClr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'Диаграммы вспом (2)'!$N$8:$T$8</c:f>
              <c:strCache>
                <c:ptCount val="7"/>
                <c:pt idx="0">
                  <c:v>2015-2017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strCache>
            </c:strRef>
          </c:cat>
          <c:val>
            <c:numRef>
              <c:f>'Диаграммы вспом (2)'!$N$10:$T$10</c:f>
              <c:numCache>
                <c:formatCode>0.00%</c:formatCode>
                <c:ptCount val="7"/>
                <c:pt idx="0">
                  <c:v>-5.0000000000000001E-3</c:v>
                </c:pt>
                <c:pt idx="1">
                  <c:v>2.3400000000000001E-2</c:v>
                </c:pt>
                <c:pt idx="2">
                  <c:v>3.3700000000000001E-2</c:v>
                </c:pt>
                <c:pt idx="3">
                  <c:v>4.9200000000000001E-2</c:v>
                </c:pt>
                <c:pt idx="4">
                  <c:v>4.9799999999999997E-2</c:v>
                </c:pt>
                <c:pt idx="5">
                  <c:v>7.9299999999999995E-2</c:v>
                </c:pt>
                <c:pt idx="6">
                  <c:v>0.1023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6D-4D96-B5D1-603C30F5AE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402834992"/>
        <c:axId val="-1402847504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spPr>
                  <a:ln w="34925" cap="rnd">
                    <a:solidFill>
                      <a:schemeClr val="accent2"/>
                    </a:solidFill>
                    <a:round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'Диаграммы вспом (2)'!$N$8:$T$8</c15:sqref>
                        </c15:formulaRef>
                      </c:ext>
                    </c:extLst>
                    <c:strCache>
                      <c:ptCount val="7"/>
                      <c:pt idx="0">
                        <c:v>2015-2017</c:v>
                      </c:pt>
                      <c:pt idx="1">
                        <c:v>2018</c:v>
                      </c:pt>
                      <c:pt idx="2">
                        <c:v>2019</c:v>
                      </c:pt>
                      <c:pt idx="3">
                        <c:v>2020</c:v>
                      </c:pt>
                      <c:pt idx="4">
                        <c:v>2021</c:v>
                      </c:pt>
                      <c:pt idx="5">
                        <c:v>2022</c:v>
                      </c:pt>
                      <c:pt idx="6">
                        <c:v>2023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'Диаграммы вспом (2)'!$N$9:$T$9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2" formatCode="#,##0.00">
                        <c:v>0</c:v>
                      </c:pt>
                      <c:pt idx="3" formatCode="#,##0.00">
                        <c:v>0</c:v>
                      </c:pt>
                      <c:pt idx="4" formatCode="#,##0.00">
                        <c:v>0</c:v>
                      </c:pt>
                      <c:pt idx="5" formatCode="#,##0.00">
                        <c:v>0</c:v>
                      </c:pt>
                      <c:pt idx="6" formatCode="#,##0.00">
                        <c:v>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FE6D-4D96-B5D1-603C30F5AE17}"/>
                  </c:ext>
                </c:extLst>
              </c15:ser>
            </c15:filteredLineSeries>
          </c:ext>
        </c:extLst>
      </c:lineChart>
      <c:catAx>
        <c:axId val="-140283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-52"/>
                <a:ea typeface="+mn-ea"/>
                <a:cs typeface="+mn-cs"/>
              </a:defRPr>
            </a:pPr>
            <a:endParaRPr lang="ru-RU"/>
          </a:p>
        </c:txPr>
        <c:crossAx val="-1402847504"/>
        <c:crosses val="autoZero"/>
        <c:auto val="1"/>
        <c:lblAlgn val="ctr"/>
        <c:lblOffset val="100"/>
        <c:noMultiLvlLbl val="0"/>
      </c:catAx>
      <c:valAx>
        <c:axId val="-1402847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-52"/>
                <a:ea typeface="+mn-ea"/>
                <a:cs typeface="+mn-cs"/>
              </a:defRPr>
            </a:pPr>
            <a:endParaRPr lang="ru-RU"/>
          </a:p>
        </c:txPr>
        <c:crossAx val="-1402834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image" Target="../media/image26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7582C7-4FAA-44BB-AC90-B1CA97A009A2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EF4D7F-A2C0-42CC-B418-6BEEB762CA9A}">
      <dgm:prSet phldrT="[Текст]"/>
      <dgm:spPr/>
      <dgm:t>
        <a:bodyPr/>
        <a:lstStyle/>
        <a:p>
          <a:r>
            <a:rPr lang="ru-RU" dirty="0">
              <a:latin typeface="PT Serif" panose="020A0603040505020204" pitchFamily="18" charset="-52"/>
            </a:rPr>
            <a:t>Автоматизация отчетности</a:t>
          </a:r>
        </a:p>
      </dgm:t>
    </dgm:pt>
    <dgm:pt modelId="{E8A7A755-7B71-470D-A7B0-20F3E4FF21DE}" type="parTrans" cxnId="{58D47753-EC36-4D17-B278-EF2F691F4880}">
      <dgm:prSet/>
      <dgm:spPr/>
      <dgm:t>
        <a:bodyPr/>
        <a:lstStyle/>
        <a:p>
          <a:endParaRPr lang="ru-RU"/>
        </a:p>
      </dgm:t>
    </dgm:pt>
    <dgm:pt modelId="{0E3731F9-21A3-45E8-B82E-526878FC33EF}" type="sibTrans" cxnId="{58D47753-EC36-4D17-B278-EF2F691F4880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  <dgm:t>
        <a:bodyPr/>
        <a:lstStyle/>
        <a:p>
          <a:endParaRPr lang="ru-RU">
            <a:latin typeface="PT Serif" panose="020A0603040505020204" pitchFamily="18" charset="-52"/>
          </a:endParaRPr>
        </a:p>
      </dgm:t>
    </dgm:pt>
    <dgm:pt modelId="{CF72CDB1-31DF-422F-A608-AAC05D3E5189}">
      <dgm:prSet phldrT="[Текст]"/>
      <dgm:spPr/>
      <dgm:t>
        <a:bodyPr/>
        <a:lstStyle/>
        <a:p>
          <a:r>
            <a:rPr lang="ru-RU" dirty="0">
              <a:latin typeface="PT Serif" panose="020A0603040505020204" pitchFamily="18" charset="-52"/>
            </a:rPr>
            <a:t>Умный дом и автоматизация обслуживания МКД</a:t>
          </a:r>
        </a:p>
      </dgm:t>
    </dgm:pt>
    <dgm:pt modelId="{4A44E547-DDB8-43CF-83AE-ED54169F2178}" type="parTrans" cxnId="{20732130-3236-412F-A0CE-B80F5B102385}">
      <dgm:prSet/>
      <dgm:spPr/>
      <dgm:t>
        <a:bodyPr/>
        <a:lstStyle/>
        <a:p>
          <a:endParaRPr lang="ru-RU"/>
        </a:p>
      </dgm:t>
    </dgm:pt>
    <dgm:pt modelId="{B66B34E6-E173-4475-A0C4-FAC24EACFE98}" type="sibTrans" cxnId="{20732130-3236-412F-A0CE-B80F5B102385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  <dgm:t>
        <a:bodyPr/>
        <a:lstStyle/>
        <a:p>
          <a:endParaRPr lang="ru-RU">
            <a:latin typeface="PT Serif" panose="020A0603040505020204" pitchFamily="18" charset="-52"/>
          </a:endParaRPr>
        </a:p>
      </dgm:t>
    </dgm:pt>
    <dgm:pt modelId="{BDDBBA24-39BD-42BF-AB91-F7BED7A7A201}">
      <dgm:prSet phldrT="[Текст]"/>
      <dgm:spPr/>
      <dgm:t>
        <a:bodyPr/>
        <a:lstStyle/>
        <a:p>
          <a:r>
            <a:rPr lang="ru-RU" dirty="0">
              <a:latin typeface="PT Serif" panose="020A0603040505020204" pitchFamily="18" charset="-52"/>
            </a:rPr>
            <a:t>Автоматизация заказа сервисных услуг</a:t>
          </a:r>
        </a:p>
      </dgm:t>
    </dgm:pt>
    <dgm:pt modelId="{BF7BF859-DAFD-4599-8B01-125368839678}" type="parTrans" cxnId="{C2D67BDA-A5D9-409B-8499-518DA20CCD9A}">
      <dgm:prSet/>
      <dgm:spPr/>
      <dgm:t>
        <a:bodyPr/>
        <a:lstStyle/>
        <a:p>
          <a:endParaRPr lang="ru-RU"/>
        </a:p>
      </dgm:t>
    </dgm:pt>
    <dgm:pt modelId="{68656691-3BEC-4BF6-83A5-A59550B72654}" type="sibTrans" cxnId="{C2D67BDA-A5D9-409B-8499-518DA20CCD9A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ru-RU">
            <a:latin typeface="PT Serif" panose="020A0603040505020204" pitchFamily="18" charset="-52"/>
          </a:endParaRPr>
        </a:p>
      </dgm:t>
    </dgm:pt>
    <dgm:pt modelId="{3458265A-1D4B-4B24-BB9A-23482126F29A}">
      <dgm:prSet/>
      <dgm:spPr/>
      <dgm:t>
        <a:bodyPr/>
        <a:lstStyle/>
        <a:p>
          <a:r>
            <a:rPr lang="ru-RU" dirty="0">
              <a:latin typeface="PT Serif" panose="020A0603040505020204" pitchFamily="18" charset="-52"/>
            </a:rPr>
            <a:t>Автоматизация сервисов для общения с клиентом</a:t>
          </a:r>
        </a:p>
      </dgm:t>
    </dgm:pt>
    <dgm:pt modelId="{ED54BFA1-05C8-4CBA-9ABD-1182DEBB8E82}" type="parTrans" cxnId="{B6A003A7-F41D-4D64-95B4-E8E54136A758}">
      <dgm:prSet/>
      <dgm:spPr/>
      <dgm:t>
        <a:bodyPr/>
        <a:lstStyle/>
        <a:p>
          <a:endParaRPr lang="ru-RU"/>
        </a:p>
      </dgm:t>
    </dgm:pt>
    <dgm:pt modelId="{C7F3F275-0582-4252-9EF8-BC12B62C6035}" type="sibTrans" cxnId="{B6A003A7-F41D-4D64-95B4-E8E54136A758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ru-RU">
            <a:latin typeface="PT Serif" panose="020A0603040505020204" pitchFamily="18" charset="-52"/>
          </a:endParaRPr>
        </a:p>
      </dgm:t>
    </dgm:pt>
    <dgm:pt modelId="{F0E3054B-5D59-4B9F-8367-49F189B6CFDC}">
      <dgm:prSet/>
      <dgm:spPr/>
      <dgm:t>
        <a:bodyPr/>
        <a:lstStyle/>
        <a:p>
          <a:r>
            <a:rPr lang="ru-RU" dirty="0">
              <a:latin typeface="PT Serif" panose="020A0603040505020204" pitchFamily="18" charset="-52"/>
            </a:rPr>
            <a:t>Автоматизация сбора платежей</a:t>
          </a:r>
        </a:p>
      </dgm:t>
    </dgm:pt>
    <dgm:pt modelId="{E57B47CB-7091-4B1D-8930-68D281138918}" type="parTrans" cxnId="{50198D04-4B9F-48C9-BA23-C09CFE0C9142}">
      <dgm:prSet/>
      <dgm:spPr/>
      <dgm:t>
        <a:bodyPr/>
        <a:lstStyle/>
        <a:p>
          <a:endParaRPr lang="ru-RU"/>
        </a:p>
      </dgm:t>
    </dgm:pt>
    <dgm:pt modelId="{0C18B18F-D965-43DC-B168-F139238C8A62}" type="sibTrans" cxnId="{50198D04-4B9F-48C9-BA23-C09CFE0C9142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ru-RU">
            <a:latin typeface="PT Serif" panose="020A0603040505020204" pitchFamily="18" charset="-52"/>
          </a:endParaRPr>
        </a:p>
      </dgm:t>
    </dgm:pt>
    <dgm:pt modelId="{1117A508-7C6F-4BB3-B2C3-4FDA19FC1887}">
      <dgm:prSet/>
      <dgm:spPr/>
      <dgm:t>
        <a:bodyPr/>
        <a:lstStyle/>
        <a:p>
          <a:r>
            <a:rPr lang="ru-RU" dirty="0">
              <a:latin typeface="PT Serif" panose="020A0603040505020204" pitchFamily="18" charset="-52"/>
            </a:rPr>
            <a:t>Автоматизация внутренних процессов и их контроля</a:t>
          </a:r>
        </a:p>
      </dgm:t>
    </dgm:pt>
    <dgm:pt modelId="{D6CF7241-B936-42D9-AD18-0A5A5EEC6CFE}" type="parTrans" cxnId="{FEC91E8B-A6B6-4DDF-ABC6-6C4CC503DEF2}">
      <dgm:prSet/>
      <dgm:spPr/>
      <dgm:t>
        <a:bodyPr/>
        <a:lstStyle/>
        <a:p>
          <a:endParaRPr lang="ru-RU"/>
        </a:p>
      </dgm:t>
    </dgm:pt>
    <dgm:pt modelId="{E8660E96-37A7-4275-970A-5E469AEF43BC}" type="sibTrans" cxnId="{FEC91E8B-A6B6-4DDF-ABC6-6C4CC503DEF2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ru-RU">
            <a:latin typeface="PT Serif" panose="020A0603040505020204" pitchFamily="18" charset="-52"/>
          </a:endParaRPr>
        </a:p>
      </dgm:t>
    </dgm:pt>
    <dgm:pt modelId="{D00E78AB-6B05-4320-9B32-6B46D6829E40}">
      <dgm:prSet custT="1"/>
      <dgm:spPr/>
      <dgm:t>
        <a:bodyPr/>
        <a:lstStyle/>
        <a:p>
          <a:r>
            <a:rPr lang="ru-RU" sz="1800" dirty="0">
              <a:latin typeface="PT Serif" panose="020A0603040505020204" pitchFamily="18" charset="-52"/>
            </a:rPr>
            <a:t>КЛИЕНТ</a:t>
          </a:r>
        </a:p>
      </dgm:t>
    </dgm:pt>
    <dgm:pt modelId="{A3682FC4-5721-4C9F-9B36-9C3C8222F919}" type="parTrans" cxnId="{0F099ED5-8A89-48D9-8B98-89422DDAB430}">
      <dgm:prSet/>
      <dgm:spPr/>
      <dgm:t>
        <a:bodyPr/>
        <a:lstStyle/>
        <a:p>
          <a:endParaRPr lang="ru-RU"/>
        </a:p>
      </dgm:t>
    </dgm:pt>
    <dgm:pt modelId="{2C437FC3-6AA0-4990-B1F6-088EB0EBBE7E}" type="sibTrans" cxnId="{0F099ED5-8A89-48D9-8B98-89422DDAB430}">
      <dgm:prSet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ru-RU">
            <a:latin typeface="PT Serif" panose="020A0603040505020204" pitchFamily="18" charset="-52"/>
          </a:endParaRPr>
        </a:p>
      </dgm:t>
    </dgm:pt>
    <dgm:pt modelId="{B0E5D243-6D86-4D95-A54B-541FF0559391}" type="pres">
      <dgm:prSet presAssocID="{C17582C7-4FAA-44BB-AC90-B1CA97A009A2}" presName="Name0" presStyleCnt="0">
        <dgm:presLayoutVars>
          <dgm:chMax val="7"/>
          <dgm:chPref val="7"/>
          <dgm:dir/>
        </dgm:presLayoutVars>
      </dgm:prSet>
      <dgm:spPr/>
    </dgm:pt>
    <dgm:pt modelId="{9FAD7C71-E017-4B28-ABC6-FDABDEB7C908}" type="pres">
      <dgm:prSet presAssocID="{C17582C7-4FAA-44BB-AC90-B1CA97A009A2}" presName="Name1" presStyleCnt="0"/>
      <dgm:spPr/>
    </dgm:pt>
    <dgm:pt modelId="{B83D868C-61B7-455B-B858-C2602510DC47}" type="pres">
      <dgm:prSet presAssocID="{2C437FC3-6AA0-4990-B1F6-088EB0EBBE7E}" presName="picture_1" presStyleCnt="0"/>
      <dgm:spPr/>
    </dgm:pt>
    <dgm:pt modelId="{E7066E1B-9370-417A-BB89-4F491BD31CD1}" type="pres">
      <dgm:prSet presAssocID="{2C437FC3-6AA0-4990-B1F6-088EB0EBBE7E}" presName="pictureRepeatNode" presStyleLbl="alignImgPlace1" presStyleIdx="0" presStyleCnt="7" custScaleX="83802" custScaleY="86771" custLinFactNeighborX="-291"/>
      <dgm:spPr/>
    </dgm:pt>
    <dgm:pt modelId="{1C0C8101-A446-4F26-9C38-FAC9F54BB97B}" type="pres">
      <dgm:prSet presAssocID="{D00E78AB-6B05-4320-9B32-6B46D6829E40}" presName="text_1" presStyleLbl="node1" presStyleIdx="0" presStyleCnt="0" custScaleY="35924" custLinFactNeighborX="815" custLinFactNeighborY="42221">
        <dgm:presLayoutVars>
          <dgm:bulletEnabled val="1"/>
        </dgm:presLayoutVars>
      </dgm:prSet>
      <dgm:spPr/>
    </dgm:pt>
    <dgm:pt modelId="{274E7AEF-0943-4C5F-81CC-5779E04F777E}" type="pres">
      <dgm:prSet presAssocID="{0C18B18F-D965-43DC-B168-F139238C8A62}" presName="picture_2" presStyleCnt="0"/>
      <dgm:spPr/>
    </dgm:pt>
    <dgm:pt modelId="{F968DD34-CEB0-489A-B828-A3398B2AB7CE}" type="pres">
      <dgm:prSet presAssocID="{0C18B18F-D965-43DC-B168-F139238C8A62}" presName="pictureRepeatNode" presStyleLbl="alignImgPlace1" presStyleIdx="1" presStyleCnt="7" custLinFactY="262245" custLinFactNeighborX="39885" custLinFactNeighborY="300000"/>
      <dgm:spPr/>
    </dgm:pt>
    <dgm:pt modelId="{E077FFE1-7EA2-42A7-9C14-03AE059B7B77}" type="pres">
      <dgm:prSet presAssocID="{F0E3054B-5D59-4B9F-8367-49F189B6CFDC}" presName="line_2" presStyleLbl="parChTrans1D1" presStyleIdx="0" presStyleCnt="6"/>
      <dgm:spPr/>
    </dgm:pt>
    <dgm:pt modelId="{902C97AD-9771-4289-8F6C-0CCDBD5EAFDF}" type="pres">
      <dgm:prSet presAssocID="{F0E3054B-5D59-4B9F-8367-49F189B6CFDC}" presName="textparent_2" presStyleLbl="node1" presStyleIdx="0" presStyleCnt="0"/>
      <dgm:spPr/>
    </dgm:pt>
    <dgm:pt modelId="{988B3529-8763-42DA-B266-3CF3A55BEB54}" type="pres">
      <dgm:prSet presAssocID="{F0E3054B-5D59-4B9F-8367-49F189B6CFDC}" presName="text_2" presStyleLbl="revTx" presStyleIdx="0" presStyleCnt="6" custScaleX="103731" custLinFactY="260959" custLinFactNeighborX="18259" custLinFactNeighborY="300000">
        <dgm:presLayoutVars>
          <dgm:bulletEnabled val="1"/>
        </dgm:presLayoutVars>
      </dgm:prSet>
      <dgm:spPr/>
    </dgm:pt>
    <dgm:pt modelId="{EA877A7C-40E5-4697-8553-94B95A94ED57}" type="pres">
      <dgm:prSet presAssocID="{E8660E96-37A7-4275-970A-5E469AEF43BC}" presName="picture_3" presStyleCnt="0"/>
      <dgm:spPr/>
    </dgm:pt>
    <dgm:pt modelId="{1F3E64BA-16CD-47DA-AD7E-F687E65E7AC8}" type="pres">
      <dgm:prSet presAssocID="{E8660E96-37A7-4275-970A-5E469AEF43BC}" presName="pictureRepeatNode" presStyleLbl="alignImgPlace1" presStyleIdx="2" presStyleCnt="7" custLinFactX="37667" custLinFactY="-4215" custLinFactNeighborX="100000" custLinFactNeighborY="-100000"/>
      <dgm:spPr/>
    </dgm:pt>
    <dgm:pt modelId="{A7BF66B2-D2D2-4AE1-A891-F118398D81D3}" type="pres">
      <dgm:prSet presAssocID="{1117A508-7C6F-4BB3-B2C3-4FDA19FC1887}" presName="line_3" presStyleLbl="parChTrans1D1" presStyleIdx="1" presStyleCnt="6"/>
      <dgm:spPr/>
    </dgm:pt>
    <dgm:pt modelId="{F8035D39-3A57-4956-8782-5DE37751B38B}" type="pres">
      <dgm:prSet presAssocID="{1117A508-7C6F-4BB3-B2C3-4FDA19FC1887}" presName="textparent_3" presStyleLbl="node1" presStyleIdx="0" presStyleCnt="0"/>
      <dgm:spPr/>
    </dgm:pt>
    <dgm:pt modelId="{08D927FF-8090-4566-9CDE-EA6AAC987B12}" type="pres">
      <dgm:prSet presAssocID="{1117A508-7C6F-4BB3-B2C3-4FDA19FC1887}" presName="text_3" presStyleLbl="revTx" presStyleIdx="1" presStyleCnt="6" custScaleX="74857" custLinFactY="-7817" custLinFactNeighborX="46587" custLinFactNeighborY="-100000">
        <dgm:presLayoutVars>
          <dgm:bulletEnabled val="1"/>
        </dgm:presLayoutVars>
      </dgm:prSet>
      <dgm:spPr/>
    </dgm:pt>
    <dgm:pt modelId="{D64681BB-DEEE-44E5-A31D-3AEBEA22D794}" type="pres">
      <dgm:prSet presAssocID="{C7F3F275-0582-4252-9EF8-BC12B62C6035}" presName="picture_4" presStyleCnt="0"/>
      <dgm:spPr/>
    </dgm:pt>
    <dgm:pt modelId="{19EEFDA1-7D03-4910-B21B-31C2BB5C665C}" type="pres">
      <dgm:prSet presAssocID="{C7F3F275-0582-4252-9EF8-BC12B62C6035}" presName="pictureRepeatNode" presStyleLbl="alignImgPlace1" presStyleIdx="3" presStyleCnt="7" custLinFactNeighborX="59570" custLinFactNeighborY="0"/>
      <dgm:spPr/>
    </dgm:pt>
    <dgm:pt modelId="{3A2C6C7D-C96B-4F8C-85E9-DF970EBB1213}" type="pres">
      <dgm:prSet presAssocID="{3458265A-1D4B-4B24-BB9A-23482126F29A}" presName="line_4" presStyleLbl="parChTrans1D1" presStyleIdx="2" presStyleCnt="6"/>
      <dgm:spPr/>
    </dgm:pt>
    <dgm:pt modelId="{A81A1373-6999-4410-97A7-D46A22769AF0}" type="pres">
      <dgm:prSet presAssocID="{3458265A-1D4B-4B24-BB9A-23482126F29A}" presName="textparent_4" presStyleLbl="node1" presStyleIdx="0" presStyleCnt="0"/>
      <dgm:spPr/>
    </dgm:pt>
    <dgm:pt modelId="{99E28199-58AA-466D-AB9F-EB8D5D226CD6}" type="pres">
      <dgm:prSet presAssocID="{3458265A-1D4B-4B24-BB9A-23482126F29A}" presName="text_4" presStyleLbl="revTx" presStyleIdx="2" presStyleCnt="6" custScaleX="216245" custLinFactNeighborX="30847">
        <dgm:presLayoutVars>
          <dgm:bulletEnabled val="1"/>
        </dgm:presLayoutVars>
      </dgm:prSet>
      <dgm:spPr/>
    </dgm:pt>
    <dgm:pt modelId="{72CEC9C1-E9D4-4132-A7E6-31074233032D}" type="pres">
      <dgm:prSet presAssocID="{0E3731F9-21A3-45E8-B82E-526878FC33EF}" presName="picture_5" presStyleCnt="0"/>
      <dgm:spPr/>
    </dgm:pt>
    <dgm:pt modelId="{0407054A-6CD0-4DD2-A417-A64E782D9629}" type="pres">
      <dgm:prSet presAssocID="{0E3731F9-21A3-45E8-B82E-526878FC33EF}" presName="pictureRepeatNode" presStyleLbl="alignImgPlace1" presStyleIdx="4" presStyleCnt="7" custLinFactNeighborX="-625" custLinFactNeighborY="0"/>
      <dgm:spPr/>
    </dgm:pt>
    <dgm:pt modelId="{60DF7B75-ECDB-4534-8701-84135EA45779}" type="pres">
      <dgm:prSet presAssocID="{B9EF4D7F-A2C0-42CC-B418-6BEEB762CA9A}" presName="line_5" presStyleLbl="parChTrans1D1" presStyleIdx="3" presStyleCnt="6"/>
      <dgm:spPr/>
    </dgm:pt>
    <dgm:pt modelId="{4692D5FF-35FB-4711-9110-39ABE1AF272A}" type="pres">
      <dgm:prSet presAssocID="{B9EF4D7F-A2C0-42CC-B418-6BEEB762CA9A}" presName="textparent_5" presStyleLbl="node1" presStyleIdx="0" presStyleCnt="0"/>
      <dgm:spPr/>
    </dgm:pt>
    <dgm:pt modelId="{303D41E8-514F-400A-A28E-0BC823B999A8}" type="pres">
      <dgm:prSet presAssocID="{B9EF4D7F-A2C0-42CC-B418-6BEEB762CA9A}" presName="text_5" presStyleLbl="revTx" presStyleIdx="3" presStyleCnt="6" custScaleX="227621">
        <dgm:presLayoutVars>
          <dgm:bulletEnabled val="1"/>
        </dgm:presLayoutVars>
      </dgm:prSet>
      <dgm:spPr/>
    </dgm:pt>
    <dgm:pt modelId="{69031583-351B-4431-8407-CC85D47C8DD4}" type="pres">
      <dgm:prSet presAssocID="{B66B34E6-E173-4475-A0C4-FAC24EACFE98}" presName="picture_6" presStyleCnt="0"/>
      <dgm:spPr/>
    </dgm:pt>
    <dgm:pt modelId="{80BAA54E-248E-4A4E-A00E-BBCF22BD550C}" type="pres">
      <dgm:prSet presAssocID="{B66B34E6-E173-4475-A0C4-FAC24EACFE98}" presName="pictureRepeatNode" presStyleLbl="alignImgPlace1" presStyleIdx="5" presStyleCnt="7" custLinFactY="-161535" custLinFactNeighborX="57897" custLinFactNeighborY="-200000"/>
      <dgm:spPr/>
    </dgm:pt>
    <dgm:pt modelId="{F7E6B6B2-F83F-4BD6-B8C4-53F72F082EA8}" type="pres">
      <dgm:prSet presAssocID="{CF72CDB1-31DF-422F-A608-AAC05D3E5189}" presName="line_6" presStyleLbl="parChTrans1D1" presStyleIdx="4" presStyleCnt="6"/>
      <dgm:spPr/>
    </dgm:pt>
    <dgm:pt modelId="{1B1D0D7E-26DC-4F06-89F3-8033F51F21AA}" type="pres">
      <dgm:prSet presAssocID="{CF72CDB1-31DF-422F-A608-AAC05D3E5189}" presName="textparent_6" presStyleLbl="node1" presStyleIdx="0" presStyleCnt="0"/>
      <dgm:spPr/>
    </dgm:pt>
    <dgm:pt modelId="{C20C8D4A-3169-46D2-A560-F107C2D72D82}" type="pres">
      <dgm:prSet presAssocID="{CF72CDB1-31DF-422F-A608-AAC05D3E5189}" presName="text_6" presStyleLbl="revTx" presStyleIdx="4" presStyleCnt="6" custScaleX="192373" custLinFactY="-158962" custLinFactNeighborX="33647" custLinFactNeighborY="-200000">
        <dgm:presLayoutVars>
          <dgm:bulletEnabled val="1"/>
        </dgm:presLayoutVars>
      </dgm:prSet>
      <dgm:spPr/>
    </dgm:pt>
    <dgm:pt modelId="{AFF3B0A9-2C2D-4FD0-9371-F51E7C5A6F80}" type="pres">
      <dgm:prSet presAssocID="{68656691-3BEC-4BF6-83A5-A59550B72654}" presName="picture_7" presStyleCnt="0"/>
      <dgm:spPr/>
    </dgm:pt>
    <dgm:pt modelId="{E4411D1D-312E-4BFA-AFCD-EE24ECEFE8B5}" type="pres">
      <dgm:prSet presAssocID="{68656691-3BEC-4BF6-83A5-A59550B72654}" presName="pictureRepeatNode" presStyleLbl="alignImgPlace1" presStyleIdx="6" presStyleCnt="7" custLinFactNeighborX="-64330" custLinFactNeighborY="-99068"/>
      <dgm:spPr/>
    </dgm:pt>
    <dgm:pt modelId="{C090D2EA-5088-44A2-932D-8B528E6F5AB7}" type="pres">
      <dgm:prSet presAssocID="{BDDBBA24-39BD-42BF-AB91-F7BED7A7A201}" presName="line_7" presStyleLbl="parChTrans1D1" presStyleIdx="5" presStyleCnt="6"/>
      <dgm:spPr/>
    </dgm:pt>
    <dgm:pt modelId="{5B1E5073-45E4-4CF8-8FC1-9BFDAD10D5EB}" type="pres">
      <dgm:prSet presAssocID="{BDDBBA24-39BD-42BF-AB91-F7BED7A7A201}" presName="textparent_7" presStyleLbl="node1" presStyleIdx="0" presStyleCnt="0"/>
      <dgm:spPr/>
    </dgm:pt>
    <dgm:pt modelId="{E18536A8-54C9-4401-9EA7-718340C1F8E1}" type="pres">
      <dgm:prSet presAssocID="{BDDBBA24-39BD-42BF-AB91-F7BED7A7A201}" presName="text_7" presStyleLbl="revTx" presStyleIdx="5" presStyleCnt="6" custScaleX="219505" custLinFactY="-1642" custLinFactNeighborX="-52450" custLinFactNeighborY="-100000">
        <dgm:presLayoutVars>
          <dgm:bulletEnabled val="1"/>
        </dgm:presLayoutVars>
      </dgm:prSet>
      <dgm:spPr/>
    </dgm:pt>
  </dgm:ptLst>
  <dgm:cxnLst>
    <dgm:cxn modelId="{50198D04-4B9F-48C9-BA23-C09CFE0C9142}" srcId="{C17582C7-4FAA-44BB-AC90-B1CA97A009A2}" destId="{F0E3054B-5D59-4B9F-8367-49F189B6CFDC}" srcOrd="1" destOrd="0" parTransId="{E57B47CB-7091-4B1D-8930-68D281138918}" sibTransId="{0C18B18F-D965-43DC-B168-F139238C8A62}"/>
    <dgm:cxn modelId="{66388F05-3806-4D82-BC44-24ADFD22BBBA}" type="presOf" srcId="{F0E3054B-5D59-4B9F-8367-49F189B6CFDC}" destId="{988B3529-8763-42DA-B266-3CF3A55BEB54}" srcOrd="0" destOrd="0" presId="urn:microsoft.com/office/officeart/2008/layout/CircularPictureCallout"/>
    <dgm:cxn modelId="{8E72021C-B555-4FB4-AA1B-D7A8D96F1406}" type="presOf" srcId="{68656691-3BEC-4BF6-83A5-A59550B72654}" destId="{E4411D1D-312E-4BFA-AFCD-EE24ECEFE8B5}" srcOrd="0" destOrd="0" presId="urn:microsoft.com/office/officeart/2008/layout/CircularPictureCallout"/>
    <dgm:cxn modelId="{20732130-3236-412F-A0CE-B80F5B102385}" srcId="{C17582C7-4FAA-44BB-AC90-B1CA97A009A2}" destId="{CF72CDB1-31DF-422F-A608-AAC05D3E5189}" srcOrd="5" destOrd="0" parTransId="{4A44E547-DDB8-43CF-83AE-ED54169F2178}" sibTransId="{B66B34E6-E173-4475-A0C4-FAC24EACFE98}"/>
    <dgm:cxn modelId="{2B623E39-E190-43BF-8B46-6F97996355AF}" type="presOf" srcId="{0E3731F9-21A3-45E8-B82E-526878FC33EF}" destId="{0407054A-6CD0-4DD2-A417-A64E782D9629}" srcOrd="0" destOrd="0" presId="urn:microsoft.com/office/officeart/2008/layout/CircularPictureCallout"/>
    <dgm:cxn modelId="{398FEF5C-A481-4E01-A4B2-40B84E5E0FBF}" type="presOf" srcId="{C17582C7-4FAA-44BB-AC90-B1CA97A009A2}" destId="{B0E5D243-6D86-4D95-A54B-541FF0559391}" srcOrd="0" destOrd="0" presId="urn:microsoft.com/office/officeart/2008/layout/CircularPictureCallout"/>
    <dgm:cxn modelId="{762FA964-E68D-4742-8EA0-1667777BFF16}" type="presOf" srcId="{1117A508-7C6F-4BB3-B2C3-4FDA19FC1887}" destId="{08D927FF-8090-4566-9CDE-EA6AAC987B12}" srcOrd="0" destOrd="0" presId="urn:microsoft.com/office/officeart/2008/layout/CircularPictureCallout"/>
    <dgm:cxn modelId="{72565C52-4C0A-491F-9149-38928CCF8F34}" type="presOf" srcId="{B66B34E6-E173-4475-A0C4-FAC24EACFE98}" destId="{80BAA54E-248E-4A4E-A00E-BBCF22BD550C}" srcOrd="0" destOrd="0" presId="urn:microsoft.com/office/officeart/2008/layout/CircularPictureCallout"/>
    <dgm:cxn modelId="{58D47753-EC36-4D17-B278-EF2F691F4880}" srcId="{C17582C7-4FAA-44BB-AC90-B1CA97A009A2}" destId="{B9EF4D7F-A2C0-42CC-B418-6BEEB762CA9A}" srcOrd="4" destOrd="0" parTransId="{E8A7A755-7B71-470D-A7B0-20F3E4FF21DE}" sibTransId="{0E3731F9-21A3-45E8-B82E-526878FC33EF}"/>
    <dgm:cxn modelId="{232C5676-5703-4363-A687-5FF6A01FA9A1}" type="presOf" srcId="{CF72CDB1-31DF-422F-A608-AAC05D3E5189}" destId="{C20C8D4A-3169-46D2-A560-F107C2D72D82}" srcOrd="0" destOrd="0" presId="urn:microsoft.com/office/officeart/2008/layout/CircularPictureCallout"/>
    <dgm:cxn modelId="{57CD8576-9CD4-4F0F-89AD-FAEB8BF17578}" type="presOf" srcId="{BDDBBA24-39BD-42BF-AB91-F7BED7A7A201}" destId="{E18536A8-54C9-4401-9EA7-718340C1F8E1}" srcOrd="0" destOrd="0" presId="urn:microsoft.com/office/officeart/2008/layout/CircularPictureCallout"/>
    <dgm:cxn modelId="{D4C7587B-2CA7-4B51-B3CE-1C65251D4598}" type="presOf" srcId="{B9EF4D7F-A2C0-42CC-B418-6BEEB762CA9A}" destId="{303D41E8-514F-400A-A28E-0BC823B999A8}" srcOrd="0" destOrd="0" presId="urn:microsoft.com/office/officeart/2008/layout/CircularPictureCallout"/>
    <dgm:cxn modelId="{78816D87-3265-4963-B804-0460843E163F}" type="presOf" srcId="{C7F3F275-0582-4252-9EF8-BC12B62C6035}" destId="{19EEFDA1-7D03-4910-B21B-31C2BB5C665C}" srcOrd="0" destOrd="0" presId="urn:microsoft.com/office/officeart/2008/layout/CircularPictureCallout"/>
    <dgm:cxn modelId="{FEC91E8B-A6B6-4DDF-ABC6-6C4CC503DEF2}" srcId="{C17582C7-4FAA-44BB-AC90-B1CA97A009A2}" destId="{1117A508-7C6F-4BB3-B2C3-4FDA19FC1887}" srcOrd="2" destOrd="0" parTransId="{D6CF7241-B936-42D9-AD18-0A5A5EEC6CFE}" sibTransId="{E8660E96-37A7-4275-970A-5E469AEF43BC}"/>
    <dgm:cxn modelId="{911FA399-CBBB-4BDE-8F78-BD767F1D69F7}" type="presOf" srcId="{D00E78AB-6B05-4320-9B32-6B46D6829E40}" destId="{1C0C8101-A446-4F26-9C38-FAC9F54BB97B}" srcOrd="0" destOrd="0" presId="urn:microsoft.com/office/officeart/2008/layout/CircularPictureCallout"/>
    <dgm:cxn modelId="{B6A003A7-F41D-4D64-95B4-E8E54136A758}" srcId="{C17582C7-4FAA-44BB-AC90-B1CA97A009A2}" destId="{3458265A-1D4B-4B24-BB9A-23482126F29A}" srcOrd="3" destOrd="0" parTransId="{ED54BFA1-05C8-4CBA-9ABD-1182DEBB8E82}" sibTransId="{C7F3F275-0582-4252-9EF8-BC12B62C6035}"/>
    <dgm:cxn modelId="{F15643AA-EDCD-4765-9841-F38E23ADB6DA}" type="presOf" srcId="{2C437FC3-6AA0-4990-B1F6-088EB0EBBE7E}" destId="{E7066E1B-9370-417A-BB89-4F491BD31CD1}" srcOrd="0" destOrd="0" presId="urn:microsoft.com/office/officeart/2008/layout/CircularPictureCallout"/>
    <dgm:cxn modelId="{EE3D0ECB-A336-46CE-AD2C-AFA42DC31787}" type="presOf" srcId="{0C18B18F-D965-43DC-B168-F139238C8A62}" destId="{F968DD34-CEB0-489A-B828-A3398B2AB7CE}" srcOrd="0" destOrd="0" presId="urn:microsoft.com/office/officeart/2008/layout/CircularPictureCallout"/>
    <dgm:cxn modelId="{FD56C2CB-3C03-4804-AB7E-EEB39DCFFD9B}" type="presOf" srcId="{3458265A-1D4B-4B24-BB9A-23482126F29A}" destId="{99E28199-58AA-466D-AB9F-EB8D5D226CD6}" srcOrd="0" destOrd="0" presId="urn:microsoft.com/office/officeart/2008/layout/CircularPictureCallout"/>
    <dgm:cxn modelId="{0F099ED5-8A89-48D9-8B98-89422DDAB430}" srcId="{C17582C7-4FAA-44BB-AC90-B1CA97A009A2}" destId="{D00E78AB-6B05-4320-9B32-6B46D6829E40}" srcOrd="0" destOrd="0" parTransId="{A3682FC4-5721-4C9F-9B36-9C3C8222F919}" sibTransId="{2C437FC3-6AA0-4990-B1F6-088EB0EBBE7E}"/>
    <dgm:cxn modelId="{C2D67BDA-A5D9-409B-8499-518DA20CCD9A}" srcId="{C17582C7-4FAA-44BB-AC90-B1CA97A009A2}" destId="{BDDBBA24-39BD-42BF-AB91-F7BED7A7A201}" srcOrd="6" destOrd="0" parTransId="{BF7BF859-DAFD-4599-8B01-125368839678}" sibTransId="{68656691-3BEC-4BF6-83A5-A59550B72654}"/>
    <dgm:cxn modelId="{1ED3D5E2-FBDD-4693-82A7-C793EE4F71B1}" type="presOf" srcId="{E8660E96-37A7-4275-970A-5E469AEF43BC}" destId="{1F3E64BA-16CD-47DA-AD7E-F687E65E7AC8}" srcOrd="0" destOrd="0" presId="urn:microsoft.com/office/officeart/2008/layout/CircularPictureCallout"/>
    <dgm:cxn modelId="{1FDBC6D8-1AA4-42E5-B9B2-E7FC2294F689}" type="presParOf" srcId="{B0E5D243-6D86-4D95-A54B-541FF0559391}" destId="{9FAD7C71-E017-4B28-ABC6-FDABDEB7C908}" srcOrd="0" destOrd="0" presId="urn:microsoft.com/office/officeart/2008/layout/CircularPictureCallout"/>
    <dgm:cxn modelId="{F899EBE5-0E98-46F5-8952-C3D9CF8D625D}" type="presParOf" srcId="{9FAD7C71-E017-4B28-ABC6-FDABDEB7C908}" destId="{B83D868C-61B7-455B-B858-C2602510DC47}" srcOrd="0" destOrd="0" presId="urn:microsoft.com/office/officeart/2008/layout/CircularPictureCallout"/>
    <dgm:cxn modelId="{F16F56C2-5B87-409F-8008-425FB84C2B26}" type="presParOf" srcId="{B83D868C-61B7-455B-B858-C2602510DC47}" destId="{E7066E1B-9370-417A-BB89-4F491BD31CD1}" srcOrd="0" destOrd="0" presId="urn:microsoft.com/office/officeart/2008/layout/CircularPictureCallout"/>
    <dgm:cxn modelId="{B0A6CDC4-DB3E-4A8B-8017-E03CE5B84B1B}" type="presParOf" srcId="{9FAD7C71-E017-4B28-ABC6-FDABDEB7C908}" destId="{1C0C8101-A446-4F26-9C38-FAC9F54BB97B}" srcOrd="1" destOrd="0" presId="urn:microsoft.com/office/officeart/2008/layout/CircularPictureCallout"/>
    <dgm:cxn modelId="{4519D14A-76B4-4844-9C99-F986B86F9AFF}" type="presParOf" srcId="{9FAD7C71-E017-4B28-ABC6-FDABDEB7C908}" destId="{274E7AEF-0943-4C5F-81CC-5779E04F777E}" srcOrd="2" destOrd="0" presId="urn:microsoft.com/office/officeart/2008/layout/CircularPictureCallout"/>
    <dgm:cxn modelId="{D51282EF-FC4C-49F8-BFB4-EB00D0E7D3B5}" type="presParOf" srcId="{274E7AEF-0943-4C5F-81CC-5779E04F777E}" destId="{F968DD34-CEB0-489A-B828-A3398B2AB7CE}" srcOrd="0" destOrd="0" presId="urn:microsoft.com/office/officeart/2008/layout/CircularPictureCallout"/>
    <dgm:cxn modelId="{CA63EDDC-63D8-43D3-995B-39C0EB2DA72E}" type="presParOf" srcId="{9FAD7C71-E017-4B28-ABC6-FDABDEB7C908}" destId="{E077FFE1-7EA2-42A7-9C14-03AE059B7B77}" srcOrd="3" destOrd="0" presId="urn:microsoft.com/office/officeart/2008/layout/CircularPictureCallout"/>
    <dgm:cxn modelId="{25048E78-F66D-4D0D-876D-6A33CDFA3A86}" type="presParOf" srcId="{9FAD7C71-E017-4B28-ABC6-FDABDEB7C908}" destId="{902C97AD-9771-4289-8F6C-0CCDBD5EAFDF}" srcOrd="4" destOrd="0" presId="urn:microsoft.com/office/officeart/2008/layout/CircularPictureCallout"/>
    <dgm:cxn modelId="{1D0758D5-AD87-4318-A5C0-263309B9A592}" type="presParOf" srcId="{902C97AD-9771-4289-8F6C-0CCDBD5EAFDF}" destId="{988B3529-8763-42DA-B266-3CF3A55BEB54}" srcOrd="0" destOrd="0" presId="urn:microsoft.com/office/officeart/2008/layout/CircularPictureCallout"/>
    <dgm:cxn modelId="{D61138F3-4ABB-4255-8114-F20EE824CB52}" type="presParOf" srcId="{9FAD7C71-E017-4B28-ABC6-FDABDEB7C908}" destId="{EA877A7C-40E5-4697-8553-94B95A94ED57}" srcOrd="5" destOrd="0" presId="urn:microsoft.com/office/officeart/2008/layout/CircularPictureCallout"/>
    <dgm:cxn modelId="{C2D47BE6-FCB1-4658-ADF9-BF308D7FA3DA}" type="presParOf" srcId="{EA877A7C-40E5-4697-8553-94B95A94ED57}" destId="{1F3E64BA-16CD-47DA-AD7E-F687E65E7AC8}" srcOrd="0" destOrd="0" presId="urn:microsoft.com/office/officeart/2008/layout/CircularPictureCallout"/>
    <dgm:cxn modelId="{420D06A1-5135-4733-83A5-8490C6599158}" type="presParOf" srcId="{9FAD7C71-E017-4B28-ABC6-FDABDEB7C908}" destId="{A7BF66B2-D2D2-4AE1-A891-F118398D81D3}" srcOrd="6" destOrd="0" presId="urn:microsoft.com/office/officeart/2008/layout/CircularPictureCallout"/>
    <dgm:cxn modelId="{724C9B6B-DA83-460F-82D3-3D9F3332023A}" type="presParOf" srcId="{9FAD7C71-E017-4B28-ABC6-FDABDEB7C908}" destId="{F8035D39-3A57-4956-8782-5DE37751B38B}" srcOrd="7" destOrd="0" presId="urn:microsoft.com/office/officeart/2008/layout/CircularPictureCallout"/>
    <dgm:cxn modelId="{05FA638E-A2D0-4A6F-B5AB-98981273AAF7}" type="presParOf" srcId="{F8035D39-3A57-4956-8782-5DE37751B38B}" destId="{08D927FF-8090-4566-9CDE-EA6AAC987B12}" srcOrd="0" destOrd="0" presId="urn:microsoft.com/office/officeart/2008/layout/CircularPictureCallout"/>
    <dgm:cxn modelId="{A832E4B0-7334-4C1E-A587-6DBFF84A9565}" type="presParOf" srcId="{9FAD7C71-E017-4B28-ABC6-FDABDEB7C908}" destId="{D64681BB-DEEE-44E5-A31D-3AEBEA22D794}" srcOrd="8" destOrd="0" presId="urn:microsoft.com/office/officeart/2008/layout/CircularPictureCallout"/>
    <dgm:cxn modelId="{5CE54AF4-B23B-455E-B936-F5EFA940A884}" type="presParOf" srcId="{D64681BB-DEEE-44E5-A31D-3AEBEA22D794}" destId="{19EEFDA1-7D03-4910-B21B-31C2BB5C665C}" srcOrd="0" destOrd="0" presId="urn:microsoft.com/office/officeart/2008/layout/CircularPictureCallout"/>
    <dgm:cxn modelId="{9D99DDC9-53DB-44DC-83BD-1ED97C3915A7}" type="presParOf" srcId="{9FAD7C71-E017-4B28-ABC6-FDABDEB7C908}" destId="{3A2C6C7D-C96B-4F8C-85E9-DF970EBB1213}" srcOrd="9" destOrd="0" presId="urn:microsoft.com/office/officeart/2008/layout/CircularPictureCallout"/>
    <dgm:cxn modelId="{F53802B6-E658-4436-9BDF-0D29D1064A93}" type="presParOf" srcId="{9FAD7C71-E017-4B28-ABC6-FDABDEB7C908}" destId="{A81A1373-6999-4410-97A7-D46A22769AF0}" srcOrd="10" destOrd="0" presId="urn:microsoft.com/office/officeart/2008/layout/CircularPictureCallout"/>
    <dgm:cxn modelId="{726467CA-6595-49F2-B63C-6849847EF2E4}" type="presParOf" srcId="{A81A1373-6999-4410-97A7-D46A22769AF0}" destId="{99E28199-58AA-466D-AB9F-EB8D5D226CD6}" srcOrd="0" destOrd="0" presId="urn:microsoft.com/office/officeart/2008/layout/CircularPictureCallout"/>
    <dgm:cxn modelId="{C853DB14-8A30-4AAC-8824-2F2E91110BE8}" type="presParOf" srcId="{9FAD7C71-E017-4B28-ABC6-FDABDEB7C908}" destId="{72CEC9C1-E9D4-4132-A7E6-31074233032D}" srcOrd="11" destOrd="0" presId="urn:microsoft.com/office/officeart/2008/layout/CircularPictureCallout"/>
    <dgm:cxn modelId="{55D7C118-E16E-42CC-80C7-070448F861E2}" type="presParOf" srcId="{72CEC9C1-E9D4-4132-A7E6-31074233032D}" destId="{0407054A-6CD0-4DD2-A417-A64E782D9629}" srcOrd="0" destOrd="0" presId="urn:microsoft.com/office/officeart/2008/layout/CircularPictureCallout"/>
    <dgm:cxn modelId="{D610A02A-2F07-4E0A-ACD5-47056BD5ED58}" type="presParOf" srcId="{9FAD7C71-E017-4B28-ABC6-FDABDEB7C908}" destId="{60DF7B75-ECDB-4534-8701-84135EA45779}" srcOrd="12" destOrd="0" presId="urn:microsoft.com/office/officeart/2008/layout/CircularPictureCallout"/>
    <dgm:cxn modelId="{9DB52441-D568-4FFA-B454-3439EC7DBBA2}" type="presParOf" srcId="{9FAD7C71-E017-4B28-ABC6-FDABDEB7C908}" destId="{4692D5FF-35FB-4711-9110-39ABE1AF272A}" srcOrd="13" destOrd="0" presId="urn:microsoft.com/office/officeart/2008/layout/CircularPictureCallout"/>
    <dgm:cxn modelId="{F4B0D137-5A22-48A0-8660-B781505EAD11}" type="presParOf" srcId="{4692D5FF-35FB-4711-9110-39ABE1AF272A}" destId="{303D41E8-514F-400A-A28E-0BC823B999A8}" srcOrd="0" destOrd="0" presId="urn:microsoft.com/office/officeart/2008/layout/CircularPictureCallout"/>
    <dgm:cxn modelId="{6769080C-DF25-4DDF-ABFB-E009A5A9D12B}" type="presParOf" srcId="{9FAD7C71-E017-4B28-ABC6-FDABDEB7C908}" destId="{69031583-351B-4431-8407-CC85D47C8DD4}" srcOrd="14" destOrd="0" presId="urn:microsoft.com/office/officeart/2008/layout/CircularPictureCallout"/>
    <dgm:cxn modelId="{3E6046B6-D3D2-43D7-A62F-6AFD1581D711}" type="presParOf" srcId="{69031583-351B-4431-8407-CC85D47C8DD4}" destId="{80BAA54E-248E-4A4E-A00E-BBCF22BD550C}" srcOrd="0" destOrd="0" presId="urn:microsoft.com/office/officeart/2008/layout/CircularPictureCallout"/>
    <dgm:cxn modelId="{6F805C05-9C1F-4CCF-A613-C1B1C33E271D}" type="presParOf" srcId="{9FAD7C71-E017-4B28-ABC6-FDABDEB7C908}" destId="{F7E6B6B2-F83F-4BD6-B8C4-53F72F082EA8}" srcOrd="15" destOrd="0" presId="urn:microsoft.com/office/officeart/2008/layout/CircularPictureCallout"/>
    <dgm:cxn modelId="{6968E047-82E9-4555-B9E7-808E7670E5C6}" type="presParOf" srcId="{9FAD7C71-E017-4B28-ABC6-FDABDEB7C908}" destId="{1B1D0D7E-26DC-4F06-89F3-8033F51F21AA}" srcOrd="16" destOrd="0" presId="urn:microsoft.com/office/officeart/2008/layout/CircularPictureCallout"/>
    <dgm:cxn modelId="{FF44DC09-DBF2-4DC9-8F0A-2BCD845AAC02}" type="presParOf" srcId="{1B1D0D7E-26DC-4F06-89F3-8033F51F21AA}" destId="{C20C8D4A-3169-46D2-A560-F107C2D72D82}" srcOrd="0" destOrd="0" presId="urn:microsoft.com/office/officeart/2008/layout/CircularPictureCallout"/>
    <dgm:cxn modelId="{1B249026-72AB-4BB0-9BCA-D87B28BF2A41}" type="presParOf" srcId="{9FAD7C71-E017-4B28-ABC6-FDABDEB7C908}" destId="{AFF3B0A9-2C2D-4FD0-9371-F51E7C5A6F80}" srcOrd="17" destOrd="0" presId="urn:microsoft.com/office/officeart/2008/layout/CircularPictureCallout"/>
    <dgm:cxn modelId="{73033351-0FB1-49DD-806B-B06916F59877}" type="presParOf" srcId="{AFF3B0A9-2C2D-4FD0-9371-F51E7C5A6F80}" destId="{E4411D1D-312E-4BFA-AFCD-EE24ECEFE8B5}" srcOrd="0" destOrd="0" presId="urn:microsoft.com/office/officeart/2008/layout/CircularPictureCallout"/>
    <dgm:cxn modelId="{BE8576D4-F6E9-4F2E-B9C8-F5F5CBE3D97E}" type="presParOf" srcId="{9FAD7C71-E017-4B28-ABC6-FDABDEB7C908}" destId="{C090D2EA-5088-44A2-932D-8B528E6F5AB7}" srcOrd="18" destOrd="0" presId="urn:microsoft.com/office/officeart/2008/layout/CircularPictureCallout"/>
    <dgm:cxn modelId="{FBF0B64D-B884-4BE9-8760-193F3DB86140}" type="presParOf" srcId="{9FAD7C71-E017-4B28-ABC6-FDABDEB7C908}" destId="{5B1E5073-45E4-4CF8-8FC1-9BFDAD10D5EB}" srcOrd="19" destOrd="0" presId="urn:microsoft.com/office/officeart/2008/layout/CircularPictureCallout"/>
    <dgm:cxn modelId="{70976BDE-7615-4E34-997C-53A7088C1971}" type="presParOf" srcId="{5B1E5073-45E4-4CF8-8FC1-9BFDAD10D5EB}" destId="{E18536A8-54C9-4401-9EA7-718340C1F8E1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90D2EA-5088-44A2-932D-8B528E6F5AB7}">
      <dsp:nvSpPr>
        <dsp:cNvPr id="0" name=""/>
        <dsp:cNvSpPr/>
      </dsp:nvSpPr>
      <dsp:spPr>
        <a:xfrm>
          <a:off x="1762627" y="3967600"/>
          <a:ext cx="3877573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E6B6B2-F83F-4BD6-B8C4-53F72F082EA8}">
      <dsp:nvSpPr>
        <dsp:cNvPr id="0" name=""/>
        <dsp:cNvSpPr/>
      </dsp:nvSpPr>
      <dsp:spPr>
        <a:xfrm>
          <a:off x="1762627" y="3384794"/>
          <a:ext cx="3315856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DF7B75-ECDB-4534-8701-84135EA45779}">
      <dsp:nvSpPr>
        <dsp:cNvPr id="0" name=""/>
        <dsp:cNvSpPr/>
      </dsp:nvSpPr>
      <dsp:spPr>
        <a:xfrm>
          <a:off x="1762627" y="2702298"/>
          <a:ext cx="3009883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2C6C7D-C96B-4F8C-85E9-DF970EBB1213}">
      <dsp:nvSpPr>
        <dsp:cNvPr id="0" name=""/>
        <dsp:cNvSpPr/>
      </dsp:nvSpPr>
      <dsp:spPr>
        <a:xfrm>
          <a:off x="1762627" y="1973792"/>
          <a:ext cx="3009883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BF66B2-D2D2-4AE1-A891-F118398D81D3}">
      <dsp:nvSpPr>
        <dsp:cNvPr id="0" name=""/>
        <dsp:cNvSpPr/>
      </dsp:nvSpPr>
      <dsp:spPr>
        <a:xfrm>
          <a:off x="1762627" y="1291296"/>
          <a:ext cx="3315856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77FFE1-7EA2-42A7-9C14-03AE059B7B77}">
      <dsp:nvSpPr>
        <dsp:cNvPr id="0" name=""/>
        <dsp:cNvSpPr/>
      </dsp:nvSpPr>
      <dsp:spPr>
        <a:xfrm>
          <a:off x="1762627" y="708490"/>
          <a:ext cx="3877573" cy="0"/>
        </a:xfrm>
        <a:prstGeom prst="line">
          <a:avLst/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066E1B-9370-417A-BB89-4F491BD31CD1}">
      <dsp:nvSpPr>
        <dsp:cNvPr id="0" name=""/>
        <dsp:cNvSpPr/>
      </dsp:nvSpPr>
      <dsp:spPr>
        <a:xfrm>
          <a:off x="144882" y="674538"/>
          <a:ext cx="3213175" cy="332701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0C8101-A446-4F26-9C38-FAC9F54BB97B}">
      <dsp:nvSpPr>
        <dsp:cNvPr id="0" name=""/>
        <dsp:cNvSpPr/>
      </dsp:nvSpPr>
      <dsp:spPr>
        <a:xfrm>
          <a:off x="555668" y="3396507"/>
          <a:ext cx="2453917" cy="454546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PT Serif" panose="020A0603040505020204" pitchFamily="18" charset="-52"/>
            </a:rPr>
            <a:t>КЛИЕНТ</a:t>
          </a:r>
        </a:p>
      </dsp:txBody>
      <dsp:txXfrm>
        <a:off x="555668" y="3396507"/>
        <a:ext cx="2453917" cy="454546"/>
      </dsp:txXfrm>
    </dsp:sp>
    <dsp:sp modelId="{F968DD34-CEB0-489A-B828-A3398B2AB7CE}">
      <dsp:nvSpPr>
        <dsp:cNvPr id="0" name=""/>
        <dsp:cNvSpPr/>
      </dsp:nvSpPr>
      <dsp:spPr>
        <a:xfrm>
          <a:off x="5582025" y="3654601"/>
          <a:ext cx="575136" cy="57513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B3529-8763-42DA-B266-3CF3A55BEB54}">
      <dsp:nvSpPr>
        <dsp:cNvPr id="0" name=""/>
        <dsp:cNvSpPr/>
      </dsp:nvSpPr>
      <dsp:spPr>
        <a:xfrm>
          <a:off x="6135940" y="3647204"/>
          <a:ext cx="1182638" cy="575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0" rIns="34290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PT Serif" panose="020A0603040505020204" pitchFamily="18" charset="-52"/>
            </a:rPr>
            <a:t>Автоматизация сбора платежей</a:t>
          </a:r>
        </a:p>
      </dsp:txBody>
      <dsp:txXfrm>
        <a:off x="6135940" y="3647204"/>
        <a:ext cx="1182638" cy="575136"/>
      </dsp:txXfrm>
    </dsp:sp>
    <dsp:sp modelId="{1F3E64BA-16CD-47DA-AD7E-F687E65E7AC8}">
      <dsp:nvSpPr>
        <dsp:cNvPr id="0" name=""/>
        <dsp:cNvSpPr/>
      </dsp:nvSpPr>
      <dsp:spPr>
        <a:xfrm>
          <a:off x="5582689" y="404348"/>
          <a:ext cx="575136" cy="57513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D927FF-8090-4566-9CDE-EA6AAC987B12}">
      <dsp:nvSpPr>
        <dsp:cNvPr id="0" name=""/>
        <dsp:cNvSpPr/>
      </dsp:nvSpPr>
      <dsp:spPr>
        <a:xfrm>
          <a:off x="6113422" y="383632"/>
          <a:ext cx="1200890" cy="575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0" rIns="34290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PT Serif" panose="020A0603040505020204" pitchFamily="18" charset="-52"/>
            </a:rPr>
            <a:t>Автоматизация внутренних процессов и их контроля</a:t>
          </a:r>
        </a:p>
      </dsp:txBody>
      <dsp:txXfrm>
        <a:off x="6113422" y="383632"/>
        <a:ext cx="1200890" cy="575136"/>
      </dsp:txXfrm>
    </dsp:sp>
    <dsp:sp modelId="{19EEFDA1-7D03-4910-B21B-31C2BB5C665C}">
      <dsp:nvSpPr>
        <dsp:cNvPr id="0" name=""/>
        <dsp:cNvSpPr/>
      </dsp:nvSpPr>
      <dsp:spPr>
        <a:xfrm>
          <a:off x="4827551" y="1686223"/>
          <a:ext cx="575136" cy="57513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28199-58AA-466D-AB9F-EB8D5D226CD6}">
      <dsp:nvSpPr>
        <dsp:cNvPr id="0" name=""/>
        <dsp:cNvSpPr/>
      </dsp:nvSpPr>
      <dsp:spPr>
        <a:xfrm>
          <a:off x="5348670" y="1686223"/>
          <a:ext cx="2023093" cy="575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0" rIns="34290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PT Serif" panose="020A0603040505020204" pitchFamily="18" charset="-52"/>
            </a:rPr>
            <a:t>Автоматизация сервисов для общения с клиентом</a:t>
          </a:r>
        </a:p>
      </dsp:txBody>
      <dsp:txXfrm>
        <a:off x="5348670" y="1686223"/>
        <a:ext cx="2023093" cy="575136"/>
      </dsp:txXfrm>
    </dsp:sp>
    <dsp:sp modelId="{0407054A-6CD0-4DD2-A417-A64E782D9629}">
      <dsp:nvSpPr>
        <dsp:cNvPr id="0" name=""/>
        <dsp:cNvSpPr/>
      </dsp:nvSpPr>
      <dsp:spPr>
        <a:xfrm>
          <a:off x="4481348" y="2414730"/>
          <a:ext cx="575136" cy="57513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3D41E8-514F-400A-A28E-0BC823B999A8}">
      <dsp:nvSpPr>
        <dsp:cNvPr id="0" name=""/>
        <dsp:cNvSpPr/>
      </dsp:nvSpPr>
      <dsp:spPr>
        <a:xfrm>
          <a:off x="5060079" y="2414730"/>
          <a:ext cx="2129522" cy="575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0" rIns="34290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PT Serif" panose="020A0603040505020204" pitchFamily="18" charset="-52"/>
            </a:rPr>
            <a:t>Автоматизация отчетности</a:t>
          </a:r>
        </a:p>
      </dsp:txBody>
      <dsp:txXfrm>
        <a:off x="5060079" y="2414730"/>
        <a:ext cx="2129522" cy="575136"/>
      </dsp:txXfrm>
    </dsp:sp>
    <dsp:sp modelId="{80BAA54E-248E-4A4E-A00E-BBCF22BD550C}">
      <dsp:nvSpPr>
        <dsp:cNvPr id="0" name=""/>
        <dsp:cNvSpPr/>
      </dsp:nvSpPr>
      <dsp:spPr>
        <a:xfrm>
          <a:off x="5123902" y="1017904"/>
          <a:ext cx="575136" cy="575136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0C8D4A-3169-46D2-A560-F107C2D72D82}">
      <dsp:nvSpPr>
        <dsp:cNvPr id="0" name=""/>
        <dsp:cNvSpPr/>
      </dsp:nvSpPr>
      <dsp:spPr>
        <a:xfrm>
          <a:off x="5682242" y="1032703"/>
          <a:ext cx="1807778" cy="575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0" rIns="34290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PT Serif" panose="020A0603040505020204" pitchFamily="18" charset="-52"/>
            </a:rPr>
            <a:t>Умный дом и автоматизация обслуживания МКД</a:t>
          </a:r>
        </a:p>
      </dsp:txBody>
      <dsp:txXfrm>
        <a:off x="5682242" y="1032703"/>
        <a:ext cx="1807778" cy="575136"/>
      </dsp:txXfrm>
    </dsp:sp>
    <dsp:sp modelId="{E4411D1D-312E-4BFA-AFCD-EE24ECEFE8B5}">
      <dsp:nvSpPr>
        <dsp:cNvPr id="0" name=""/>
        <dsp:cNvSpPr/>
      </dsp:nvSpPr>
      <dsp:spPr>
        <a:xfrm>
          <a:off x="4982646" y="3110255"/>
          <a:ext cx="575136" cy="57513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8536A8-54C9-4401-9EA7-718340C1F8E1}">
      <dsp:nvSpPr>
        <dsp:cNvPr id="0" name=""/>
        <dsp:cNvSpPr/>
      </dsp:nvSpPr>
      <dsp:spPr>
        <a:xfrm>
          <a:off x="5549114" y="3095451"/>
          <a:ext cx="1584683" cy="575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0" rIns="34290" bIns="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latin typeface="PT Serif" panose="020A0603040505020204" pitchFamily="18" charset="-52"/>
            </a:rPr>
            <a:t>Автоматизация заказа сервисных услуг</a:t>
          </a:r>
        </a:p>
      </dsp:txBody>
      <dsp:txXfrm>
        <a:off x="5549114" y="3095451"/>
        <a:ext cx="1584683" cy="575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A9C9A-ECB5-4612-8098-928BB7A8046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A09B4-920B-4FA2-84CE-B318BF26D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549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0771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1pPr>
    <a:lvl2pPr marL="340385" algn="l" defTabSz="680771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2pPr>
    <a:lvl3pPr marL="680771" algn="l" defTabSz="680771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3pPr>
    <a:lvl4pPr marL="1021156" algn="l" defTabSz="680771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4pPr>
    <a:lvl5pPr marL="1361542" algn="l" defTabSz="680771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5pPr>
    <a:lvl6pPr marL="1701927" algn="l" defTabSz="680771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6pPr>
    <a:lvl7pPr marL="2042312" algn="l" defTabSz="680771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7pPr>
    <a:lvl8pPr marL="2382698" algn="l" defTabSz="680771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8pPr>
    <a:lvl9pPr marL="2723083" algn="l" defTabSz="680771" rtl="0" eaLnBrk="1" latinLnBrk="0" hangingPunct="1">
      <a:defRPr sz="89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224cc6f69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1224cc6f69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7004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4878-E874-49B3-81F2-3B534C09273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850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224cc6f69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1224cc6f69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590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Эволюция УК АБ.</a:t>
            </a:r>
          </a:p>
          <a:p>
            <a:r>
              <a:rPr lang="ru-RU" dirty="0"/>
              <a:t>Спикер рассказывает про историю начала действия УК АБ, где бланк заявки по итогу ее исполнения накалывался на колышек. Железный колышек аллегория работы УК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A09B4-920B-4FA2-84CE-B318BF26D50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405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224cc6f69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1224cc6f69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7965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1" i="0" dirty="0">
                <a:solidFill>
                  <a:srgbClr val="002060"/>
                </a:solidFill>
                <a:effectLst/>
                <a:latin typeface="Manrope"/>
              </a:rPr>
              <a:t>Стремление большинства компаний автоматизировать обслуживание в </a:t>
            </a:r>
            <a:r>
              <a:rPr lang="ru-RU" sz="1800" b="1" i="0" dirty="0">
                <a:solidFill>
                  <a:srgbClr val="002060"/>
                </a:solidFill>
                <a:effectLst/>
                <a:latin typeface="Manrope"/>
              </a:rPr>
              <a:t>нерабочее время. </a:t>
            </a:r>
          </a:p>
          <a:p>
            <a:pPr algn="l"/>
            <a:endParaRPr lang="ru-RU" sz="1200" b="1" i="0" dirty="0">
              <a:solidFill>
                <a:srgbClr val="002060"/>
              </a:solidFill>
              <a:effectLst/>
              <a:latin typeface="Manrope"/>
            </a:endParaRPr>
          </a:p>
          <a:p>
            <a:pPr algn="l"/>
            <a:r>
              <a:rPr lang="ru-RU" sz="1200" b="1" i="0" dirty="0">
                <a:solidFill>
                  <a:srgbClr val="002060"/>
                </a:solidFill>
                <a:effectLst/>
                <a:latin typeface="Manrope"/>
              </a:rPr>
              <a:t>Ожидания клиентов тоже растут, они не готовы ждать — </a:t>
            </a:r>
            <a:r>
              <a:rPr lang="ru-RU" sz="1800" b="1" i="0" dirty="0">
                <a:solidFill>
                  <a:srgbClr val="002060"/>
                </a:solidFill>
                <a:effectLst/>
                <a:latin typeface="Manrope"/>
              </a:rPr>
              <a:t>проблема должна быть решена по щелчку пальцев в любое время. </a:t>
            </a:r>
          </a:p>
          <a:p>
            <a:pPr algn="l"/>
            <a:endParaRPr lang="ru-RU" sz="1200" b="1" i="0" dirty="0">
              <a:solidFill>
                <a:srgbClr val="002060"/>
              </a:solidFill>
              <a:effectLst/>
              <a:latin typeface="Manrope"/>
            </a:endParaRPr>
          </a:p>
          <a:p>
            <a:pPr algn="l"/>
            <a:r>
              <a:rPr lang="ru-RU" sz="1200" b="1" i="0" dirty="0">
                <a:solidFill>
                  <a:srgbClr val="002060"/>
                </a:solidFill>
                <a:effectLst/>
                <a:latin typeface="Manrope"/>
              </a:rPr>
              <a:t>Для компаний, которые общаются с клиентами в разных часовых поясах, поддержка 24/7 — неотъемлемый способ работы. </a:t>
            </a:r>
          </a:p>
          <a:p>
            <a:pPr algn="l"/>
            <a:endParaRPr lang="ru-RU" sz="1200" b="1" i="0" dirty="0">
              <a:solidFill>
                <a:srgbClr val="002060"/>
              </a:solidFill>
              <a:effectLst/>
              <a:latin typeface="Manrope"/>
            </a:endParaRPr>
          </a:p>
          <a:p>
            <a:pPr algn="l"/>
            <a:r>
              <a:rPr lang="ru-RU" sz="1200" b="1" i="0" dirty="0">
                <a:solidFill>
                  <a:srgbClr val="002060"/>
                </a:solidFill>
                <a:effectLst/>
                <a:latin typeface="Manrope"/>
              </a:rPr>
              <a:t>С развитием новых технологий многие покупатели теперь ищут поддержку "здесь и сейчас".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4878-E874-49B3-81F2-3B534C09273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6490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24cc6f69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24cc6f69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98825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24cc6f69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24cc6f69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3287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Ё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4878-E874-49B3-81F2-3B534C09273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959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224cc6f69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1224cc6f69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941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24cc6f69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24cc6f69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637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24cc6f69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24cc6f69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815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24cc6f69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24cc6f69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718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24cc6f69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24cc6f69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3884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24cc6f69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24cc6f69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23491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24cc6f69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24cc6f69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69698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224cc6f69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1224cc6f69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89717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24cc6f69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24cc6f69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68276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224cc6f69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1224cc6f69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2428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24cc6f69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24cc6f69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62992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224cc6f698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224cc6f698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08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12265edb884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" name="Google Shape;45;g12265edb884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44020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224cc6f69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1224cc6f69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0338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3a4045c4cc_8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3" name="Google Shape;143;g13a4045c4cc_8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91909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224cc6f69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1224cc6f69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22483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0B66-E59E-40E2-A603-CE67B3975655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0453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0B66-E59E-40E2-A603-CE67B3975655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3030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Наш корпоративный университет «</a:t>
            </a:r>
            <a:r>
              <a:rPr lang="ru-RU" dirty="0" err="1"/>
              <a:t>Умополис</a:t>
            </a:r>
            <a:r>
              <a:rPr lang="ru-RU" dirty="0"/>
              <a:t>» получил лицензию на образовательную деятельность 🧠</a:t>
            </a:r>
          </a:p>
          <a:p>
            <a:r>
              <a:rPr lang="ru-RU" dirty="0"/>
              <a:t>Вау!? — Не то слово! </a:t>
            </a:r>
          </a:p>
          <a:p>
            <a:r>
              <a:rPr lang="ru-RU" dirty="0"/>
              <a:t>Теперь «</a:t>
            </a:r>
            <a:r>
              <a:rPr lang="ru-RU" dirty="0" err="1"/>
              <a:t>Умополис</a:t>
            </a:r>
            <a:r>
              <a:rPr lang="ru-RU" dirty="0"/>
              <a:t>» может предоставлять услуги по повышению квалификации и профессиональной подготовке. Команда «</a:t>
            </a:r>
            <a:r>
              <a:rPr lang="ru-RU" dirty="0" err="1"/>
              <a:t>Умополис</a:t>
            </a:r>
            <a:r>
              <a:rPr lang="ru-RU" dirty="0"/>
              <a:t>» всегда стремилась к достижению высоких стандартов обучения и развития внутри компании, и с получением лицензии, они готовы делиться своими знаниями и опытом с внешними клиентами.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00B66-E59E-40E2-A603-CE67B3975655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0589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3a4045c4cc_2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1" name="Google Shape;161;g13a4045c4cc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2251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224cc6f69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1224cc6f69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35849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224cc6f69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1224cc6f69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44726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224cc6f69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1224cc6f69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3305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ТЗ: найти видеоролик без надписи, текст сделать в едином стиле, вылет надписей по периодам</a:t>
            </a:r>
          </a:p>
          <a:p>
            <a:endParaRPr lang="ru-RU" dirty="0"/>
          </a:p>
          <a:p>
            <a:r>
              <a:rPr lang="ru-RU" dirty="0"/>
              <a:t>Эволюция УК АБ.</a:t>
            </a:r>
          </a:p>
          <a:p>
            <a:r>
              <a:rPr lang="ru-RU" dirty="0"/>
              <a:t>Спикер рассказывает про историю начала действия УК АБ, где бланк заявки по итогу ее исполнения накалывался на колышек. Железный колышек аллегория работы УК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A09B4-920B-4FA2-84CE-B318BF26D50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4659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224cc6f69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1224cc6f69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614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224cc6f69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1224cc6f69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051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224cc6f69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1224cc6f69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297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1224cc6f69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" name="Google Shape;33;g1224cc6f69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78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4878-E874-49B3-81F2-3B534C09273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194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Создать цифровой бизнес управления домами c принятием управленческих решений на основе данных ( BIG DATA)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4878-E874-49B3-81F2-3B534C09273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936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b="1" dirty="0">
                <a:solidFill>
                  <a:srgbClr val="0C1C31"/>
                </a:solidFill>
                <a:latin typeface="PT Serif" panose="020A0603040505020204" pitchFamily="18" charset="-52"/>
              </a:rPr>
              <a:t>Основные тренды клиентского опыта</a:t>
            </a:r>
          </a:p>
          <a:p>
            <a:pPr lvl="0"/>
            <a:r>
              <a:rPr lang="ru-RU" sz="1200" b="1" dirty="0" err="1">
                <a:solidFill>
                  <a:srgbClr val="0C1C31"/>
                </a:solidFill>
                <a:latin typeface="PT Serif" panose="020A0603040505020204" pitchFamily="18" charset="-52"/>
              </a:rPr>
              <a:t>Гиперперсонализация</a:t>
            </a:r>
            <a:endParaRPr lang="ru-RU" sz="1200" b="1" dirty="0">
              <a:solidFill>
                <a:srgbClr val="0C1C31"/>
              </a:solidFill>
              <a:latin typeface="PT Serif" panose="020A0603040505020204" pitchFamily="18" charset="-52"/>
            </a:endParaRPr>
          </a:p>
          <a:p>
            <a:pPr lvl="0"/>
            <a:r>
              <a:rPr lang="ru-RU" sz="1200" b="1" dirty="0" err="1">
                <a:solidFill>
                  <a:srgbClr val="0C1C31"/>
                </a:solidFill>
                <a:latin typeface="PT Serif" panose="020A0603040505020204" pitchFamily="18" charset="-52"/>
              </a:rPr>
              <a:t>Проактивное</a:t>
            </a:r>
            <a:r>
              <a:rPr lang="ru-RU" sz="1200" b="1" dirty="0">
                <a:solidFill>
                  <a:srgbClr val="0C1C31"/>
                </a:solidFill>
                <a:latin typeface="PT Serif" panose="020A0603040505020204" pitchFamily="18" charset="-52"/>
              </a:rPr>
              <a:t> обслуживание и сбор обратной связи </a:t>
            </a:r>
          </a:p>
          <a:p>
            <a:pPr lvl="0"/>
            <a:r>
              <a:rPr lang="ru-RU" sz="1200" b="1" dirty="0">
                <a:solidFill>
                  <a:srgbClr val="0C1C31"/>
                </a:solidFill>
                <a:latin typeface="PT Serif" panose="020A0603040505020204" pitchFamily="18" charset="-52"/>
              </a:rPr>
              <a:t>Цифровизация сервисов обслуживания</a:t>
            </a:r>
          </a:p>
          <a:p>
            <a:pPr lvl="0"/>
            <a:r>
              <a:rPr lang="ru-RU" sz="1200" b="1" dirty="0">
                <a:solidFill>
                  <a:srgbClr val="0C1C31"/>
                </a:solidFill>
                <a:latin typeface="PT Serif" panose="020A0603040505020204" pitchFamily="18" charset="-52"/>
              </a:rPr>
              <a:t>Контакт центры /универсальные сотрудники</a:t>
            </a:r>
          </a:p>
          <a:p>
            <a:pPr defTabSz="609585">
              <a:defRPr sz="1200" b="1"/>
            </a:pPr>
            <a:r>
              <a:rPr lang="ru-RU" sz="1200" dirty="0"/>
              <a:t>Почему компании называют сервисными, </a:t>
            </a:r>
          </a:p>
          <a:p>
            <a:pPr defTabSz="609585">
              <a:defRPr sz="1200" b="1"/>
            </a:pPr>
            <a:r>
              <a:rPr lang="ru-RU" sz="1200" dirty="0"/>
              <a:t>а не управляющими?</a:t>
            </a:r>
          </a:p>
          <a:p>
            <a:endParaRPr lang="ru-RU" dirty="0"/>
          </a:p>
          <a:p>
            <a:pPr marL="239994" indent="-239994">
              <a:lnSpc>
                <a:spcPct val="115000"/>
              </a:lnSpc>
              <a:spcBef>
                <a:spcPts val="1600"/>
              </a:spcBef>
              <a:buClr>
                <a:srgbClr val="585858"/>
              </a:buClr>
              <a:buSzPts val="1200"/>
              <a:buAutoNum type="arabicPeriod"/>
              <a:defRPr sz="1200">
                <a:latin typeface="LabGrotesque-Regular"/>
                <a:ea typeface="LabGrotesque-Regular"/>
                <a:cs typeface="LabGrotesque-Regular"/>
                <a:sym typeface="LabGrotesque-Regular"/>
              </a:defRPr>
            </a:pPr>
            <a:r>
              <a:rPr lang="ru-RU" sz="1200" dirty="0"/>
              <a:t>Исключить токсичный оттенок прошлого для построения коммуникаций с клиентами.</a:t>
            </a:r>
          </a:p>
          <a:p>
            <a:pPr marL="239994" indent="-239994">
              <a:lnSpc>
                <a:spcPct val="115000"/>
              </a:lnSpc>
              <a:buClr>
                <a:srgbClr val="585858"/>
              </a:buClr>
              <a:buSzPts val="1200"/>
              <a:buAutoNum type="arabicPeriod"/>
              <a:defRPr sz="1200">
                <a:latin typeface="LabGrotesque-Regular"/>
                <a:ea typeface="LabGrotesque-Regular"/>
                <a:cs typeface="LabGrotesque-Regular"/>
                <a:sym typeface="LabGrotesque-Regular"/>
              </a:defRPr>
            </a:pPr>
            <a:r>
              <a:rPr lang="ru-RU" sz="1200" dirty="0"/>
              <a:t>Задать ориентир действиям сотрудников сервисной компании, что позволит проще подобрать команду, в том числе ключевых сотрудников.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94878-E874-49B3-81F2-3B534C09273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715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043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r>
              <a:rPr lang="ru-RU" dirty="0"/>
              <a:t>Эволюция УК АБ.</a:t>
            </a:r>
          </a:p>
          <a:p>
            <a:r>
              <a:rPr lang="ru-RU" dirty="0"/>
              <a:t>Спикер рассказывает про историю начала действия УК АБ, где бланк заявки по итогу ее исполнения накалывался на колышек. Железный колышек аллегория работы УК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A09B4-920B-4FA2-84CE-B318BF26D50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146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0D5A-486D-40B1-8ED2-73A612EBB15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A8CD5-93A5-4675-A9C9-161D5E687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42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0D5A-486D-40B1-8ED2-73A612EBB15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A8CD5-93A5-4675-A9C9-161D5E687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0D5A-486D-40B1-8ED2-73A612EBB15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A8CD5-93A5-4675-A9C9-161D5E687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02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саммит">
  <p:cSld name="Обложка саммит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46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0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262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06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 1">
  <p:cSld name="1_Титульный слайд 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0000" y="4367525"/>
            <a:ext cx="1181556" cy="40246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63800" y="598050"/>
            <a:ext cx="39267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None/>
              <a:defRPr>
                <a:solidFill>
                  <a:srgbClr val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63800" y="1468825"/>
            <a:ext cx="4949400" cy="25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>
                <a:solidFill>
                  <a:srgbClr val="000000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441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40">
          <p15:clr>
            <a:srgbClr val="FA7B17"/>
          </p15:clr>
        </p15:guide>
        <p15:guide id="2" orient="horz" pos="2835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186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0D5A-486D-40B1-8ED2-73A612EBB15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A8CD5-93A5-4675-A9C9-161D5E687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58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0D5A-486D-40B1-8ED2-73A612EBB15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A8CD5-93A5-4675-A9C9-161D5E687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09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0D5A-486D-40B1-8ED2-73A612EBB15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A8CD5-93A5-4675-A9C9-161D5E687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35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0D5A-486D-40B1-8ED2-73A612EBB15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A8CD5-93A5-4675-A9C9-161D5E687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13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0D5A-486D-40B1-8ED2-73A612EBB15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A8CD5-93A5-4675-A9C9-161D5E687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79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0D5A-486D-40B1-8ED2-73A612EBB15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A8CD5-93A5-4675-A9C9-161D5E687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1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0D5A-486D-40B1-8ED2-73A612EBB15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A8CD5-93A5-4675-A9C9-161D5E687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68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70D5A-486D-40B1-8ED2-73A612EBB15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A8CD5-93A5-4675-A9C9-161D5E687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77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70D5A-486D-40B1-8ED2-73A612EBB15C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A8CD5-93A5-4675-A9C9-161D5E687D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15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4" r:id="rId13"/>
    <p:sldLayoutId id="2147483695" r:id="rId14"/>
    <p:sldLayoutId id="2147483697" r:id="rId15"/>
    <p:sldLayoutId id="2147483700" r:id="rId16"/>
    <p:sldLayoutId id="214748370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5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6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7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39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33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85.png"/><Relationship Id="rId9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83"/>
          <a:stretch/>
        </p:blipFill>
        <p:spPr>
          <a:xfrm>
            <a:off x="-1" y="0"/>
            <a:ext cx="9144001" cy="51389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2" y="0"/>
            <a:ext cx="9144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E1C041-2927-42AD-BBBE-17684137C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1705" y="348915"/>
            <a:ext cx="1340874" cy="5402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436647"/>
            <a:ext cx="2286414" cy="4177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A07E942-0603-406B-B483-D035E91FC96A}"/>
              </a:ext>
            </a:extLst>
          </p:cNvPr>
          <p:cNvSpPr txBox="1"/>
          <p:nvPr/>
        </p:nvSpPr>
        <p:spPr>
          <a:xfrm>
            <a:off x="306388" y="4405788"/>
            <a:ext cx="5468334" cy="514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68" dirty="0">
                <a:solidFill>
                  <a:srgbClr val="FFFFFF"/>
                </a:solidFill>
                <a:latin typeface="Montserrat" pitchFamily="2" charset="-52"/>
              </a:rPr>
              <a:t>Демина Татьяна Викторовна</a:t>
            </a:r>
          </a:p>
          <a:p>
            <a:r>
              <a:rPr lang="ru-RU" sz="1176" dirty="0">
                <a:solidFill>
                  <a:srgbClr val="FFFFFF"/>
                </a:solidFill>
                <a:latin typeface="Montserrat" pitchFamily="2" charset="-52"/>
              </a:rPr>
              <a:t>СЕО УК «Азбука быта» (ГК «Железно», федеральный девелопер)</a:t>
            </a:r>
            <a:endParaRPr lang="ru-RU" sz="1176" dirty="0">
              <a:latin typeface="Montserrat" pitchFamily="2" charset="-52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1278352" y="2189246"/>
            <a:ext cx="3604798" cy="496803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7" name="Google Shape;36;p7"/>
          <p:cNvSpPr txBox="1"/>
          <p:nvPr/>
        </p:nvSpPr>
        <p:spPr>
          <a:xfrm>
            <a:off x="395288" y="1752600"/>
            <a:ext cx="6716712" cy="1809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89591" bIns="0" anchor="t" anchorCtr="0">
            <a:spAutoFit/>
          </a:bodyPr>
          <a:lstStyle/>
          <a:p>
            <a:pPr defTabSz="896090">
              <a:buClr>
                <a:srgbClr val="000000"/>
              </a:buClr>
            </a:pPr>
            <a:endParaRPr lang="ru-RU" sz="2940" dirty="0">
              <a:solidFill>
                <a:schemeClr val="lt1"/>
              </a:solidFill>
              <a:latin typeface="Montserrat" pitchFamily="2" charset="-52"/>
              <a:sym typeface="Oswald SemiBold"/>
            </a:endParaRPr>
          </a:p>
          <a:p>
            <a:pPr defTabSz="896090">
              <a:buClr>
                <a:srgbClr val="000000"/>
              </a:buClr>
            </a:pPr>
            <a:r>
              <a:rPr lang="ru-RU" sz="2940" dirty="0">
                <a:solidFill>
                  <a:schemeClr val="lt1"/>
                </a:solidFill>
                <a:latin typeface="Montserrat" pitchFamily="2" charset="-52"/>
                <a:sym typeface="Oswald SemiBold"/>
              </a:rPr>
              <a:t>КАК ЦИФРОВИЗАЦИЯ ОБЕСПЕЧИВАЕТ ЛОЯЛЬНОСТЬ</a:t>
            </a:r>
          </a:p>
          <a:p>
            <a:pPr defTabSz="896090">
              <a:buClr>
                <a:srgbClr val="000000"/>
              </a:buClr>
            </a:pPr>
            <a:r>
              <a:rPr lang="ru-RU" sz="2940" dirty="0">
                <a:solidFill>
                  <a:schemeClr val="lt1"/>
                </a:solidFill>
                <a:latin typeface="Montserrat" pitchFamily="2" charset="-52"/>
                <a:sym typeface="Oswald SemiBold"/>
              </a:rPr>
              <a:t>ЖИТЕЛЕЙ ?</a:t>
            </a:r>
          </a:p>
        </p:txBody>
      </p:sp>
    </p:spTree>
    <p:extLst>
      <p:ext uri="{BB962C8B-B14F-4D97-AF65-F5344CB8AC3E}">
        <p14:creationId xmlns:p14="http://schemas.microsoft.com/office/powerpoint/2010/main" val="409771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98;p18"/>
          <p:cNvSpPr txBox="1"/>
          <p:nvPr/>
        </p:nvSpPr>
        <p:spPr>
          <a:xfrm>
            <a:off x="5010921" y="962367"/>
            <a:ext cx="3550512" cy="1421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0485" tIns="90485" rIns="90485" bIns="90485">
            <a:normAutofit/>
          </a:bodyPr>
          <a:lstStyle/>
          <a:p>
            <a:pPr marL="178144" indent="-178144">
              <a:lnSpc>
                <a:spcPct val="115000"/>
              </a:lnSpc>
              <a:spcBef>
                <a:spcPts val="1188"/>
              </a:spcBef>
              <a:buClr>
                <a:srgbClr val="585858"/>
              </a:buClr>
              <a:buSzPts val="1200"/>
              <a:buAutoNum type="arabicPeriod"/>
              <a:defRPr sz="1200">
                <a:latin typeface="LabGrotesque-Regular"/>
                <a:ea typeface="LabGrotesque-Regular"/>
                <a:cs typeface="LabGrotesque-Regular"/>
                <a:sym typeface="LabGrotesque-Regular"/>
              </a:defRPr>
            </a:pPr>
            <a:endParaRPr sz="1188" dirty="0"/>
          </a:p>
        </p:txBody>
      </p:sp>
      <p:pic>
        <p:nvPicPr>
          <p:cNvPr id="151" name="Рисунок 19" descr="Рисунок 19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2817" y="1367587"/>
            <a:ext cx="3409856" cy="34098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EFF4134-4A24-4F30-A3E9-FCF9004BECD3}"/>
              </a:ext>
            </a:extLst>
          </p:cNvPr>
          <p:cNvGrpSpPr/>
          <p:nvPr/>
        </p:nvGrpSpPr>
        <p:grpSpPr>
          <a:xfrm>
            <a:off x="1487486" y="2436166"/>
            <a:ext cx="5655140" cy="736735"/>
            <a:chOff x="6287783" y="2886934"/>
            <a:chExt cx="4985268" cy="992480"/>
          </a:xfrm>
        </p:grpSpPr>
        <p:sp>
          <p:nvSpPr>
            <p:cNvPr id="154" name="Google Shape;105;p18"/>
            <p:cNvSpPr txBox="1"/>
            <p:nvPr/>
          </p:nvSpPr>
          <p:spPr>
            <a:xfrm>
              <a:off x="6287783" y="2886934"/>
              <a:ext cx="3298219" cy="9924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0485" tIns="90485" rIns="90485" bIns="90485">
              <a:spAutoFit/>
            </a:bodyPr>
            <a:lstStyle>
              <a:lvl1pPr>
                <a:defRPr sz="1200">
                  <a:latin typeface="LabGrotesque-Regular"/>
                  <a:ea typeface="LabGrotesque-Regular"/>
                  <a:cs typeface="LabGrotesque-Regular"/>
                  <a:sym typeface="LabGrotesque-Regular"/>
                </a:defRPr>
              </a:lvl1pPr>
            </a:lstStyle>
            <a:p>
              <a:r>
                <a:rPr lang="ru-RU" sz="1800" dirty="0">
                  <a:latin typeface="Montserrat" pitchFamily="2" charset="-52"/>
                </a:rPr>
                <a:t>К</a:t>
              </a:r>
              <a:r>
                <a:rPr sz="1800" dirty="0" err="1">
                  <a:latin typeface="Montserrat" pitchFamily="2" charset="-52"/>
                </a:rPr>
                <a:t>орректные</a:t>
              </a:r>
              <a:endParaRPr lang="ru-RU" sz="1800" dirty="0">
                <a:latin typeface="Montserrat" pitchFamily="2" charset="-52"/>
              </a:endParaRPr>
            </a:p>
            <a:p>
              <a:r>
                <a:rPr sz="1800" dirty="0" err="1">
                  <a:latin typeface="Montserrat" pitchFamily="2" charset="-52"/>
                </a:rPr>
                <a:t>коммуникации</a:t>
              </a:r>
              <a:endParaRPr sz="1800" dirty="0">
                <a:latin typeface="Montserrat" pitchFamily="2" charset="-52"/>
              </a:endParaRPr>
            </a:p>
          </p:txBody>
        </p:sp>
        <p:sp>
          <p:nvSpPr>
            <p:cNvPr id="156" name="Прямая со стрелкой 25"/>
            <p:cNvSpPr/>
            <p:nvPr/>
          </p:nvSpPr>
          <p:spPr>
            <a:xfrm>
              <a:off x="8046250" y="3593072"/>
              <a:ext cx="3226801" cy="12612"/>
            </a:xfrm>
            <a:prstGeom prst="line">
              <a:avLst/>
            </a:prstGeom>
            <a:ln>
              <a:solidFill>
                <a:srgbClr val="808080"/>
              </a:solidFill>
              <a:tailEnd type="oval"/>
            </a:ln>
          </p:spPr>
          <p:txBody>
            <a:bodyPr lIns="45249" tIns="45249" rIns="45249" bIns="45249"/>
            <a:lstStyle/>
            <a:p>
              <a:endParaRPr sz="1400"/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A7AEEBEC-C1A7-45E9-9062-F2062E8A1181}"/>
              </a:ext>
            </a:extLst>
          </p:cNvPr>
          <p:cNvGrpSpPr/>
          <p:nvPr/>
        </p:nvGrpSpPr>
        <p:grpSpPr>
          <a:xfrm>
            <a:off x="2175619" y="3693128"/>
            <a:ext cx="3597312" cy="736735"/>
            <a:chOff x="5329702" y="3662855"/>
            <a:chExt cx="4846055" cy="992480"/>
          </a:xfrm>
        </p:grpSpPr>
        <p:sp>
          <p:nvSpPr>
            <p:cNvPr id="155" name="Google Shape;106;p18"/>
            <p:cNvSpPr txBox="1"/>
            <p:nvPr/>
          </p:nvSpPr>
          <p:spPr>
            <a:xfrm>
              <a:off x="5329702" y="3662855"/>
              <a:ext cx="4846055" cy="9924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0485" tIns="90485" rIns="90485" bIns="90485">
              <a:spAutoFit/>
            </a:bodyPr>
            <a:lstStyle>
              <a:lvl1pPr>
                <a:defRPr sz="1200">
                  <a:latin typeface="LabGrotesque-Regular"/>
                  <a:ea typeface="LabGrotesque-Regular"/>
                  <a:cs typeface="LabGrotesque-Regular"/>
                  <a:sym typeface="LabGrotesque-Regular"/>
                </a:defRPr>
              </a:lvl1pPr>
            </a:lstStyle>
            <a:p>
              <a:r>
                <a:rPr lang="ru-RU" sz="1800" dirty="0">
                  <a:latin typeface="Montserrat" pitchFamily="2" charset="-52"/>
                </a:rPr>
                <a:t>Д</a:t>
              </a:r>
              <a:r>
                <a:rPr sz="1800" dirty="0" err="1">
                  <a:latin typeface="Montserrat" pitchFamily="2" charset="-52"/>
                </a:rPr>
                <a:t>ополнительные</a:t>
              </a:r>
              <a:endParaRPr lang="ru-RU" sz="1800" dirty="0">
                <a:latin typeface="Montserrat" pitchFamily="2" charset="-52"/>
              </a:endParaRPr>
            </a:p>
            <a:p>
              <a:r>
                <a:rPr sz="1800" dirty="0" err="1">
                  <a:latin typeface="Montserrat" pitchFamily="2" charset="-52"/>
                </a:rPr>
                <a:t>сервисы</a:t>
              </a:r>
              <a:endParaRPr sz="1800" dirty="0">
                <a:latin typeface="Montserrat" pitchFamily="2" charset="-52"/>
              </a:endParaRPr>
            </a:p>
          </p:txBody>
        </p:sp>
        <p:sp>
          <p:nvSpPr>
            <p:cNvPr id="157" name="Прямая со стрелкой 26"/>
            <p:cNvSpPr/>
            <p:nvPr/>
          </p:nvSpPr>
          <p:spPr>
            <a:xfrm>
              <a:off x="7005061" y="4409766"/>
              <a:ext cx="3170696" cy="5"/>
            </a:xfrm>
            <a:prstGeom prst="line">
              <a:avLst/>
            </a:prstGeom>
            <a:ln>
              <a:solidFill>
                <a:srgbClr val="808080"/>
              </a:solidFill>
              <a:tailEnd type="oval"/>
            </a:ln>
          </p:spPr>
          <p:txBody>
            <a:bodyPr lIns="45249" tIns="45249" rIns="45249" bIns="45249"/>
            <a:lstStyle/>
            <a:p>
              <a:endParaRPr sz="1400"/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325DBCA6-48E7-4CDD-9301-F570C517EF41}"/>
              </a:ext>
            </a:extLst>
          </p:cNvPr>
          <p:cNvGrpSpPr/>
          <p:nvPr/>
        </p:nvGrpSpPr>
        <p:grpSpPr>
          <a:xfrm>
            <a:off x="1872543" y="1294211"/>
            <a:ext cx="4348416" cy="736735"/>
            <a:chOff x="5634571" y="2589919"/>
            <a:chExt cx="5857890" cy="992480"/>
          </a:xfrm>
        </p:grpSpPr>
        <p:sp>
          <p:nvSpPr>
            <p:cNvPr id="153" name="Google Shape;104;p18"/>
            <p:cNvSpPr txBox="1"/>
            <p:nvPr/>
          </p:nvSpPr>
          <p:spPr>
            <a:xfrm>
              <a:off x="5634571" y="2589919"/>
              <a:ext cx="5040161" cy="9924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0485" tIns="90485" rIns="90485" bIns="90485">
              <a:spAutoFit/>
            </a:bodyPr>
            <a:lstStyle>
              <a:lvl1pPr>
                <a:defRPr sz="1200">
                  <a:latin typeface="LabGrotesque-Regular"/>
                  <a:ea typeface="LabGrotesque-Regular"/>
                  <a:cs typeface="LabGrotesque-Regular"/>
                  <a:sym typeface="LabGrotesque-Regular"/>
                </a:defRPr>
              </a:lvl1pPr>
            </a:lstStyle>
            <a:p>
              <a:r>
                <a:rPr lang="ru-RU" sz="1800" dirty="0">
                  <a:latin typeface="Montserrat" pitchFamily="2" charset="-52"/>
                </a:rPr>
                <a:t>С</a:t>
              </a:r>
              <a:r>
                <a:rPr sz="1800" dirty="0" err="1">
                  <a:latin typeface="Montserrat" pitchFamily="2" charset="-52"/>
                </a:rPr>
                <a:t>воевременное</a:t>
              </a:r>
              <a:r>
                <a:rPr lang="ru-RU" sz="1800" dirty="0">
                  <a:latin typeface="Montserrat" pitchFamily="2" charset="-52"/>
                </a:rPr>
                <a:t> </a:t>
              </a:r>
            </a:p>
            <a:p>
              <a:r>
                <a:rPr sz="1800" dirty="0" err="1">
                  <a:latin typeface="Montserrat" pitchFamily="2" charset="-52"/>
                </a:rPr>
                <a:t>обслуживание</a:t>
              </a:r>
              <a:endParaRPr sz="1800" dirty="0">
                <a:latin typeface="Montserrat" pitchFamily="2" charset="-52"/>
              </a:endParaRPr>
            </a:p>
          </p:txBody>
        </p:sp>
        <p:sp>
          <p:nvSpPr>
            <p:cNvPr id="158" name="Прямая со стрелкой 32"/>
            <p:cNvSpPr/>
            <p:nvPr/>
          </p:nvSpPr>
          <p:spPr>
            <a:xfrm>
              <a:off x="8321765" y="3286004"/>
              <a:ext cx="3170696" cy="5"/>
            </a:xfrm>
            <a:prstGeom prst="line">
              <a:avLst/>
            </a:prstGeom>
            <a:ln>
              <a:solidFill>
                <a:srgbClr val="808080"/>
              </a:solidFill>
              <a:tailEnd type="oval"/>
            </a:ln>
          </p:spPr>
          <p:txBody>
            <a:bodyPr lIns="45249" tIns="45249" rIns="45249" bIns="45249"/>
            <a:lstStyle/>
            <a:p>
              <a:endParaRPr sz="2000"/>
            </a:p>
          </p:txBody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1" y="342901"/>
            <a:ext cx="1587499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82E95D-BEC6-1CE5-C7B0-12CC1EE9B71D}"/>
              </a:ext>
            </a:extLst>
          </p:cNvPr>
          <p:cNvSpPr txBox="1"/>
          <p:nvPr/>
        </p:nvSpPr>
        <p:spPr>
          <a:xfrm>
            <a:off x="289617" y="304663"/>
            <a:ext cx="82718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ИЗ ЧЕГО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СКЛАДЫВАЕТСЯ СЕРВИС УПРАВЛЕНИЯ ДОМАМИ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7"/>
          <p:cNvSpPr/>
          <p:nvPr/>
        </p:nvSpPr>
        <p:spPr>
          <a:xfrm>
            <a:off x="4033838" y="1000125"/>
            <a:ext cx="1066800" cy="114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900" dirty="0">
                <a:solidFill>
                  <a:srgbClr val="FFFFFF"/>
                </a:solidFill>
                <a:latin typeface="Exo 2 SemiBold" pitchFamily="34" charset="0"/>
                <a:ea typeface="Exo 2 SemiBold" pitchFamily="34" charset="-122"/>
                <a:cs typeface="Exo 2 SemiBold" pitchFamily="34" charset="-120"/>
              </a:rPr>
              <a:t>ОНЛАЙН-СЕМИНАР</a:t>
            </a:r>
            <a:endParaRPr lang="en-US" sz="9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CD60ED-407A-A103-61C5-26976BB51A92}"/>
              </a:ext>
            </a:extLst>
          </p:cNvPr>
          <p:cNvSpPr txBox="1"/>
          <p:nvPr/>
        </p:nvSpPr>
        <p:spPr>
          <a:xfrm>
            <a:off x="546421" y="557897"/>
            <a:ext cx="4647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dirty="0">
                <a:solidFill>
                  <a:schemeClr val="bg1"/>
                </a:solidFill>
                <a:ea typeface="Exo 2 SemiBold" pitchFamily="34" charset="-122"/>
              </a:rPr>
              <a:t>Цифровая экосистема Сервисной компании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9A954FAA-F36C-D535-34FC-A4E0090C0A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0733030"/>
              </p:ext>
            </p:extLst>
          </p:nvPr>
        </p:nvGraphicFramePr>
        <p:xfrm>
          <a:off x="546421" y="663575"/>
          <a:ext cx="7668493" cy="4676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1" y="342901"/>
            <a:ext cx="2044699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82E95D-BEC6-1CE5-C7B0-12CC1EE9B71D}"/>
              </a:ext>
            </a:extLst>
          </p:cNvPr>
          <p:cNvSpPr txBox="1"/>
          <p:nvPr/>
        </p:nvSpPr>
        <p:spPr>
          <a:xfrm>
            <a:off x="289617" y="304663"/>
            <a:ext cx="7372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ЦИФРОВАЯ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ЭКОСИСТЕМА СЕРВИСНОЙ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273578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262238" y="1240513"/>
            <a:ext cx="3937448" cy="3666012"/>
            <a:chOff x="262238" y="1240513"/>
            <a:chExt cx="3937448" cy="3666012"/>
          </a:xfrm>
        </p:grpSpPr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F3F3F8C2-7EA5-4882-A69A-6517372603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846" y="1240513"/>
              <a:ext cx="2977443" cy="2977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BBF76A4C-2810-43EF-A961-CB66CFD0A9B4}"/>
                </a:ext>
              </a:extLst>
            </p:cNvPr>
            <p:cNvGrpSpPr/>
            <p:nvPr/>
          </p:nvGrpSpPr>
          <p:grpSpPr>
            <a:xfrm>
              <a:off x="262238" y="4186534"/>
              <a:ext cx="3937448" cy="719991"/>
              <a:chOff x="5348670" y="1541368"/>
              <a:chExt cx="2068593" cy="719991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98FA9540-41C5-49D1-9DAA-56F926133DF6}"/>
                  </a:ext>
                </a:extLst>
              </p:cNvPr>
              <p:cNvSpPr/>
              <p:nvPr/>
            </p:nvSpPr>
            <p:spPr>
              <a:xfrm>
                <a:off x="5348670" y="1686223"/>
                <a:ext cx="2023093" cy="57513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2A9A615-62AA-47E2-A2D4-7B9309AEA51D}"/>
                  </a:ext>
                </a:extLst>
              </p:cNvPr>
              <p:cNvSpPr txBox="1"/>
              <p:nvPr/>
            </p:nvSpPr>
            <p:spPr>
              <a:xfrm>
                <a:off x="5394170" y="1541368"/>
                <a:ext cx="2023093" cy="57513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4290" tIns="0" rIns="34290" bIns="0" numCol="1" spcCol="1270" anchor="ctr" anchorCtr="0">
                <a:noAutofit/>
              </a:bodyPr>
              <a:lstStyle/>
              <a:p>
                <a:pPr marL="0" lvl="0" indent="0" algn="l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ru-RU" sz="1400" kern="1200" dirty="0">
                    <a:latin typeface="Montserrat" pitchFamily="2" charset="-52"/>
                  </a:rPr>
                  <a:t>Участник бизнес процессов на пути клиента, создает сервис и ценность для клиентов ( руководство компании, административные сотрудники, сервисный персонал подрядчики, </a:t>
                </a: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8A102C0-A845-4251-B88D-F0C96180227E}"/>
              </a:ext>
            </a:extLst>
          </p:cNvPr>
          <p:cNvSpPr txBox="1"/>
          <p:nvPr/>
        </p:nvSpPr>
        <p:spPr>
          <a:xfrm>
            <a:off x="5543889" y="1035233"/>
            <a:ext cx="2545890" cy="409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58" dirty="0">
                <a:solidFill>
                  <a:srgbClr val="0061AF"/>
                </a:solidFill>
                <a:latin typeface="Montserrat" pitchFamily="2" charset="-52"/>
              </a:rPr>
              <a:t>Внешний клиент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D5CD42-7530-4F31-A85D-42B59620E6B0}"/>
              </a:ext>
            </a:extLst>
          </p:cNvPr>
          <p:cNvSpPr txBox="1"/>
          <p:nvPr/>
        </p:nvSpPr>
        <p:spPr>
          <a:xfrm>
            <a:off x="348845" y="1037661"/>
            <a:ext cx="2932213" cy="4090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58" dirty="0">
                <a:solidFill>
                  <a:srgbClr val="0061AF"/>
                </a:solidFill>
                <a:latin typeface="Montserrat" pitchFamily="2" charset="-52"/>
              </a:rPr>
              <a:t>Внутренний клиент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944312" y="1480962"/>
            <a:ext cx="4097136" cy="3485988"/>
            <a:chOff x="4944312" y="1480962"/>
            <a:chExt cx="4097136" cy="3485988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255EC43D-6340-4BBD-B147-CF6564653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0606" y="1480962"/>
              <a:ext cx="3165652" cy="23742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E08063EF-12F3-4294-8A1F-DF47745C5F6B}"/>
                </a:ext>
              </a:extLst>
            </p:cNvPr>
            <p:cNvGrpSpPr/>
            <p:nvPr/>
          </p:nvGrpSpPr>
          <p:grpSpPr>
            <a:xfrm>
              <a:off x="4944312" y="4034072"/>
              <a:ext cx="4097136" cy="932878"/>
              <a:chOff x="5348670" y="1328481"/>
              <a:chExt cx="2152487" cy="932878"/>
            </a:xfrm>
          </p:grpSpPr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3F9D2FF7-2E24-4318-8D75-5117C58418C9}"/>
                  </a:ext>
                </a:extLst>
              </p:cNvPr>
              <p:cNvSpPr/>
              <p:nvPr/>
            </p:nvSpPr>
            <p:spPr>
              <a:xfrm>
                <a:off x="5348670" y="1686223"/>
                <a:ext cx="2023093" cy="575136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FD274E3-0658-46F1-A5A9-264399D730A8}"/>
                  </a:ext>
                </a:extLst>
              </p:cNvPr>
              <p:cNvSpPr txBox="1"/>
              <p:nvPr/>
            </p:nvSpPr>
            <p:spPr>
              <a:xfrm>
                <a:off x="5478064" y="1328481"/>
                <a:ext cx="2023093" cy="57513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4290" tIns="0" rIns="34290" bIns="0" numCol="1" spcCol="1270" anchor="ctr" anchorCtr="0">
                <a:noAutofit/>
              </a:bodyPr>
              <a:lstStyle/>
              <a:p>
                <a:pPr marL="0" lvl="0" indent="0" algn="l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ru-RU" sz="1400" kern="1200" dirty="0">
                    <a:latin typeface="Montserrat" pitchFamily="2" charset="-52"/>
                  </a:rPr>
                  <a:t>Клиент/житель – пользователь создаваемой внутренними клиентами ценностью – услугами компании</a:t>
                </a:r>
              </a:p>
            </p:txBody>
          </p:sp>
        </p:grp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1" y="342901"/>
            <a:ext cx="2806699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82E95D-BEC6-1CE5-C7B0-12CC1EE9B71D}"/>
              </a:ext>
            </a:extLst>
          </p:cNvPr>
          <p:cNvSpPr txBox="1"/>
          <p:nvPr/>
        </p:nvSpPr>
        <p:spPr>
          <a:xfrm>
            <a:off x="289617" y="304663"/>
            <a:ext cx="839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ЦИФРОВИЗАЦИЯ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КОМПАНИИ – ЧТО В ПЕРВУЮ ОЧЕРЕДЬ?</a:t>
            </a:r>
          </a:p>
        </p:txBody>
      </p:sp>
    </p:spTree>
    <p:extLst>
      <p:ext uri="{BB962C8B-B14F-4D97-AF65-F5344CB8AC3E}">
        <p14:creationId xmlns:p14="http://schemas.microsoft.com/office/powerpoint/2010/main" val="270219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37BFDC-9B5C-4D29-825E-F5A846CB6C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3739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0" y="0"/>
            <a:ext cx="9144000" cy="5143500"/>
            <a:chOff x="649514" y="146050"/>
            <a:chExt cx="9144000" cy="514350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649514" y="146050"/>
              <a:ext cx="9144000" cy="5143500"/>
            </a:xfrm>
            <a:prstGeom prst="rect">
              <a:avLst/>
            </a:prstGeom>
            <a:solidFill>
              <a:srgbClr val="000000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9261F28-92AA-4E71-B2B0-F5E7618B08E4}"/>
                </a:ext>
              </a:extLst>
            </p:cNvPr>
            <p:cNvSpPr txBox="1"/>
            <p:nvPr/>
          </p:nvSpPr>
          <p:spPr>
            <a:xfrm>
              <a:off x="1484697" y="2527501"/>
              <a:ext cx="7473633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bg1"/>
                  </a:solidFill>
                  <a:latin typeface="Montserrat"/>
                </a:rPr>
                <a:t>ЦИФРОВИЗАЦИЯ КОМПАНИИ </a:t>
              </a:r>
            </a:p>
            <a:p>
              <a:pPr algn="ctr"/>
              <a:r>
                <a:rPr lang="ru-RU" sz="2400" dirty="0">
                  <a:solidFill>
                    <a:schemeClr val="bg1"/>
                  </a:solidFill>
                  <a:latin typeface="Montserrat"/>
                </a:rPr>
                <a:t>С УЧЕТОМ ТРЕБОВАНИЙ ВНЕШНИХ</a:t>
              </a:r>
            </a:p>
            <a:p>
              <a:pPr algn="ctr"/>
              <a:r>
                <a:rPr lang="ru-RU" sz="2400" dirty="0">
                  <a:solidFill>
                    <a:schemeClr val="bg1"/>
                  </a:solidFill>
                  <a:latin typeface="Montserrat"/>
                </a:rPr>
                <a:t>И ВНУТРЕННИХ КЛИЕНТОВ ДОЛЖНА ИДТИ </a:t>
              </a:r>
            </a:p>
            <a:p>
              <a:pPr algn="ctr"/>
              <a:r>
                <a:rPr lang="ru-RU" sz="3600" dirty="0">
                  <a:solidFill>
                    <a:schemeClr val="bg1"/>
                  </a:solidFill>
                  <a:latin typeface="Montserrat"/>
                </a:rPr>
                <a:t>ПАРАЛЛЕЛЬНО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4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88"/>
          <a:stretch/>
        </p:blipFill>
        <p:spPr>
          <a:xfrm>
            <a:off x="0" y="0"/>
            <a:ext cx="9144001" cy="51389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-4558"/>
            <a:ext cx="9144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E1C041-2927-42AD-BBBE-17684137C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8791" y="4269926"/>
            <a:ext cx="1340874" cy="54028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362818" y="1643071"/>
            <a:ext cx="1364382" cy="496803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261F28-92AA-4E71-B2B0-F5E7618B08E4}"/>
              </a:ext>
            </a:extLst>
          </p:cNvPr>
          <p:cNvSpPr txBox="1"/>
          <p:nvPr/>
        </p:nvSpPr>
        <p:spPr>
          <a:xfrm>
            <a:off x="362819" y="1647629"/>
            <a:ext cx="7473633" cy="192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940" dirty="0">
                <a:solidFill>
                  <a:schemeClr val="bg1"/>
                </a:solidFill>
                <a:latin typeface="Montserrat"/>
              </a:rPr>
              <a:t>ОПЫТ УК «АЗБУКА БЫТА»</a:t>
            </a:r>
          </a:p>
          <a:p>
            <a:endParaRPr lang="ru-RU" sz="2940" dirty="0">
              <a:solidFill>
                <a:schemeClr val="bg1"/>
              </a:solidFill>
              <a:latin typeface="Montserrat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/>
              </a:rPr>
              <a:t>ЦИФРОВИЗАЦИЯ СЕРВИСОВ ОБСЛУЖИВАНИЯ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/>
              </a:rPr>
              <a:t>И СЕРВИСОВ КОММУНИКАЦИИ БЫЛИ ПОСТАВЛЕНЫ НА ПЕРВОЕ МЕСТЕ</a:t>
            </a:r>
          </a:p>
        </p:txBody>
      </p:sp>
    </p:spTree>
    <p:extLst>
      <p:ext uri="{BB962C8B-B14F-4D97-AF65-F5344CB8AC3E}">
        <p14:creationId xmlns:p14="http://schemas.microsoft.com/office/powerpoint/2010/main" val="54004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2" y="342901"/>
            <a:ext cx="1628774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pic>
        <p:nvPicPr>
          <p:cNvPr id="1026" name="Picture 2" descr="Более 790 работ на тему «штырь для чеков и квитанций»: стоковые фото,  картинки и изображения royalty-free - iStock">
            <a:extLst>
              <a:ext uri="{FF2B5EF4-FFF2-40B4-BE49-F238E27FC236}">
                <a16:creationId xmlns:a16="http://schemas.microsoft.com/office/drawing/2014/main" id="{C2421C55-55D6-9775-D438-8CC1C1829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93"/>
          <a:stretch/>
        </p:blipFill>
        <p:spPr bwMode="auto">
          <a:xfrm>
            <a:off x="394368" y="1596286"/>
            <a:ext cx="3293965" cy="278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Управляй домом с помощью голоса из любой точки мира">
            <a:extLst>
              <a:ext uri="{FF2B5EF4-FFF2-40B4-BE49-F238E27FC236}">
                <a16:creationId xmlns:a16="http://schemas.microsoft.com/office/drawing/2014/main" id="{1E5CAA6A-BB2A-EC10-D6AE-8C85A5F9B1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2"/>
          <a:stretch/>
        </p:blipFill>
        <p:spPr bwMode="auto">
          <a:xfrm>
            <a:off x="5285782" y="993104"/>
            <a:ext cx="3858218" cy="402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449DAA-1382-C02C-573A-A6F87DFAC770}"/>
              </a:ext>
            </a:extLst>
          </p:cNvPr>
          <p:cNvSpPr txBox="1"/>
          <p:nvPr/>
        </p:nvSpPr>
        <p:spPr>
          <a:xfrm>
            <a:off x="318168" y="295277"/>
            <a:ext cx="9171294" cy="96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58" dirty="0">
                <a:solidFill>
                  <a:schemeClr val="bg1"/>
                </a:solidFill>
                <a:latin typeface="Montserrat" pitchFamily="2" charset="-52"/>
              </a:rPr>
              <a:t>2018 год</a:t>
            </a:r>
            <a:r>
              <a:rPr lang="ru-RU" sz="1176" dirty="0">
                <a:solidFill>
                  <a:schemeClr val="bg1"/>
                </a:solidFill>
                <a:latin typeface="Montserrat" pitchFamily="2" charset="-52"/>
              </a:rPr>
              <a:t> 	    </a:t>
            </a:r>
          </a:p>
          <a:p>
            <a:pPr algn="l"/>
            <a:r>
              <a:rPr lang="ru-RU" dirty="0">
                <a:solidFill>
                  <a:srgbClr val="0061AF"/>
                </a:solidFill>
                <a:latin typeface="Montserrat" pitchFamily="2" charset="-52"/>
              </a:rPr>
              <a:t>внедрение цифровизации сервисов коммуникации с клиентами</a:t>
            </a:r>
          </a:p>
          <a:p>
            <a:pPr algn="l"/>
            <a:r>
              <a:rPr lang="ru-RU" dirty="0">
                <a:solidFill>
                  <a:srgbClr val="0061AF"/>
                </a:solidFill>
                <a:latin typeface="Montserrat" pitchFamily="2" charset="-52"/>
              </a:rPr>
              <a:t>(МП МАЖОРДОМ)</a:t>
            </a:r>
          </a:p>
        </p:txBody>
      </p:sp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6C4DC15E-196C-465A-AC7F-9E9CDB7326F4}"/>
              </a:ext>
            </a:extLst>
          </p:cNvPr>
          <p:cNvSpPr/>
          <p:nvPr/>
        </p:nvSpPr>
        <p:spPr>
          <a:xfrm rot="5400000">
            <a:off x="3818939" y="2640292"/>
            <a:ext cx="648637" cy="511554"/>
          </a:xfrm>
          <a:prstGeom prst="triangle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85"/>
          </a:p>
        </p:txBody>
      </p:sp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C5BCFEFE-A373-4DDD-8C20-2E4E6ADD862C}"/>
              </a:ext>
            </a:extLst>
          </p:cNvPr>
          <p:cNvSpPr/>
          <p:nvPr/>
        </p:nvSpPr>
        <p:spPr>
          <a:xfrm rot="5400000">
            <a:off x="4268665" y="2640293"/>
            <a:ext cx="648637" cy="511554"/>
          </a:xfrm>
          <a:prstGeom prst="triangle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85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86B8E146-FD35-49E3-9DBB-487E77061167}"/>
              </a:ext>
            </a:extLst>
          </p:cNvPr>
          <p:cNvSpPr/>
          <p:nvPr/>
        </p:nvSpPr>
        <p:spPr>
          <a:xfrm rot="5400000">
            <a:off x="4703876" y="2646144"/>
            <a:ext cx="648637" cy="511554"/>
          </a:xfrm>
          <a:prstGeom prst="triangle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85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110A7B2B-AE98-403E-AAB1-F1CA6BAE3165}"/>
              </a:ext>
            </a:extLst>
          </p:cNvPr>
          <p:cNvSpPr/>
          <p:nvPr/>
        </p:nvSpPr>
        <p:spPr>
          <a:xfrm rot="5400000">
            <a:off x="5153601" y="2646145"/>
            <a:ext cx="648637" cy="511554"/>
          </a:xfrm>
          <a:prstGeom prst="triangle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85"/>
          </a:p>
        </p:txBody>
      </p:sp>
    </p:spTree>
    <p:extLst>
      <p:ext uri="{BB962C8B-B14F-4D97-AF65-F5344CB8AC3E}">
        <p14:creationId xmlns:p14="http://schemas.microsoft.com/office/powerpoint/2010/main" val="306454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-1" y="0"/>
            <a:ext cx="9144001" cy="51389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2" y="0"/>
            <a:ext cx="9144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E1C041-2927-42AD-BBBE-17684137C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8791" y="4269926"/>
            <a:ext cx="1340874" cy="54028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362817" y="1643071"/>
            <a:ext cx="3562411" cy="496803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261F28-92AA-4E71-B2B0-F5E7618B08E4}"/>
              </a:ext>
            </a:extLst>
          </p:cNvPr>
          <p:cNvSpPr txBox="1"/>
          <p:nvPr/>
        </p:nvSpPr>
        <p:spPr>
          <a:xfrm>
            <a:off x="362819" y="1647629"/>
            <a:ext cx="7473633" cy="1902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940" dirty="0">
                <a:solidFill>
                  <a:schemeClr val="bg1"/>
                </a:solidFill>
                <a:latin typeface="Montserrat"/>
              </a:rPr>
              <a:t>ЕДИНСТВЕННОЕ, ЧТО КОНКУРЕНТЫ НЕ СПОСОБНЫ СКОПИРОВАТЬ — ЭТО ВАШИ ОТНОШЕНИЯ</a:t>
            </a:r>
          </a:p>
          <a:p>
            <a:r>
              <a:rPr lang="ru-RU" sz="2940" dirty="0">
                <a:solidFill>
                  <a:schemeClr val="bg1"/>
                </a:solidFill>
                <a:latin typeface="Montserrat"/>
              </a:rPr>
              <a:t>С КЛИЕНТАМИ.</a:t>
            </a:r>
          </a:p>
        </p:txBody>
      </p:sp>
    </p:spTree>
    <p:extLst>
      <p:ext uri="{BB962C8B-B14F-4D97-AF65-F5344CB8AC3E}">
        <p14:creationId xmlns:p14="http://schemas.microsoft.com/office/powerpoint/2010/main" val="324392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99EE8B-67A9-4F47-9E2C-6D9C8BEBF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6141"/>
            <a:ext cx="2959100" cy="2219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E44A1D-5433-4F97-A781-D74E31A0ADD7}"/>
              </a:ext>
            </a:extLst>
          </p:cNvPr>
          <p:cNvSpPr txBox="1"/>
          <p:nvPr/>
        </p:nvSpPr>
        <p:spPr>
          <a:xfrm>
            <a:off x="289617" y="4165498"/>
            <a:ext cx="4237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61AF"/>
                </a:solidFill>
                <a:latin typeface="Montserrat" pitchFamily="2" charset="-52"/>
              </a:rPr>
              <a:t>Создали свой единый</a:t>
            </a:r>
          </a:p>
          <a:p>
            <a:r>
              <a:rPr lang="ru-RU" dirty="0">
                <a:solidFill>
                  <a:srgbClr val="0061AF"/>
                </a:solidFill>
                <a:latin typeface="Montserrat" pitchFamily="2" charset="-52"/>
              </a:rPr>
              <a:t>Контакт-центр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70706D0-FAE1-42A9-9F79-7D77D8BDA3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56" r="4278"/>
          <a:stretch/>
        </p:blipFill>
        <p:spPr>
          <a:xfrm flipH="1">
            <a:off x="4581422" y="895538"/>
            <a:ext cx="4443278" cy="415762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CCF39C5-7327-473C-9683-50F0B14C982F}"/>
              </a:ext>
            </a:extLst>
          </p:cNvPr>
          <p:cNvSpPr/>
          <p:nvPr/>
        </p:nvSpPr>
        <p:spPr>
          <a:xfrm>
            <a:off x="2520070" y="2555803"/>
            <a:ext cx="2026530" cy="500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Montserrat" pitchFamily="2" charset="-52"/>
              </a:rPr>
              <a:t>Быть на связи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Montserrat" pitchFamily="2" charset="-52"/>
              </a:rPr>
              <a:t>с клиентом 24/7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1" y="342901"/>
            <a:ext cx="3187699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82E95D-BEC6-1CE5-C7B0-12CC1EE9B71D}"/>
              </a:ext>
            </a:extLst>
          </p:cNvPr>
          <p:cNvSpPr txBox="1"/>
          <p:nvPr/>
        </p:nvSpPr>
        <p:spPr>
          <a:xfrm>
            <a:off x="289617" y="304663"/>
            <a:ext cx="4852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МНОГОКАНАЛЬНАЯ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ПОДДЕРЖКА</a:t>
            </a:r>
          </a:p>
        </p:txBody>
      </p:sp>
    </p:spTree>
    <p:extLst>
      <p:ext uri="{BB962C8B-B14F-4D97-AF65-F5344CB8AC3E}">
        <p14:creationId xmlns:p14="http://schemas.microsoft.com/office/powerpoint/2010/main" val="387147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55018" y="1186792"/>
            <a:ext cx="5063974" cy="3446572"/>
          </a:xfrm>
          <a:prstGeom prst="roundRect">
            <a:avLst>
              <a:gd name="adj" fmla="val 461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4B0AC79-3B92-4020-B156-284B94636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97" y="1332272"/>
            <a:ext cx="4763416" cy="3155612"/>
          </a:xfrm>
          <a:prstGeom prst="rect">
            <a:avLst/>
          </a:prstGeom>
        </p:spPr>
      </p:pic>
      <p:sp>
        <p:nvSpPr>
          <p:cNvPr id="7" name="Скругленный прямоугольник 5">
            <a:extLst>
              <a:ext uri="{FF2B5EF4-FFF2-40B4-BE49-F238E27FC236}">
                <a16:creationId xmlns:a16="http://schemas.microsoft.com/office/drawing/2014/main" id="{484C3577-7EE8-4DC5-904F-13D733D32BE7}"/>
              </a:ext>
            </a:extLst>
          </p:cNvPr>
          <p:cNvSpPr/>
          <p:nvPr/>
        </p:nvSpPr>
        <p:spPr>
          <a:xfrm>
            <a:off x="4599602" y="2110667"/>
            <a:ext cx="4537896" cy="2843645"/>
          </a:xfrm>
          <a:prstGeom prst="roundRect">
            <a:avLst>
              <a:gd name="adj" fmla="val 4612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E44C330-991B-4950-ADF7-93EAFDCF45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15581" y="2284910"/>
            <a:ext cx="4328603" cy="249515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1" y="342901"/>
            <a:ext cx="1866899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82E95D-BEC6-1CE5-C7B0-12CC1EE9B71D}"/>
              </a:ext>
            </a:extLst>
          </p:cNvPr>
          <p:cNvSpPr txBox="1"/>
          <p:nvPr/>
        </p:nvSpPr>
        <p:spPr>
          <a:xfrm>
            <a:off x="289617" y="304663"/>
            <a:ext cx="65902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ДАШБОРД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РУКОВОДИТЕЛЯ КОНТАКТ–ЦЕНТРА</a:t>
            </a:r>
            <a:br>
              <a:rPr lang="ru-RU" sz="2000" dirty="0">
                <a:solidFill>
                  <a:srgbClr val="0061AF"/>
                </a:solidFill>
                <a:latin typeface="Montserrat" pitchFamily="2" charset="-52"/>
              </a:rPr>
            </a:b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И МЕНЕДЖЕРОВ КЦ</a:t>
            </a:r>
          </a:p>
        </p:txBody>
      </p:sp>
    </p:spTree>
    <p:extLst>
      <p:ext uri="{BB962C8B-B14F-4D97-AF65-F5344CB8AC3E}">
        <p14:creationId xmlns:p14="http://schemas.microsoft.com/office/powerpoint/2010/main" val="36513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914400" y="899915"/>
            <a:ext cx="7549345" cy="3991297"/>
            <a:chOff x="539750" y="743011"/>
            <a:chExt cx="8038295" cy="4249802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539750" y="743011"/>
              <a:ext cx="8038295" cy="4249802"/>
            </a:xfrm>
            <a:prstGeom prst="roundRect">
              <a:avLst>
                <a:gd name="adj" fmla="val 461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ECCE6E89-D22D-6FE3-E8BC-E201013DC2BE}"/>
                </a:ext>
              </a:extLst>
            </p:cNvPr>
            <p:cNvSpPr/>
            <p:nvPr/>
          </p:nvSpPr>
          <p:spPr>
            <a:xfrm>
              <a:off x="1199179" y="1024104"/>
              <a:ext cx="3319113" cy="341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0FBC6EC-BAC3-4C46-9DF1-1C091CCCE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213" y="835221"/>
              <a:ext cx="7689850" cy="4021098"/>
            </a:xfrm>
            <a:prstGeom prst="rect">
              <a:avLst/>
            </a:prstGeom>
          </p:spPr>
        </p:pic>
      </p:grp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1" y="342901"/>
            <a:ext cx="1866899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82E95D-BEC6-1CE5-C7B0-12CC1EE9B71D}"/>
              </a:ext>
            </a:extLst>
          </p:cNvPr>
          <p:cNvSpPr txBox="1"/>
          <p:nvPr/>
        </p:nvSpPr>
        <p:spPr>
          <a:xfrm>
            <a:off x="289617" y="304663"/>
            <a:ext cx="6873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ДАШБОРД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СЕРВИСНОЙ КЛИЕНТСКОЙ СЛУЖБЫ</a:t>
            </a:r>
          </a:p>
        </p:txBody>
      </p:sp>
    </p:spTree>
    <p:extLst>
      <p:ext uri="{BB962C8B-B14F-4D97-AF65-F5344CB8AC3E}">
        <p14:creationId xmlns:p14="http://schemas.microsoft.com/office/powerpoint/2010/main" val="7246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/>
          <p:nvPr/>
        </p:nvSpPr>
        <p:spPr>
          <a:xfrm>
            <a:off x="3671555" y="134392"/>
            <a:ext cx="5224531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700" dirty="0" err="1">
                <a:latin typeface="Montserrat" panose="00000500000000000000" pitchFamily="2" charset="-52"/>
                <a:ea typeface="+mj-ea"/>
                <a:cs typeface="+mj-cs"/>
                <a:sym typeface="Oswald"/>
              </a:rPr>
              <a:t>Демина</a:t>
            </a:r>
            <a:r>
              <a:rPr lang="ru-RU" sz="2700" dirty="0">
                <a:latin typeface="Montserrat" panose="00000500000000000000" pitchFamily="2" charset="-52"/>
                <a:ea typeface="+mj-ea"/>
                <a:cs typeface="+mj-cs"/>
                <a:sym typeface="Oswald"/>
              </a:rPr>
              <a:t> </a:t>
            </a:r>
            <a:r>
              <a:rPr lang="en-US" sz="2700" dirty="0">
                <a:latin typeface="Montserrat" panose="00000500000000000000" pitchFamily="2" charset="-52"/>
                <a:ea typeface="+mj-ea"/>
                <a:cs typeface="+mj-cs"/>
                <a:sym typeface="Oswald"/>
              </a:rPr>
              <a:t>Татьяна </a:t>
            </a:r>
            <a:r>
              <a:rPr lang="en-US" sz="2700" dirty="0" err="1">
                <a:latin typeface="Montserrat" panose="00000500000000000000" pitchFamily="2" charset="-52"/>
                <a:ea typeface="+mj-ea"/>
                <a:cs typeface="+mj-cs"/>
                <a:sym typeface="Oswald"/>
              </a:rPr>
              <a:t>Викторовна</a:t>
            </a:r>
            <a:endParaRPr sz="2700" dirty="0">
              <a:latin typeface="Montserrat" panose="00000500000000000000" pitchFamily="2" charset="-52"/>
              <a:ea typeface="+mj-ea"/>
              <a:cs typeface="+mj-cs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8DEC095-56DB-5FFB-0873-10F73F80BF4B}"/>
              </a:ext>
            </a:extLst>
          </p:cNvPr>
          <p:cNvGrpSpPr/>
          <p:nvPr/>
        </p:nvGrpSpPr>
        <p:grpSpPr>
          <a:xfrm>
            <a:off x="3758952" y="4493648"/>
            <a:ext cx="5385048" cy="538031"/>
            <a:chOff x="5641068" y="5213195"/>
            <a:chExt cx="6550932" cy="1310207"/>
          </a:xfrm>
          <a:solidFill>
            <a:srgbClr val="0061AF"/>
          </a:solidFill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BB8EBAAB-90E4-A6CA-AE45-051FF9510EC3}"/>
                </a:ext>
              </a:extLst>
            </p:cNvPr>
            <p:cNvSpPr/>
            <p:nvPr/>
          </p:nvSpPr>
          <p:spPr>
            <a:xfrm>
              <a:off x="5641068" y="5213195"/>
              <a:ext cx="6550932" cy="13102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" name="Google Shape;88;g10feb981b58_4_36">
              <a:extLst>
                <a:ext uri="{FF2B5EF4-FFF2-40B4-BE49-F238E27FC236}">
                  <a16:creationId xmlns:a16="http://schemas.microsoft.com/office/drawing/2014/main" id="{3E14D820-1974-E07C-F778-D1CD71456B8A}"/>
                </a:ext>
              </a:extLst>
            </p:cNvPr>
            <p:cNvSpPr txBox="1"/>
            <p:nvPr/>
          </p:nvSpPr>
          <p:spPr>
            <a:xfrm>
              <a:off x="5867400" y="5256736"/>
              <a:ext cx="6324600" cy="1218572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>
                <a:buClr>
                  <a:srgbClr val="1C1F40"/>
                </a:buClr>
                <a:buSzPts val="2800"/>
              </a:pPr>
              <a:r>
                <a:rPr lang="ru-RU" sz="2000" dirty="0">
                  <a:solidFill>
                    <a:schemeClr val="bg1"/>
                  </a:solidFill>
                  <a:latin typeface="Montserrat" panose="00000500000000000000" pitchFamily="2" charset="-52"/>
                  <a:ea typeface="Montserrat"/>
                  <a:cs typeface="Montserrat"/>
                  <a:sym typeface="Montserrat"/>
                </a:rPr>
                <a:t>СЕО ГК Азбука быта (ГК «Железно»)</a:t>
              </a:r>
              <a:endParaRPr lang="ru-RU" sz="2000" b="1" dirty="0">
                <a:solidFill>
                  <a:schemeClr val="bg1"/>
                </a:solidFill>
                <a:latin typeface="Montserrat" panose="00000500000000000000" pitchFamily="2" charset="-52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99121368-AC03-4ED0-B61C-113894EC9D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9"/>
          <a:stretch/>
        </p:blipFill>
        <p:spPr bwMode="auto">
          <a:xfrm>
            <a:off x="152399" y="134392"/>
            <a:ext cx="3093859" cy="489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3945003" y="620664"/>
            <a:ext cx="5564006" cy="3749928"/>
            <a:chOff x="3945003" y="620664"/>
            <a:chExt cx="5564006" cy="3749928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E872B0F2-135C-4AD6-957E-8731046E9781}"/>
                </a:ext>
              </a:extLst>
            </p:cNvPr>
            <p:cNvGrpSpPr/>
            <p:nvPr/>
          </p:nvGrpSpPr>
          <p:grpSpPr>
            <a:xfrm>
              <a:off x="4123961" y="620664"/>
              <a:ext cx="5385048" cy="3749928"/>
              <a:chOff x="4123961" y="620664"/>
              <a:chExt cx="5385048" cy="374992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C3E932A-1E6F-462E-B401-82E3E9C1F2EA}"/>
                  </a:ext>
                </a:extLst>
              </p:cNvPr>
              <p:cNvSpPr txBox="1"/>
              <p:nvPr/>
            </p:nvSpPr>
            <p:spPr>
              <a:xfrm>
                <a:off x="4123961" y="620664"/>
                <a:ext cx="4867640" cy="72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9050">
                  <a:lnSpc>
                    <a:spcPct val="115000"/>
                  </a:lnSpc>
                  <a:buClr>
                    <a:schemeClr val="tx2"/>
                  </a:buClr>
                  <a:buSzPts val="3200"/>
                </a:pPr>
                <a:r>
                  <a:rPr lang="en-US" sz="1200" b="1" dirty="0" err="1">
                    <a:solidFill>
                      <a:srgbClr val="0061AF"/>
                    </a:solidFill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Генеральный</a:t>
                </a:r>
                <a:r>
                  <a:rPr lang="en-US" sz="1200" dirty="0">
                    <a:solidFill>
                      <a:srgbClr val="0061AF"/>
                    </a:solidFill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 </a:t>
                </a:r>
                <a:r>
                  <a:rPr lang="en-US" sz="1200" dirty="0" err="1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директор</a:t>
                </a:r>
                <a:r>
                  <a:rPr lang="en-US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 </a:t>
                </a:r>
                <a:r>
                  <a:rPr lang="en-US" sz="1200" dirty="0" err="1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группы</a:t>
                </a:r>
                <a:r>
                  <a:rPr lang="en-US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 </a:t>
                </a:r>
                <a:r>
                  <a:rPr lang="en-US" sz="1200" dirty="0" err="1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управляющих</a:t>
                </a:r>
                <a:r>
                  <a:rPr lang="en-US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 </a:t>
                </a:r>
                <a:endParaRPr lang="ru-RU" sz="1200" dirty="0">
                  <a:latin typeface="Montserrat" panose="00000500000000000000" pitchFamily="2" charset="-52"/>
                  <a:ea typeface="+mj-ea"/>
                  <a:cs typeface="+mj-cs"/>
                  <a:sym typeface="PT Serif"/>
                </a:endParaRPr>
              </a:p>
              <a:p>
                <a:pPr marL="19050">
                  <a:lnSpc>
                    <a:spcPct val="115000"/>
                  </a:lnSpc>
                  <a:buClr>
                    <a:schemeClr val="tx2"/>
                  </a:buClr>
                  <a:buSzPts val="3200"/>
                </a:pPr>
                <a:r>
                  <a:rPr lang="en-US" sz="1200" dirty="0" err="1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компаний</a:t>
                </a:r>
                <a:r>
                  <a:rPr lang="en-US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 «</a:t>
                </a:r>
                <a:r>
                  <a:rPr lang="en-US" sz="1200" dirty="0" err="1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Азбука</a:t>
                </a:r>
                <a:r>
                  <a:rPr lang="en-US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 </a:t>
                </a:r>
                <a:r>
                  <a:rPr lang="en-US" sz="1200" dirty="0" err="1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быта</a:t>
                </a:r>
                <a:r>
                  <a:rPr lang="en-US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»</a:t>
                </a:r>
                <a:r>
                  <a:rPr lang="ru-RU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 </a:t>
                </a:r>
                <a:r>
                  <a:rPr lang="en-US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(</a:t>
                </a:r>
                <a:r>
                  <a:rPr lang="ru-RU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 </a:t>
                </a:r>
                <a:r>
                  <a:rPr lang="en-US" sz="1200" dirty="0" err="1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Железно</a:t>
                </a:r>
                <a:r>
                  <a:rPr lang="en-US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, г.</a:t>
                </a:r>
                <a:r>
                  <a:rPr lang="ru-RU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 </a:t>
                </a:r>
                <a:r>
                  <a:rPr lang="en-US" sz="1200" dirty="0" err="1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Киров</a:t>
                </a:r>
                <a:r>
                  <a:rPr lang="en-US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, г.</a:t>
                </a:r>
                <a:r>
                  <a:rPr lang="ru-RU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 </a:t>
                </a:r>
                <a:r>
                  <a:rPr lang="en-US" sz="1200" dirty="0" err="1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Ульяновск</a:t>
                </a:r>
                <a:r>
                  <a:rPr lang="en-US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, г. </a:t>
                </a:r>
                <a:r>
                  <a:rPr lang="en-US" sz="1200" dirty="0" err="1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Ижевск</a:t>
                </a:r>
                <a:r>
                  <a:rPr lang="ru-RU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, г. Пермь, г. Екатеринбург</a:t>
                </a:r>
                <a:r>
                  <a:rPr lang="en-US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)</a:t>
                </a:r>
                <a:endParaRPr lang="ru-RU" sz="12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EF10047-53F4-4FB6-AB2C-547453A99C26}"/>
                  </a:ext>
                </a:extLst>
              </p:cNvPr>
              <p:cNvSpPr txBox="1"/>
              <p:nvPr/>
            </p:nvSpPr>
            <p:spPr>
              <a:xfrm>
                <a:off x="4123961" y="1388597"/>
                <a:ext cx="4908694" cy="941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9050">
                  <a:lnSpc>
                    <a:spcPct val="115000"/>
                  </a:lnSpc>
                  <a:buClr>
                    <a:schemeClr val="tx2"/>
                  </a:buClr>
                  <a:buSzPts val="3200"/>
                </a:pPr>
                <a:r>
                  <a:rPr lang="ru-RU" sz="1200" b="1" dirty="0">
                    <a:solidFill>
                      <a:srgbClr val="0061AF"/>
                    </a:solidFill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Более 7 лет </a:t>
                </a:r>
                <a:r>
                  <a:rPr lang="ru-RU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практического опыта организации и управления </a:t>
                </a:r>
                <a:r>
                  <a:rPr lang="en-US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post sale service </a:t>
                </a:r>
                <a:r>
                  <a:rPr lang="ru-RU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от заселения до проживания </a:t>
                </a:r>
                <a:r>
                  <a:rPr lang="en-US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,</a:t>
                </a:r>
                <a:r>
                  <a:rPr lang="ru-RU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 20 лет управленческого опыта  в части профессионального менеджмента в разных бизнесах</a:t>
                </a:r>
                <a:endParaRPr lang="ru-RU" sz="12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338D1E-4151-4592-B8A8-53C1E001C041}"/>
                  </a:ext>
                </a:extLst>
              </p:cNvPr>
              <p:cNvSpPr txBox="1"/>
              <p:nvPr/>
            </p:nvSpPr>
            <p:spPr>
              <a:xfrm>
                <a:off x="4123961" y="2452261"/>
                <a:ext cx="490869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200" b="1" dirty="0">
                    <a:solidFill>
                      <a:srgbClr val="0061AF"/>
                    </a:solidFill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Награждена</a:t>
                </a:r>
                <a:r>
                  <a:rPr lang="ru-RU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 дипломом портала ЕРЗ  за распространение лучших практик в сфере строительства </a:t>
                </a:r>
                <a:endParaRPr lang="ru-RU" sz="1200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9C173AE-A43C-4D13-936F-9DF008C609E7}"/>
                  </a:ext>
                </a:extLst>
              </p:cNvPr>
              <p:cNvSpPr txBox="1"/>
              <p:nvPr/>
            </p:nvSpPr>
            <p:spPr>
              <a:xfrm>
                <a:off x="4123961" y="3073080"/>
                <a:ext cx="4997594" cy="517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9050">
                  <a:lnSpc>
                    <a:spcPct val="115000"/>
                  </a:lnSpc>
                  <a:buClr>
                    <a:schemeClr val="tx2"/>
                  </a:buClr>
                  <a:buSzPts val="3200"/>
                </a:pPr>
                <a:r>
                  <a:rPr lang="ru-RU" sz="1200" b="1" dirty="0">
                    <a:solidFill>
                      <a:srgbClr val="0061AF"/>
                    </a:solidFill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Эксперт</a:t>
                </a:r>
                <a:r>
                  <a:rPr lang="ru-RU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 Ассоциации профессиональных управляющих организаций “Р1” (г. Москва)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24C604-C544-42E8-8248-C2B193F76983}"/>
                  </a:ext>
                </a:extLst>
              </p:cNvPr>
              <p:cNvSpPr txBox="1"/>
              <p:nvPr/>
            </p:nvSpPr>
            <p:spPr>
              <a:xfrm>
                <a:off x="4123961" y="3641162"/>
                <a:ext cx="5385048" cy="7294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19050">
                  <a:lnSpc>
                    <a:spcPct val="115000"/>
                  </a:lnSpc>
                  <a:buClr>
                    <a:schemeClr val="tx2"/>
                  </a:buClr>
                  <a:buSzPts val="3200"/>
                </a:pPr>
                <a:r>
                  <a:rPr lang="ru-RU" sz="1200" b="1" dirty="0">
                    <a:solidFill>
                      <a:srgbClr val="0061AF"/>
                    </a:solidFill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Вхожу в состав  </a:t>
                </a:r>
                <a:r>
                  <a:rPr lang="ru-RU" sz="1200" dirty="0">
                    <a:latin typeface="Montserrat" panose="00000500000000000000" pitchFamily="2" charset="-52"/>
                    <a:ea typeface="+mj-ea"/>
                    <a:cs typeface="+mj-cs"/>
                    <a:sym typeface="PT Serif"/>
                  </a:rPr>
                  <a:t>Рабочей Группы </a:t>
                </a:r>
                <a:r>
                  <a:rPr lang="ru-RU" sz="1200" dirty="0">
                    <a:latin typeface="Montserrat" panose="00000500000000000000" pitchFamily="2" charset="-52"/>
                    <a:ea typeface="+mj-ea"/>
                    <a:cs typeface="+mj-cs"/>
                  </a:rPr>
                  <a:t>Подкомитета</a:t>
                </a:r>
                <a:br>
                  <a:rPr lang="ru-RU" sz="1200" dirty="0">
                    <a:latin typeface="Montserrat" panose="00000500000000000000" pitchFamily="2" charset="-52"/>
                    <a:ea typeface="+mj-ea"/>
                    <a:cs typeface="+mj-cs"/>
                  </a:rPr>
                </a:br>
                <a:r>
                  <a:rPr lang="ru-RU" sz="1200" dirty="0">
                    <a:latin typeface="Montserrat" panose="00000500000000000000" pitchFamily="2" charset="-52"/>
                    <a:ea typeface="+mj-ea"/>
                    <a:cs typeface="+mj-cs"/>
                  </a:rPr>
                  <a:t>по развитию рынка управления жилой недвижимостью  Комитета ТПП РФ по предпринимательству в сфере ЖКХ</a:t>
                </a:r>
                <a:endParaRPr lang="ru-RU" sz="1200" dirty="0">
                  <a:latin typeface="Montserrat" panose="00000500000000000000" pitchFamily="2" charset="-52"/>
                  <a:ea typeface="+mj-ea"/>
                  <a:cs typeface="+mj-cs"/>
                  <a:sym typeface="Podkova"/>
                </a:endParaRPr>
              </a:p>
            </p:txBody>
          </p:sp>
        </p:grp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7A9B8CD5-59B9-4618-9746-07953E7E00A1}"/>
                </a:ext>
              </a:extLst>
            </p:cNvPr>
            <p:cNvSpPr/>
            <p:nvPr/>
          </p:nvSpPr>
          <p:spPr>
            <a:xfrm>
              <a:off x="3945003" y="699156"/>
              <a:ext cx="132874" cy="132874"/>
            </a:xfrm>
            <a:prstGeom prst="rect">
              <a:avLst/>
            </a:prstGeom>
            <a:solidFill>
              <a:srgbClr val="0061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BE48BA33-B97E-4EE7-81C2-87322C747E4D}"/>
                </a:ext>
              </a:extLst>
            </p:cNvPr>
            <p:cNvSpPr/>
            <p:nvPr/>
          </p:nvSpPr>
          <p:spPr>
            <a:xfrm>
              <a:off x="3945003" y="1473360"/>
              <a:ext cx="132874" cy="132874"/>
            </a:xfrm>
            <a:prstGeom prst="rect">
              <a:avLst/>
            </a:prstGeom>
            <a:solidFill>
              <a:srgbClr val="0061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1647C3F-61A4-4E90-B2AC-D3B0D4D673CA}"/>
                </a:ext>
              </a:extLst>
            </p:cNvPr>
            <p:cNvSpPr/>
            <p:nvPr/>
          </p:nvSpPr>
          <p:spPr>
            <a:xfrm>
              <a:off x="3945003" y="2516598"/>
              <a:ext cx="132874" cy="132874"/>
            </a:xfrm>
            <a:prstGeom prst="rect">
              <a:avLst/>
            </a:prstGeom>
            <a:solidFill>
              <a:srgbClr val="0061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44967489-9D8F-4EB1-B101-4338D75C0716}"/>
                </a:ext>
              </a:extLst>
            </p:cNvPr>
            <p:cNvSpPr/>
            <p:nvPr/>
          </p:nvSpPr>
          <p:spPr>
            <a:xfrm>
              <a:off x="3945003" y="3179900"/>
              <a:ext cx="132874" cy="132874"/>
            </a:xfrm>
            <a:prstGeom prst="rect">
              <a:avLst/>
            </a:prstGeom>
            <a:solidFill>
              <a:srgbClr val="0061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AD79594E-BBAD-4CE5-91C8-219DE150BC28}"/>
                </a:ext>
              </a:extLst>
            </p:cNvPr>
            <p:cNvSpPr/>
            <p:nvPr/>
          </p:nvSpPr>
          <p:spPr>
            <a:xfrm>
              <a:off x="3945003" y="3719444"/>
              <a:ext cx="132874" cy="132874"/>
            </a:xfrm>
            <a:prstGeom prst="rect">
              <a:avLst/>
            </a:prstGeom>
            <a:solidFill>
              <a:srgbClr val="0061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753034-E867-4F52-853E-475E70D3E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54" y="824017"/>
            <a:ext cx="6839712" cy="38096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2A1018-B502-4EFC-8343-1B782F520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004" y="1817982"/>
            <a:ext cx="2990088" cy="2994653"/>
          </a:xfrm>
          <a:prstGeom prst="rect">
            <a:avLst/>
          </a:prstGeom>
          <a:ln w="38100">
            <a:solidFill>
              <a:srgbClr val="0061AF"/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1" y="342901"/>
            <a:ext cx="1193799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82E95D-BEC6-1CE5-C7B0-12CC1EE9B71D}"/>
              </a:ext>
            </a:extLst>
          </p:cNvPr>
          <p:cNvSpPr txBox="1"/>
          <p:nvPr/>
        </p:nvSpPr>
        <p:spPr>
          <a:xfrm>
            <a:off x="289617" y="304663"/>
            <a:ext cx="31886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Montserrat" pitchFamily="2" charset="-52"/>
              </a:rPr>
              <a:t>PUSH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УВЕДОМЛЕНИЯ</a:t>
            </a:r>
          </a:p>
        </p:txBody>
      </p:sp>
    </p:spTree>
    <p:extLst>
      <p:ext uri="{BB962C8B-B14F-4D97-AF65-F5344CB8AC3E}">
        <p14:creationId xmlns:p14="http://schemas.microsoft.com/office/powerpoint/2010/main" val="216766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1761AF-832E-E778-D93C-A621E211F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931" y="1060625"/>
            <a:ext cx="2441391" cy="35908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D92F45-7C82-79E6-8ED1-425DA6910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887" y="1248593"/>
            <a:ext cx="2730775" cy="34028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6EB46E-C709-FAF3-F725-E2F83FE2A677}"/>
              </a:ext>
            </a:extLst>
          </p:cNvPr>
          <p:cNvSpPr txBox="1"/>
          <p:nvPr/>
        </p:nvSpPr>
        <p:spPr>
          <a:xfrm>
            <a:off x="5423018" y="424936"/>
            <a:ext cx="372098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buClr>
                <a:srgbClr val="032948"/>
              </a:buClr>
              <a:defRPr/>
            </a:pPr>
            <a:r>
              <a:rPr lang="ru-RU" sz="1400" dirty="0">
                <a:solidFill>
                  <a:srgbClr val="0061AF"/>
                </a:solidFill>
                <a:latin typeface="Montserrat" pitchFamily="2" charset="-52"/>
              </a:rPr>
              <a:t>МЕНЕДЖЕР КОНТАКТ ЦЕНТРА ,</a:t>
            </a:r>
          </a:p>
          <a:p>
            <a:pPr fontAlgn="base">
              <a:buClr>
                <a:srgbClr val="032948"/>
              </a:buClr>
              <a:defRPr/>
            </a:pPr>
            <a:r>
              <a:rPr lang="ru-RU" sz="1400" dirty="0">
                <a:solidFill>
                  <a:srgbClr val="0061AF"/>
                </a:solidFill>
                <a:latin typeface="Montserrat" pitchFamily="2" charset="-52"/>
              </a:rPr>
              <a:t>У КОТОРОГО НЕТ ИНФОРМАЦИИ</a:t>
            </a:r>
          </a:p>
          <a:p>
            <a:pPr fontAlgn="base">
              <a:buClr>
                <a:srgbClr val="032948"/>
              </a:buClr>
              <a:defRPr/>
            </a:pPr>
            <a:r>
              <a:rPr lang="ru-RU" sz="1400" dirty="0">
                <a:solidFill>
                  <a:srgbClr val="0061AF"/>
                </a:solidFill>
                <a:latin typeface="Montserrat" pitchFamily="2" charset="-52"/>
              </a:rPr>
              <a:t>ОТ ИНЖЕНЕРОВ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5080F-B88D-CAB2-AFEB-B03FFB6E270C}"/>
              </a:ext>
            </a:extLst>
          </p:cNvPr>
          <p:cNvSpPr txBox="1"/>
          <p:nvPr/>
        </p:nvSpPr>
        <p:spPr>
          <a:xfrm>
            <a:off x="737315" y="331675"/>
            <a:ext cx="28121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buClr>
                <a:srgbClr val="032948"/>
              </a:buClr>
              <a:defRPr/>
            </a:pPr>
            <a:r>
              <a:rPr lang="ru-RU" sz="1400" dirty="0">
                <a:solidFill>
                  <a:srgbClr val="0061AF"/>
                </a:solidFill>
                <a:latin typeface="Montserrat" pitchFamily="2" charset="-52"/>
              </a:rPr>
              <a:t>КЛИЕНТ ЗВОНИТ В ОФИС УК, ЧТОБЫ СПРОСИТЬ:</a:t>
            </a:r>
          </a:p>
          <a:p>
            <a:pPr fontAlgn="base">
              <a:buClr>
                <a:srgbClr val="032948"/>
              </a:buClr>
              <a:defRPr/>
            </a:pPr>
            <a:r>
              <a:rPr lang="ru-RU" sz="1400" dirty="0">
                <a:solidFill>
                  <a:srgbClr val="0061AF"/>
                </a:solidFill>
                <a:latin typeface="Montserrat" pitchFamily="2" charset="-52"/>
              </a:rPr>
              <a:t>«А КОГДА БУДЕТ ВОДА?»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C214BB-303B-D818-1E35-10965D5544B0}"/>
              </a:ext>
            </a:extLst>
          </p:cNvPr>
          <p:cNvSpPr txBox="1"/>
          <p:nvPr/>
        </p:nvSpPr>
        <p:spPr>
          <a:xfrm>
            <a:off x="3715752" y="1483542"/>
            <a:ext cx="1707265" cy="30931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00" dirty="0">
                <a:latin typeface="Montserrat" pitchFamily="2" charset="-52"/>
              </a:rPr>
              <a:t>- «Когда будет вода? » </a:t>
            </a:r>
          </a:p>
          <a:p>
            <a:endParaRPr lang="ru-RU" sz="1300" dirty="0">
              <a:latin typeface="Montserrat" pitchFamily="2" charset="-52"/>
            </a:endParaRPr>
          </a:p>
          <a:p>
            <a:r>
              <a:rPr lang="ru-RU" sz="1300" dirty="0">
                <a:latin typeface="Montserrat" pitchFamily="2" charset="-52"/>
              </a:rPr>
              <a:t>- «Когда будет мастер?»</a:t>
            </a:r>
          </a:p>
          <a:p>
            <a:endParaRPr lang="ru-RU" sz="1300" dirty="0">
              <a:latin typeface="Montserrat" pitchFamily="2" charset="-52"/>
            </a:endParaRPr>
          </a:p>
          <a:p>
            <a:r>
              <a:rPr lang="ru-RU" sz="1300" dirty="0">
                <a:latin typeface="Montserrat" pitchFamily="2" charset="-52"/>
              </a:rPr>
              <a:t>- «Когда придет квитанция?»</a:t>
            </a:r>
          </a:p>
          <a:p>
            <a:endParaRPr lang="ru-RU" sz="1300" dirty="0">
              <a:latin typeface="Montserrat" pitchFamily="2" charset="-52"/>
            </a:endParaRPr>
          </a:p>
          <a:p>
            <a:r>
              <a:rPr lang="ru-RU" sz="1300" dirty="0">
                <a:latin typeface="Montserrat" pitchFamily="2" charset="-52"/>
              </a:rPr>
              <a:t>- «А как передать показания?»</a:t>
            </a:r>
          </a:p>
          <a:p>
            <a:endParaRPr lang="ru-RU" sz="1300" dirty="0">
              <a:latin typeface="Montserrat" pitchFamily="2" charset="-52"/>
            </a:endParaRPr>
          </a:p>
          <a:p>
            <a:r>
              <a:rPr lang="ru-RU" sz="1300" dirty="0">
                <a:latin typeface="Montserrat" pitchFamily="2" charset="-52"/>
              </a:rPr>
              <a:t>- «А когда снег вывезут?»</a:t>
            </a:r>
          </a:p>
          <a:p>
            <a:r>
              <a:rPr lang="ru-RU" sz="1300" dirty="0">
                <a:latin typeface="Montserrat" pitchFamily="2" charset="-5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08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-1" y="0"/>
            <a:ext cx="9144001" cy="51389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E1C041-2927-42AD-BBBE-17684137C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8791" y="4269926"/>
            <a:ext cx="1340874" cy="54028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395287" y="2201871"/>
            <a:ext cx="3313113" cy="496803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261F28-92AA-4E71-B2B0-F5E7618B08E4}"/>
              </a:ext>
            </a:extLst>
          </p:cNvPr>
          <p:cNvSpPr txBox="1"/>
          <p:nvPr/>
        </p:nvSpPr>
        <p:spPr>
          <a:xfrm>
            <a:off x="395288" y="2181029"/>
            <a:ext cx="5295891" cy="146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940" dirty="0">
                <a:solidFill>
                  <a:schemeClr val="bg1"/>
                </a:solidFill>
                <a:latin typeface="Montserrat"/>
              </a:rPr>
              <a:t>ПАРАЛЛЕЛЬНО</a:t>
            </a:r>
            <a:endParaRPr lang="ru-RU" sz="2000" dirty="0">
              <a:solidFill>
                <a:schemeClr val="bg1"/>
              </a:solidFill>
              <a:latin typeface="Montserrat"/>
            </a:endParaRPr>
          </a:p>
          <a:p>
            <a:endParaRPr lang="ru-RU" sz="2000" dirty="0">
              <a:solidFill>
                <a:schemeClr val="bg1"/>
              </a:solidFill>
              <a:latin typeface="Montserrat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/>
              </a:rPr>
              <a:t>ВАЖНО НАСТРОИТЬ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/>
              </a:rPr>
              <a:t>ВНУТРЕННИЙ КЛИЕНТСКИЙ СЕРВИС</a:t>
            </a:r>
          </a:p>
        </p:txBody>
      </p:sp>
    </p:spTree>
    <p:extLst>
      <p:ext uri="{BB962C8B-B14F-4D97-AF65-F5344CB8AC3E}">
        <p14:creationId xmlns:p14="http://schemas.microsoft.com/office/powerpoint/2010/main" val="392174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7EDF8A1-BD4E-4F80-9604-9CFCD5C01A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47" t="7462" b="23770"/>
          <a:stretch/>
        </p:blipFill>
        <p:spPr>
          <a:xfrm>
            <a:off x="4000501" y="-9526"/>
            <a:ext cx="5143500" cy="5162551"/>
          </a:xfrm>
          <a:prstGeom prst="rect">
            <a:avLst/>
          </a:prstGeom>
        </p:spPr>
      </p:pic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id="{D0742654-76ED-4772-5610-83C9151A4AA0}"/>
              </a:ext>
            </a:extLst>
          </p:cNvPr>
          <p:cNvSpPr/>
          <p:nvPr/>
        </p:nvSpPr>
        <p:spPr>
          <a:xfrm>
            <a:off x="-927" y="1"/>
            <a:ext cx="5166814" cy="5148716"/>
          </a:xfrm>
          <a:custGeom>
            <a:avLst/>
            <a:gdLst>
              <a:gd name="connsiteX0" fmla="*/ 0 w 5181972"/>
              <a:gd name="connsiteY0" fmla="*/ 0 h 5143500"/>
              <a:gd name="connsiteX1" fmla="*/ 5181972 w 5181972"/>
              <a:gd name="connsiteY1" fmla="*/ 0 h 5143500"/>
              <a:gd name="connsiteX2" fmla="*/ 5181972 w 5181972"/>
              <a:gd name="connsiteY2" fmla="*/ 5143500 h 5143500"/>
              <a:gd name="connsiteX3" fmla="*/ 0 w 5181972"/>
              <a:gd name="connsiteY3" fmla="*/ 5143500 h 5143500"/>
              <a:gd name="connsiteX4" fmla="*/ 0 w 5181972"/>
              <a:gd name="connsiteY4" fmla="*/ 0 h 5143500"/>
              <a:gd name="connsiteX0" fmla="*/ 0 w 5181972"/>
              <a:gd name="connsiteY0" fmla="*/ 0 h 5143500"/>
              <a:gd name="connsiteX1" fmla="*/ 5181972 w 5181972"/>
              <a:gd name="connsiteY1" fmla="*/ 0 h 5143500"/>
              <a:gd name="connsiteX2" fmla="*/ 2058628 w 5181972"/>
              <a:gd name="connsiteY2" fmla="*/ 4506502 h 5143500"/>
              <a:gd name="connsiteX3" fmla="*/ 0 w 5181972"/>
              <a:gd name="connsiteY3" fmla="*/ 5143500 h 5143500"/>
              <a:gd name="connsiteX4" fmla="*/ 0 w 5181972"/>
              <a:gd name="connsiteY4" fmla="*/ 0 h 5143500"/>
              <a:gd name="connsiteX0" fmla="*/ 0 w 5181972"/>
              <a:gd name="connsiteY0" fmla="*/ 0 h 5148637"/>
              <a:gd name="connsiteX1" fmla="*/ 5181972 w 5181972"/>
              <a:gd name="connsiteY1" fmla="*/ 0 h 5148637"/>
              <a:gd name="connsiteX2" fmla="*/ 4149419 w 5181972"/>
              <a:gd name="connsiteY2" fmla="*/ 5148637 h 5148637"/>
              <a:gd name="connsiteX3" fmla="*/ 0 w 5181972"/>
              <a:gd name="connsiteY3" fmla="*/ 5143500 h 5148637"/>
              <a:gd name="connsiteX4" fmla="*/ 0 w 5181972"/>
              <a:gd name="connsiteY4" fmla="*/ 0 h 5148637"/>
              <a:gd name="connsiteX0" fmla="*/ 0 w 5181972"/>
              <a:gd name="connsiteY0" fmla="*/ 0 h 5148637"/>
              <a:gd name="connsiteX1" fmla="*/ 5181972 w 5181972"/>
              <a:gd name="connsiteY1" fmla="*/ 0 h 5148637"/>
              <a:gd name="connsiteX2" fmla="*/ 4536712 w 5181972"/>
              <a:gd name="connsiteY2" fmla="*/ 3236360 h 5148637"/>
              <a:gd name="connsiteX3" fmla="*/ 4149419 w 5181972"/>
              <a:gd name="connsiteY3" fmla="*/ 5148637 h 5148637"/>
              <a:gd name="connsiteX4" fmla="*/ 0 w 5181972"/>
              <a:gd name="connsiteY4" fmla="*/ 5143500 h 5148637"/>
              <a:gd name="connsiteX5" fmla="*/ 0 w 5181972"/>
              <a:gd name="connsiteY5" fmla="*/ 0 h 5148637"/>
              <a:gd name="connsiteX0" fmla="*/ 0 w 5181972"/>
              <a:gd name="connsiteY0" fmla="*/ 0 h 5148637"/>
              <a:gd name="connsiteX1" fmla="*/ 5181972 w 5181972"/>
              <a:gd name="connsiteY1" fmla="*/ 0 h 5148637"/>
              <a:gd name="connsiteX2" fmla="*/ 5178847 w 5181972"/>
              <a:gd name="connsiteY2" fmla="*/ 3020602 h 5148637"/>
              <a:gd name="connsiteX3" fmla="*/ 4149419 w 5181972"/>
              <a:gd name="connsiteY3" fmla="*/ 5148637 h 5148637"/>
              <a:gd name="connsiteX4" fmla="*/ 0 w 5181972"/>
              <a:gd name="connsiteY4" fmla="*/ 5143500 h 5148637"/>
              <a:gd name="connsiteX5" fmla="*/ 0 w 5181972"/>
              <a:gd name="connsiteY5" fmla="*/ 0 h 5148637"/>
              <a:gd name="connsiteX0" fmla="*/ 14397 w 5196369"/>
              <a:gd name="connsiteY0" fmla="*/ 0 h 5148637"/>
              <a:gd name="connsiteX1" fmla="*/ 5196369 w 5196369"/>
              <a:gd name="connsiteY1" fmla="*/ 0 h 5148637"/>
              <a:gd name="connsiteX2" fmla="*/ 5193244 w 5196369"/>
              <a:gd name="connsiteY2" fmla="*/ 3020602 h 5148637"/>
              <a:gd name="connsiteX3" fmla="*/ 4163816 w 5196369"/>
              <a:gd name="connsiteY3" fmla="*/ 5148637 h 5148637"/>
              <a:gd name="connsiteX4" fmla="*/ 14397 w 5196369"/>
              <a:gd name="connsiteY4" fmla="*/ 5143500 h 5148637"/>
              <a:gd name="connsiteX5" fmla="*/ 0 w 5196369"/>
              <a:gd name="connsiteY5" fmla="*/ 4556760 h 5148637"/>
              <a:gd name="connsiteX6" fmla="*/ 14397 w 5196369"/>
              <a:gd name="connsiteY6" fmla="*/ 0 h 5148637"/>
              <a:gd name="connsiteX0" fmla="*/ 14397 w 5196369"/>
              <a:gd name="connsiteY0" fmla="*/ 0 h 5148637"/>
              <a:gd name="connsiteX1" fmla="*/ 5196369 w 5196369"/>
              <a:gd name="connsiteY1" fmla="*/ 0 h 5148637"/>
              <a:gd name="connsiteX2" fmla="*/ 5193244 w 5196369"/>
              <a:gd name="connsiteY2" fmla="*/ 3020602 h 5148637"/>
              <a:gd name="connsiteX3" fmla="*/ 4163816 w 5196369"/>
              <a:gd name="connsiteY3" fmla="*/ 5148637 h 5148637"/>
              <a:gd name="connsiteX4" fmla="*/ 411481 w 5196369"/>
              <a:gd name="connsiteY4" fmla="*/ 5143500 h 5148637"/>
              <a:gd name="connsiteX5" fmla="*/ 14397 w 5196369"/>
              <a:gd name="connsiteY5" fmla="*/ 5143500 h 5148637"/>
              <a:gd name="connsiteX6" fmla="*/ 0 w 5196369"/>
              <a:gd name="connsiteY6" fmla="*/ 4556760 h 5148637"/>
              <a:gd name="connsiteX7" fmla="*/ 14397 w 5196369"/>
              <a:gd name="connsiteY7" fmla="*/ 0 h 5148637"/>
              <a:gd name="connsiteX0" fmla="*/ 14397 w 5196369"/>
              <a:gd name="connsiteY0" fmla="*/ 0 h 5158740"/>
              <a:gd name="connsiteX1" fmla="*/ 5196369 w 5196369"/>
              <a:gd name="connsiteY1" fmla="*/ 0 h 5158740"/>
              <a:gd name="connsiteX2" fmla="*/ 5193244 w 5196369"/>
              <a:gd name="connsiteY2" fmla="*/ 3020602 h 5158740"/>
              <a:gd name="connsiteX3" fmla="*/ 4163816 w 5196369"/>
              <a:gd name="connsiteY3" fmla="*/ 5148637 h 5158740"/>
              <a:gd name="connsiteX4" fmla="*/ 1173481 w 5196369"/>
              <a:gd name="connsiteY4" fmla="*/ 5158740 h 5158740"/>
              <a:gd name="connsiteX5" fmla="*/ 14397 w 5196369"/>
              <a:gd name="connsiteY5" fmla="*/ 5143500 h 5158740"/>
              <a:gd name="connsiteX6" fmla="*/ 0 w 5196369"/>
              <a:gd name="connsiteY6" fmla="*/ 4556760 h 5158740"/>
              <a:gd name="connsiteX7" fmla="*/ 14397 w 5196369"/>
              <a:gd name="connsiteY7" fmla="*/ 0 h 5158740"/>
              <a:gd name="connsiteX0" fmla="*/ 14397 w 5196369"/>
              <a:gd name="connsiteY0" fmla="*/ 0 h 5158740"/>
              <a:gd name="connsiteX1" fmla="*/ 5196369 w 5196369"/>
              <a:gd name="connsiteY1" fmla="*/ 0 h 5158740"/>
              <a:gd name="connsiteX2" fmla="*/ 5193244 w 5196369"/>
              <a:gd name="connsiteY2" fmla="*/ 3020602 h 5158740"/>
              <a:gd name="connsiteX3" fmla="*/ 4163816 w 5196369"/>
              <a:gd name="connsiteY3" fmla="*/ 5148637 h 5158740"/>
              <a:gd name="connsiteX4" fmla="*/ 1173481 w 5196369"/>
              <a:gd name="connsiteY4" fmla="*/ 5158740 h 5158740"/>
              <a:gd name="connsiteX5" fmla="*/ 1385997 w 5196369"/>
              <a:gd name="connsiteY5" fmla="*/ 4434840 h 5158740"/>
              <a:gd name="connsiteX6" fmla="*/ 0 w 5196369"/>
              <a:gd name="connsiteY6" fmla="*/ 4556760 h 5158740"/>
              <a:gd name="connsiteX7" fmla="*/ 14397 w 5196369"/>
              <a:gd name="connsiteY7" fmla="*/ 0 h 5158740"/>
              <a:gd name="connsiteX0" fmla="*/ 14397 w 5196369"/>
              <a:gd name="connsiteY0" fmla="*/ 0 h 5158740"/>
              <a:gd name="connsiteX1" fmla="*/ 5196369 w 5196369"/>
              <a:gd name="connsiteY1" fmla="*/ 0 h 5158740"/>
              <a:gd name="connsiteX2" fmla="*/ 5193244 w 5196369"/>
              <a:gd name="connsiteY2" fmla="*/ 3020602 h 5158740"/>
              <a:gd name="connsiteX3" fmla="*/ 4163816 w 5196369"/>
              <a:gd name="connsiteY3" fmla="*/ 5148637 h 5158740"/>
              <a:gd name="connsiteX4" fmla="*/ 1173481 w 5196369"/>
              <a:gd name="connsiteY4" fmla="*/ 5158740 h 5158740"/>
              <a:gd name="connsiteX5" fmla="*/ 2422317 w 5196369"/>
              <a:gd name="connsiteY5" fmla="*/ 3131820 h 5158740"/>
              <a:gd name="connsiteX6" fmla="*/ 0 w 5196369"/>
              <a:gd name="connsiteY6" fmla="*/ 4556760 h 5158740"/>
              <a:gd name="connsiteX7" fmla="*/ 14397 w 5196369"/>
              <a:gd name="connsiteY7" fmla="*/ 0 h 5158740"/>
              <a:gd name="connsiteX0" fmla="*/ 14397 w 5196369"/>
              <a:gd name="connsiteY0" fmla="*/ 0 h 5158740"/>
              <a:gd name="connsiteX1" fmla="*/ 5196369 w 5196369"/>
              <a:gd name="connsiteY1" fmla="*/ 0 h 5158740"/>
              <a:gd name="connsiteX2" fmla="*/ 5193244 w 5196369"/>
              <a:gd name="connsiteY2" fmla="*/ 3020602 h 5158740"/>
              <a:gd name="connsiteX3" fmla="*/ 4163816 w 5196369"/>
              <a:gd name="connsiteY3" fmla="*/ 5148637 h 5158740"/>
              <a:gd name="connsiteX4" fmla="*/ 1173481 w 5196369"/>
              <a:gd name="connsiteY4" fmla="*/ 5158740 h 5158740"/>
              <a:gd name="connsiteX5" fmla="*/ 1233597 w 5196369"/>
              <a:gd name="connsiteY5" fmla="*/ 4495800 h 5158740"/>
              <a:gd name="connsiteX6" fmla="*/ 0 w 5196369"/>
              <a:gd name="connsiteY6" fmla="*/ 4556760 h 5158740"/>
              <a:gd name="connsiteX7" fmla="*/ 14397 w 5196369"/>
              <a:gd name="connsiteY7" fmla="*/ 0 h 5158740"/>
              <a:gd name="connsiteX0" fmla="*/ 14397 w 5196369"/>
              <a:gd name="connsiteY0" fmla="*/ 0 h 5158740"/>
              <a:gd name="connsiteX1" fmla="*/ 5196369 w 5196369"/>
              <a:gd name="connsiteY1" fmla="*/ 0 h 5158740"/>
              <a:gd name="connsiteX2" fmla="*/ 5193244 w 5196369"/>
              <a:gd name="connsiteY2" fmla="*/ 3020602 h 5158740"/>
              <a:gd name="connsiteX3" fmla="*/ 4163816 w 5196369"/>
              <a:gd name="connsiteY3" fmla="*/ 5148637 h 5158740"/>
              <a:gd name="connsiteX4" fmla="*/ 1173481 w 5196369"/>
              <a:gd name="connsiteY4" fmla="*/ 5158740 h 5158740"/>
              <a:gd name="connsiteX5" fmla="*/ 1578520 w 5196369"/>
              <a:gd name="connsiteY5" fmla="*/ 4282440 h 5158740"/>
              <a:gd name="connsiteX6" fmla="*/ 0 w 5196369"/>
              <a:gd name="connsiteY6" fmla="*/ 4556760 h 5158740"/>
              <a:gd name="connsiteX7" fmla="*/ 14397 w 5196369"/>
              <a:gd name="connsiteY7" fmla="*/ 0 h 5158740"/>
              <a:gd name="connsiteX0" fmla="*/ 14397 w 5196369"/>
              <a:gd name="connsiteY0" fmla="*/ 0 h 5158740"/>
              <a:gd name="connsiteX1" fmla="*/ 5196369 w 5196369"/>
              <a:gd name="connsiteY1" fmla="*/ 0 h 5158740"/>
              <a:gd name="connsiteX2" fmla="*/ 5193244 w 5196369"/>
              <a:gd name="connsiteY2" fmla="*/ 3020602 h 5158740"/>
              <a:gd name="connsiteX3" fmla="*/ 4163816 w 5196369"/>
              <a:gd name="connsiteY3" fmla="*/ 5148637 h 5158740"/>
              <a:gd name="connsiteX4" fmla="*/ 1173481 w 5196369"/>
              <a:gd name="connsiteY4" fmla="*/ 5158740 h 5158740"/>
              <a:gd name="connsiteX5" fmla="*/ 1662835 w 5196369"/>
              <a:gd name="connsiteY5" fmla="*/ 4229100 h 5158740"/>
              <a:gd name="connsiteX6" fmla="*/ 0 w 5196369"/>
              <a:gd name="connsiteY6" fmla="*/ 4556760 h 5158740"/>
              <a:gd name="connsiteX7" fmla="*/ 14397 w 5196369"/>
              <a:gd name="connsiteY7" fmla="*/ 0 h 5158740"/>
              <a:gd name="connsiteX0" fmla="*/ 6732 w 5188704"/>
              <a:gd name="connsiteY0" fmla="*/ 0 h 5158740"/>
              <a:gd name="connsiteX1" fmla="*/ 5188704 w 5188704"/>
              <a:gd name="connsiteY1" fmla="*/ 0 h 5158740"/>
              <a:gd name="connsiteX2" fmla="*/ 5185579 w 5188704"/>
              <a:gd name="connsiteY2" fmla="*/ 3020602 h 5158740"/>
              <a:gd name="connsiteX3" fmla="*/ 4156151 w 5188704"/>
              <a:gd name="connsiteY3" fmla="*/ 5148637 h 5158740"/>
              <a:gd name="connsiteX4" fmla="*/ 1165816 w 5188704"/>
              <a:gd name="connsiteY4" fmla="*/ 5158740 h 5158740"/>
              <a:gd name="connsiteX5" fmla="*/ 1655170 w 5188704"/>
              <a:gd name="connsiteY5" fmla="*/ 4229100 h 5158740"/>
              <a:gd name="connsiteX6" fmla="*/ 0 w 5188704"/>
              <a:gd name="connsiteY6" fmla="*/ 4206240 h 5158740"/>
              <a:gd name="connsiteX7" fmla="*/ 6732 w 5188704"/>
              <a:gd name="connsiteY7" fmla="*/ 0 h 5158740"/>
              <a:gd name="connsiteX0" fmla="*/ 6732 w 5188704"/>
              <a:gd name="connsiteY0" fmla="*/ 0 h 5158740"/>
              <a:gd name="connsiteX1" fmla="*/ 5188704 w 5188704"/>
              <a:gd name="connsiteY1" fmla="*/ 0 h 5158740"/>
              <a:gd name="connsiteX2" fmla="*/ 5185579 w 5188704"/>
              <a:gd name="connsiteY2" fmla="*/ 3020602 h 5158740"/>
              <a:gd name="connsiteX3" fmla="*/ 4156151 w 5188704"/>
              <a:gd name="connsiteY3" fmla="*/ 5148637 h 5158740"/>
              <a:gd name="connsiteX4" fmla="*/ 1165816 w 5188704"/>
              <a:gd name="connsiteY4" fmla="*/ 5158740 h 5158740"/>
              <a:gd name="connsiteX5" fmla="*/ 1655170 w 5188704"/>
              <a:gd name="connsiteY5" fmla="*/ 4229100 h 5158740"/>
              <a:gd name="connsiteX6" fmla="*/ 0 w 5188704"/>
              <a:gd name="connsiteY6" fmla="*/ 4206240 h 5158740"/>
              <a:gd name="connsiteX7" fmla="*/ 6732 w 5188704"/>
              <a:gd name="connsiteY7" fmla="*/ 0 h 5158740"/>
              <a:gd name="connsiteX0" fmla="*/ 455240 w 5637212"/>
              <a:gd name="connsiteY0" fmla="*/ 0 h 5158740"/>
              <a:gd name="connsiteX1" fmla="*/ 5637212 w 5637212"/>
              <a:gd name="connsiteY1" fmla="*/ 0 h 5158740"/>
              <a:gd name="connsiteX2" fmla="*/ 5634087 w 5637212"/>
              <a:gd name="connsiteY2" fmla="*/ 3020602 h 5158740"/>
              <a:gd name="connsiteX3" fmla="*/ 4604659 w 5637212"/>
              <a:gd name="connsiteY3" fmla="*/ 5148637 h 5158740"/>
              <a:gd name="connsiteX4" fmla="*/ 1614324 w 5637212"/>
              <a:gd name="connsiteY4" fmla="*/ 5158740 h 5158740"/>
              <a:gd name="connsiteX5" fmla="*/ 2103678 w 5637212"/>
              <a:gd name="connsiteY5" fmla="*/ 4229100 h 5158740"/>
              <a:gd name="connsiteX6" fmla="*/ 448508 w 5637212"/>
              <a:gd name="connsiteY6" fmla="*/ 4206240 h 5158740"/>
              <a:gd name="connsiteX7" fmla="*/ 455240 w 5637212"/>
              <a:gd name="connsiteY7" fmla="*/ 0 h 5158740"/>
              <a:gd name="connsiteX0" fmla="*/ 455240 w 5637212"/>
              <a:gd name="connsiteY0" fmla="*/ 0 h 5158740"/>
              <a:gd name="connsiteX1" fmla="*/ 5637212 w 5637212"/>
              <a:gd name="connsiteY1" fmla="*/ 0 h 5158740"/>
              <a:gd name="connsiteX2" fmla="*/ 5634087 w 5637212"/>
              <a:gd name="connsiteY2" fmla="*/ 3020602 h 5158740"/>
              <a:gd name="connsiteX3" fmla="*/ 4604659 w 5637212"/>
              <a:gd name="connsiteY3" fmla="*/ 5148637 h 5158740"/>
              <a:gd name="connsiteX4" fmla="*/ 1614324 w 5637212"/>
              <a:gd name="connsiteY4" fmla="*/ 5158740 h 5158740"/>
              <a:gd name="connsiteX5" fmla="*/ 2103678 w 5637212"/>
              <a:gd name="connsiteY5" fmla="*/ 4229100 h 5158740"/>
              <a:gd name="connsiteX6" fmla="*/ 448508 w 5637212"/>
              <a:gd name="connsiteY6" fmla="*/ 4206240 h 5158740"/>
              <a:gd name="connsiteX7" fmla="*/ 455240 w 5637212"/>
              <a:gd name="connsiteY7" fmla="*/ 0 h 5158740"/>
              <a:gd name="connsiteX0" fmla="*/ 6732 w 5188704"/>
              <a:gd name="connsiteY0" fmla="*/ 0 h 5158740"/>
              <a:gd name="connsiteX1" fmla="*/ 5188704 w 5188704"/>
              <a:gd name="connsiteY1" fmla="*/ 0 h 5158740"/>
              <a:gd name="connsiteX2" fmla="*/ 5185579 w 5188704"/>
              <a:gd name="connsiteY2" fmla="*/ 3020602 h 5158740"/>
              <a:gd name="connsiteX3" fmla="*/ 4156151 w 5188704"/>
              <a:gd name="connsiteY3" fmla="*/ 5148637 h 5158740"/>
              <a:gd name="connsiteX4" fmla="*/ 1165816 w 5188704"/>
              <a:gd name="connsiteY4" fmla="*/ 5158740 h 5158740"/>
              <a:gd name="connsiteX5" fmla="*/ 1655170 w 5188704"/>
              <a:gd name="connsiteY5" fmla="*/ 4229100 h 5158740"/>
              <a:gd name="connsiteX6" fmla="*/ 0 w 5188704"/>
              <a:gd name="connsiteY6" fmla="*/ 4206240 h 5158740"/>
              <a:gd name="connsiteX7" fmla="*/ 6732 w 5188704"/>
              <a:gd name="connsiteY7" fmla="*/ 0 h 5158740"/>
              <a:gd name="connsiteX0" fmla="*/ 6732 w 5188704"/>
              <a:gd name="connsiteY0" fmla="*/ 0 h 5166360"/>
              <a:gd name="connsiteX1" fmla="*/ 5188704 w 5188704"/>
              <a:gd name="connsiteY1" fmla="*/ 0 h 5166360"/>
              <a:gd name="connsiteX2" fmla="*/ 5185579 w 5188704"/>
              <a:gd name="connsiteY2" fmla="*/ 3020602 h 5166360"/>
              <a:gd name="connsiteX3" fmla="*/ 4156151 w 5188704"/>
              <a:gd name="connsiteY3" fmla="*/ 5148637 h 5166360"/>
              <a:gd name="connsiteX4" fmla="*/ 1725359 w 5188704"/>
              <a:gd name="connsiteY4" fmla="*/ 5166360 h 5166360"/>
              <a:gd name="connsiteX5" fmla="*/ 1655170 w 5188704"/>
              <a:gd name="connsiteY5" fmla="*/ 4229100 h 5166360"/>
              <a:gd name="connsiteX6" fmla="*/ 0 w 5188704"/>
              <a:gd name="connsiteY6" fmla="*/ 4206240 h 5166360"/>
              <a:gd name="connsiteX7" fmla="*/ 6732 w 5188704"/>
              <a:gd name="connsiteY7" fmla="*/ 0 h 5166360"/>
              <a:gd name="connsiteX0" fmla="*/ 6732 w 5188704"/>
              <a:gd name="connsiteY0" fmla="*/ 0 h 5166360"/>
              <a:gd name="connsiteX1" fmla="*/ 5188704 w 5188704"/>
              <a:gd name="connsiteY1" fmla="*/ 0 h 5166360"/>
              <a:gd name="connsiteX2" fmla="*/ 5185579 w 5188704"/>
              <a:gd name="connsiteY2" fmla="*/ 3020602 h 5166360"/>
              <a:gd name="connsiteX3" fmla="*/ 4156151 w 5188704"/>
              <a:gd name="connsiteY3" fmla="*/ 5148637 h 5166360"/>
              <a:gd name="connsiteX4" fmla="*/ 1909318 w 5188704"/>
              <a:gd name="connsiteY4" fmla="*/ 5166360 h 5166360"/>
              <a:gd name="connsiteX5" fmla="*/ 1655170 w 5188704"/>
              <a:gd name="connsiteY5" fmla="*/ 4229100 h 5166360"/>
              <a:gd name="connsiteX6" fmla="*/ 0 w 5188704"/>
              <a:gd name="connsiteY6" fmla="*/ 4206240 h 5166360"/>
              <a:gd name="connsiteX7" fmla="*/ 6732 w 5188704"/>
              <a:gd name="connsiteY7" fmla="*/ 0 h 5166360"/>
              <a:gd name="connsiteX0" fmla="*/ 6732 w 5188704"/>
              <a:gd name="connsiteY0" fmla="*/ 0 h 5166360"/>
              <a:gd name="connsiteX1" fmla="*/ 5188704 w 5188704"/>
              <a:gd name="connsiteY1" fmla="*/ 0 h 5166360"/>
              <a:gd name="connsiteX2" fmla="*/ 5185579 w 5188704"/>
              <a:gd name="connsiteY2" fmla="*/ 3020602 h 5166360"/>
              <a:gd name="connsiteX3" fmla="*/ 4248131 w 5188704"/>
              <a:gd name="connsiteY3" fmla="*/ 4903714 h 5166360"/>
              <a:gd name="connsiteX4" fmla="*/ 1909318 w 5188704"/>
              <a:gd name="connsiteY4" fmla="*/ 5166360 h 5166360"/>
              <a:gd name="connsiteX5" fmla="*/ 1655170 w 5188704"/>
              <a:gd name="connsiteY5" fmla="*/ 4229100 h 5166360"/>
              <a:gd name="connsiteX6" fmla="*/ 0 w 5188704"/>
              <a:gd name="connsiteY6" fmla="*/ 4206240 h 5166360"/>
              <a:gd name="connsiteX7" fmla="*/ 6732 w 5188704"/>
              <a:gd name="connsiteY7" fmla="*/ 0 h 5166360"/>
              <a:gd name="connsiteX0" fmla="*/ 6732 w 5188704"/>
              <a:gd name="connsiteY0" fmla="*/ 0 h 5171599"/>
              <a:gd name="connsiteX1" fmla="*/ 5188704 w 5188704"/>
              <a:gd name="connsiteY1" fmla="*/ 0 h 5171599"/>
              <a:gd name="connsiteX2" fmla="*/ 5185579 w 5188704"/>
              <a:gd name="connsiteY2" fmla="*/ 3020602 h 5171599"/>
              <a:gd name="connsiteX3" fmla="*/ 4110161 w 5188704"/>
              <a:gd name="connsiteY3" fmla="*/ 5171599 h 5171599"/>
              <a:gd name="connsiteX4" fmla="*/ 1909318 w 5188704"/>
              <a:gd name="connsiteY4" fmla="*/ 5166360 h 5171599"/>
              <a:gd name="connsiteX5" fmla="*/ 1655170 w 5188704"/>
              <a:gd name="connsiteY5" fmla="*/ 4229100 h 5171599"/>
              <a:gd name="connsiteX6" fmla="*/ 0 w 5188704"/>
              <a:gd name="connsiteY6" fmla="*/ 4206240 h 5171599"/>
              <a:gd name="connsiteX7" fmla="*/ 6732 w 5188704"/>
              <a:gd name="connsiteY7" fmla="*/ 0 h 5171599"/>
              <a:gd name="connsiteX0" fmla="*/ 6732 w 5188704"/>
              <a:gd name="connsiteY0" fmla="*/ 0 h 5171599"/>
              <a:gd name="connsiteX1" fmla="*/ 5188704 w 5188704"/>
              <a:gd name="connsiteY1" fmla="*/ 0 h 5171599"/>
              <a:gd name="connsiteX2" fmla="*/ 5185579 w 5188704"/>
              <a:gd name="connsiteY2" fmla="*/ 3020602 h 5171599"/>
              <a:gd name="connsiteX3" fmla="*/ 4110161 w 5188704"/>
              <a:gd name="connsiteY3" fmla="*/ 5171599 h 5171599"/>
              <a:gd name="connsiteX4" fmla="*/ 1909318 w 5188704"/>
              <a:gd name="connsiteY4" fmla="*/ 5166360 h 5171599"/>
              <a:gd name="connsiteX5" fmla="*/ 1655170 w 5188704"/>
              <a:gd name="connsiteY5" fmla="*/ 4229100 h 5171599"/>
              <a:gd name="connsiteX6" fmla="*/ 0 w 5188704"/>
              <a:gd name="connsiteY6" fmla="*/ 4206240 h 5171599"/>
              <a:gd name="connsiteX7" fmla="*/ 6732 w 5188704"/>
              <a:gd name="connsiteY7" fmla="*/ 0 h 5171599"/>
              <a:gd name="connsiteX0" fmla="*/ 14397 w 5196369"/>
              <a:gd name="connsiteY0" fmla="*/ 0 h 5171599"/>
              <a:gd name="connsiteX1" fmla="*/ 5196369 w 5196369"/>
              <a:gd name="connsiteY1" fmla="*/ 0 h 5171599"/>
              <a:gd name="connsiteX2" fmla="*/ 5193244 w 5196369"/>
              <a:gd name="connsiteY2" fmla="*/ 3020602 h 5171599"/>
              <a:gd name="connsiteX3" fmla="*/ 4117826 w 5196369"/>
              <a:gd name="connsiteY3" fmla="*/ 5171599 h 5171599"/>
              <a:gd name="connsiteX4" fmla="*/ 1916983 w 5196369"/>
              <a:gd name="connsiteY4" fmla="*/ 5166360 h 5171599"/>
              <a:gd name="connsiteX5" fmla="*/ 1662835 w 5196369"/>
              <a:gd name="connsiteY5" fmla="*/ 4229100 h 5171599"/>
              <a:gd name="connsiteX6" fmla="*/ 0 w 5196369"/>
              <a:gd name="connsiteY6" fmla="*/ 4206240 h 5171599"/>
              <a:gd name="connsiteX7" fmla="*/ 14397 w 5196369"/>
              <a:gd name="connsiteY7" fmla="*/ 0 h 5171599"/>
              <a:gd name="connsiteX0" fmla="*/ 458414 w 5640386"/>
              <a:gd name="connsiteY0" fmla="*/ 454677 h 5626276"/>
              <a:gd name="connsiteX1" fmla="*/ 5640386 w 5640386"/>
              <a:gd name="connsiteY1" fmla="*/ 454677 h 5626276"/>
              <a:gd name="connsiteX2" fmla="*/ 5637261 w 5640386"/>
              <a:gd name="connsiteY2" fmla="*/ 3475279 h 5626276"/>
              <a:gd name="connsiteX3" fmla="*/ 4561843 w 5640386"/>
              <a:gd name="connsiteY3" fmla="*/ 5626276 h 5626276"/>
              <a:gd name="connsiteX4" fmla="*/ 2361000 w 5640386"/>
              <a:gd name="connsiteY4" fmla="*/ 5621037 h 5626276"/>
              <a:gd name="connsiteX5" fmla="*/ 2106852 w 5640386"/>
              <a:gd name="connsiteY5" fmla="*/ 4683777 h 5626276"/>
              <a:gd name="connsiteX6" fmla="*/ 444017 w 5640386"/>
              <a:gd name="connsiteY6" fmla="*/ 4660917 h 5626276"/>
              <a:gd name="connsiteX7" fmla="*/ 458414 w 5640386"/>
              <a:gd name="connsiteY7" fmla="*/ 454677 h 5626276"/>
              <a:gd name="connsiteX0" fmla="*/ 458414 w 5640386"/>
              <a:gd name="connsiteY0" fmla="*/ 454677 h 5626276"/>
              <a:gd name="connsiteX1" fmla="*/ 5640386 w 5640386"/>
              <a:gd name="connsiteY1" fmla="*/ 454677 h 5626276"/>
              <a:gd name="connsiteX2" fmla="*/ 5637261 w 5640386"/>
              <a:gd name="connsiteY2" fmla="*/ 3475279 h 5626276"/>
              <a:gd name="connsiteX3" fmla="*/ 4561843 w 5640386"/>
              <a:gd name="connsiteY3" fmla="*/ 5626276 h 5626276"/>
              <a:gd name="connsiteX4" fmla="*/ 2361000 w 5640386"/>
              <a:gd name="connsiteY4" fmla="*/ 5621037 h 5626276"/>
              <a:gd name="connsiteX5" fmla="*/ 2106852 w 5640386"/>
              <a:gd name="connsiteY5" fmla="*/ 4683777 h 5626276"/>
              <a:gd name="connsiteX6" fmla="*/ 444017 w 5640386"/>
              <a:gd name="connsiteY6" fmla="*/ 4660917 h 5626276"/>
              <a:gd name="connsiteX7" fmla="*/ 458414 w 5640386"/>
              <a:gd name="connsiteY7" fmla="*/ 454677 h 5626276"/>
              <a:gd name="connsiteX0" fmla="*/ 14397 w 5196369"/>
              <a:gd name="connsiteY0" fmla="*/ 454677 h 5626276"/>
              <a:gd name="connsiteX1" fmla="*/ 5196369 w 5196369"/>
              <a:gd name="connsiteY1" fmla="*/ 454677 h 5626276"/>
              <a:gd name="connsiteX2" fmla="*/ 5193244 w 5196369"/>
              <a:gd name="connsiteY2" fmla="*/ 3475279 h 5626276"/>
              <a:gd name="connsiteX3" fmla="*/ 4117826 w 5196369"/>
              <a:gd name="connsiteY3" fmla="*/ 5626276 h 5626276"/>
              <a:gd name="connsiteX4" fmla="*/ 1916983 w 5196369"/>
              <a:gd name="connsiteY4" fmla="*/ 5621037 h 5626276"/>
              <a:gd name="connsiteX5" fmla="*/ 1662835 w 5196369"/>
              <a:gd name="connsiteY5" fmla="*/ 4683777 h 5626276"/>
              <a:gd name="connsiteX6" fmla="*/ 0 w 5196369"/>
              <a:gd name="connsiteY6" fmla="*/ 4660917 h 5626276"/>
              <a:gd name="connsiteX7" fmla="*/ 14397 w 5196369"/>
              <a:gd name="connsiteY7" fmla="*/ 454677 h 5626276"/>
              <a:gd name="connsiteX0" fmla="*/ 14397 w 5196369"/>
              <a:gd name="connsiteY0" fmla="*/ 0 h 5171599"/>
              <a:gd name="connsiteX1" fmla="*/ 5196369 w 5196369"/>
              <a:gd name="connsiteY1" fmla="*/ 0 h 5171599"/>
              <a:gd name="connsiteX2" fmla="*/ 5193244 w 5196369"/>
              <a:gd name="connsiteY2" fmla="*/ 3020602 h 5171599"/>
              <a:gd name="connsiteX3" fmla="*/ 4117826 w 5196369"/>
              <a:gd name="connsiteY3" fmla="*/ 5171599 h 5171599"/>
              <a:gd name="connsiteX4" fmla="*/ 1916983 w 5196369"/>
              <a:gd name="connsiteY4" fmla="*/ 5166360 h 5171599"/>
              <a:gd name="connsiteX5" fmla="*/ 1662835 w 5196369"/>
              <a:gd name="connsiteY5" fmla="*/ 4229100 h 5171599"/>
              <a:gd name="connsiteX6" fmla="*/ 0 w 5196369"/>
              <a:gd name="connsiteY6" fmla="*/ 4206240 h 5171599"/>
              <a:gd name="connsiteX7" fmla="*/ 14397 w 5196369"/>
              <a:gd name="connsiteY7" fmla="*/ 0 h 5171599"/>
              <a:gd name="connsiteX0" fmla="*/ 305337 w 5272690"/>
              <a:gd name="connsiteY0" fmla="*/ 183693 h 5171599"/>
              <a:gd name="connsiteX1" fmla="*/ 5272690 w 5272690"/>
              <a:gd name="connsiteY1" fmla="*/ 0 h 5171599"/>
              <a:gd name="connsiteX2" fmla="*/ 5269565 w 5272690"/>
              <a:gd name="connsiteY2" fmla="*/ 3020602 h 5171599"/>
              <a:gd name="connsiteX3" fmla="*/ 4194147 w 5272690"/>
              <a:gd name="connsiteY3" fmla="*/ 5171599 h 5171599"/>
              <a:gd name="connsiteX4" fmla="*/ 1993304 w 5272690"/>
              <a:gd name="connsiteY4" fmla="*/ 5166360 h 5171599"/>
              <a:gd name="connsiteX5" fmla="*/ 1739156 w 5272690"/>
              <a:gd name="connsiteY5" fmla="*/ 4229100 h 5171599"/>
              <a:gd name="connsiteX6" fmla="*/ 76321 w 5272690"/>
              <a:gd name="connsiteY6" fmla="*/ 4206240 h 5171599"/>
              <a:gd name="connsiteX7" fmla="*/ 305337 w 5272690"/>
              <a:gd name="connsiteY7" fmla="*/ 183693 h 5171599"/>
              <a:gd name="connsiteX0" fmla="*/ 185564 w 5313881"/>
              <a:gd name="connsiteY0" fmla="*/ 38269 h 5171599"/>
              <a:gd name="connsiteX1" fmla="*/ 5313881 w 5313881"/>
              <a:gd name="connsiteY1" fmla="*/ 0 h 5171599"/>
              <a:gd name="connsiteX2" fmla="*/ 5310756 w 5313881"/>
              <a:gd name="connsiteY2" fmla="*/ 3020602 h 5171599"/>
              <a:gd name="connsiteX3" fmla="*/ 4235338 w 5313881"/>
              <a:gd name="connsiteY3" fmla="*/ 5171599 h 5171599"/>
              <a:gd name="connsiteX4" fmla="*/ 2034495 w 5313881"/>
              <a:gd name="connsiteY4" fmla="*/ 5166360 h 5171599"/>
              <a:gd name="connsiteX5" fmla="*/ 1780347 w 5313881"/>
              <a:gd name="connsiteY5" fmla="*/ 4229100 h 5171599"/>
              <a:gd name="connsiteX6" fmla="*/ 117512 w 5313881"/>
              <a:gd name="connsiteY6" fmla="*/ 4206240 h 5171599"/>
              <a:gd name="connsiteX7" fmla="*/ 185564 w 5313881"/>
              <a:gd name="connsiteY7" fmla="*/ 38269 h 5171599"/>
              <a:gd name="connsiteX0" fmla="*/ 141392 w 5338694"/>
              <a:gd name="connsiteY0" fmla="*/ 0 h 5171599"/>
              <a:gd name="connsiteX1" fmla="*/ 5338694 w 5338694"/>
              <a:gd name="connsiteY1" fmla="*/ 0 h 5171599"/>
              <a:gd name="connsiteX2" fmla="*/ 5335569 w 5338694"/>
              <a:gd name="connsiteY2" fmla="*/ 3020602 h 5171599"/>
              <a:gd name="connsiteX3" fmla="*/ 4260151 w 5338694"/>
              <a:gd name="connsiteY3" fmla="*/ 5171599 h 5171599"/>
              <a:gd name="connsiteX4" fmla="*/ 2059308 w 5338694"/>
              <a:gd name="connsiteY4" fmla="*/ 5166360 h 5171599"/>
              <a:gd name="connsiteX5" fmla="*/ 1805160 w 5338694"/>
              <a:gd name="connsiteY5" fmla="*/ 4229100 h 5171599"/>
              <a:gd name="connsiteX6" fmla="*/ 142325 w 5338694"/>
              <a:gd name="connsiteY6" fmla="*/ 4206240 h 5171599"/>
              <a:gd name="connsiteX7" fmla="*/ 141392 w 5338694"/>
              <a:gd name="connsiteY7" fmla="*/ 0 h 5171599"/>
              <a:gd name="connsiteX0" fmla="*/ 0 w 5197302"/>
              <a:gd name="connsiteY0" fmla="*/ 0 h 5171599"/>
              <a:gd name="connsiteX1" fmla="*/ 5197302 w 5197302"/>
              <a:gd name="connsiteY1" fmla="*/ 0 h 5171599"/>
              <a:gd name="connsiteX2" fmla="*/ 5194177 w 5197302"/>
              <a:gd name="connsiteY2" fmla="*/ 3020602 h 5171599"/>
              <a:gd name="connsiteX3" fmla="*/ 4118759 w 5197302"/>
              <a:gd name="connsiteY3" fmla="*/ 5171599 h 5171599"/>
              <a:gd name="connsiteX4" fmla="*/ 1917916 w 5197302"/>
              <a:gd name="connsiteY4" fmla="*/ 5166360 h 5171599"/>
              <a:gd name="connsiteX5" fmla="*/ 1663768 w 5197302"/>
              <a:gd name="connsiteY5" fmla="*/ 4229100 h 5171599"/>
              <a:gd name="connsiteX6" fmla="*/ 933 w 5197302"/>
              <a:gd name="connsiteY6" fmla="*/ 4206240 h 5171599"/>
              <a:gd name="connsiteX7" fmla="*/ 0 w 5197302"/>
              <a:gd name="connsiteY7" fmla="*/ 0 h 5171599"/>
              <a:gd name="connsiteX0" fmla="*/ 0 w 5197302"/>
              <a:gd name="connsiteY0" fmla="*/ 0 h 5171599"/>
              <a:gd name="connsiteX1" fmla="*/ 5197302 w 5197302"/>
              <a:gd name="connsiteY1" fmla="*/ 0 h 5171599"/>
              <a:gd name="connsiteX2" fmla="*/ 5194177 w 5197302"/>
              <a:gd name="connsiteY2" fmla="*/ 3020602 h 5171599"/>
              <a:gd name="connsiteX3" fmla="*/ 4118759 w 5197302"/>
              <a:gd name="connsiteY3" fmla="*/ 5171599 h 5171599"/>
              <a:gd name="connsiteX4" fmla="*/ 1917916 w 5197302"/>
              <a:gd name="connsiteY4" fmla="*/ 5166360 h 5171599"/>
              <a:gd name="connsiteX5" fmla="*/ 1663768 w 5197302"/>
              <a:gd name="connsiteY5" fmla="*/ 4229100 h 5171599"/>
              <a:gd name="connsiteX6" fmla="*/ 933 w 5197302"/>
              <a:gd name="connsiteY6" fmla="*/ 4206240 h 5171599"/>
              <a:gd name="connsiteX7" fmla="*/ 0 w 5197302"/>
              <a:gd name="connsiteY7" fmla="*/ 0 h 517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7302" h="5171599">
                <a:moveTo>
                  <a:pt x="0" y="0"/>
                </a:moveTo>
                <a:lnTo>
                  <a:pt x="5197302" y="0"/>
                </a:lnTo>
                <a:cubicBezTo>
                  <a:pt x="5196260" y="1006867"/>
                  <a:pt x="5195219" y="2013735"/>
                  <a:pt x="5194177" y="3020602"/>
                </a:cubicBezTo>
                <a:lnTo>
                  <a:pt x="4118759" y="5171599"/>
                </a:lnTo>
                <a:lnTo>
                  <a:pt x="1917916" y="5166360"/>
                </a:lnTo>
                <a:lnTo>
                  <a:pt x="1663768" y="4229100"/>
                </a:lnTo>
                <a:lnTo>
                  <a:pt x="933" y="42062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F7AD9-225E-23A7-100E-EDC950AFEF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568"/>
          <a:stretch/>
        </p:blipFill>
        <p:spPr>
          <a:xfrm>
            <a:off x="152204" y="1078849"/>
            <a:ext cx="4931120" cy="298579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1" y="342901"/>
            <a:ext cx="1706136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82E95D-BEC6-1CE5-C7B0-12CC1EE9B71D}"/>
              </a:ext>
            </a:extLst>
          </p:cNvPr>
          <p:cNvSpPr txBox="1"/>
          <p:nvPr/>
        </p:nvSpPr>
        <p:spPr>
          <a:xfrm>
            <a:off x="289617" y="304663"/>
            <a:ext cx="4187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РАБОЧЕЕ</a:t>
            </a:r>
            <a:r>
              <a:rPr lang="ru-RU" sz="2000" dirty="0">
                <a:latin typeface="Montserrat" pitchFamily="2" charset="-52"/>
              </a:rPr>
              <a:t>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МЕСТО ИНЖЕНЕРА</a:t>
            </a:r>
          </a:p>
        </p:txBody>
      </p:sp>
    </p:spTree>
    <p:extLst>
      <p:ext uri="{BB962C8B-B14F-4D97-AF65-F5344CB8AC3E}">
        <p14:creationId xmlns:p14="http://schemas.microsoft.com/office/powerpoint/2010/main" val="217858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7EF7D7-1F3A-4463-BA10-F4A8718D0D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18" r="8647" b="5618"/>
          <a:stretch/>
        </p:blipFill>
        <p:spPr>
          <a:xfrm>
            <a:off x="4424261" y="-1"/>
            <a:ext cx="4719740" cy="5150225"/>
          </a:xfrm>
          <a:prstGeom prst="rect">
            <a:avLst/>
          </a:prstGeom>
        </p:spPr>
      </p:pic>
      <p:sp>
        <p:nvSpPr>
          <p:cNvPr id="12" name="Прямоугольник 1">
            <a:extLst>
              <a:ext uri="{FF2B5EF4-FFF2-40B4-BE49-F238E27FC236}">
                <a16:creationId xmlns:a16="http://schemas.microsoft.com/office/drawing/2014/main" id="{D0742654-76ED-4772-5610-83C9151A4AA0}"/>
              </a:ext>
            </a:extLst>
          </p:cNvPr>
          <p:cNvSpPr/>
          <p:nvPr/>
        </p:nvSpPr>
        <p:spPr>
          <a:xfrm>
            <a:off x="329273" y="1"/>
            <a:ext cx="5166814" cy="5148715"/>
          </a:xfrm>
          <a:custGeom>
            <a:avLst/>
            <a:gdLst>
              <a:gd name="connsiteX0" fmla="*/ 0 w 5181972"/>
              <a:gd name="connsiteY0" fmla="*/ 0 h 5143500"/>
              <a:gd name="connsiteX1" fmla="*/ 5181972 w 5181972"/>
              <a:gd name="connsiteY1" fmla="*/ 0 h 5143500"/>
              <a:gd name="connsiteX2" fmla="*/ 5181972 w 5181972"/>
              <a:gd name="connsiteY2" fmla="*/ 5143500 h 5143500"/>
              <a:gd name="connsiteX3" fmla="*/ 0 w 5181972"/>
              <a:gd name="connsiteY3" fmla="*/ 5143500 h 5143500"/>
              <a:gd name="connsiteX4" fmla="*/ 0 w 5181972"/>
              <a:gd name="connsiteY4" fmla="*/ 0 h 5143500"/>
              <a:gd name="connsiteX0" fmla="*/ 0 w 5181972"/>
              <a:gd name="connsiteY0" fmla="*/ 0 h 5143500"/>
              <a:gd name="connsiteX1" fmla="*/ 5181972 w 5181972"/>
              <a:gd name="connsiteY1" fmla="*/ 0 h 5143500"/>
              <a:gd name="connsiteX2" fmla="*/ 2058628 w 5181972"/>
              <a:gd name="connsiteY2" fmla="*/ 4506502 h 5143500"/>
              <a:gd name="connsiteX3" fmla="*/ 0 w 5181972"/>
              <a:gd name="connsiteY3" fmla="*/ 5143500 h 5143500"/>
              <a:gd name="connsiteX4" fmla="*/ 0 w 5181972"/>
              <a:gd name="connsiteY4" fmla="*/ 0 h 5143500"/>
              <a:gd name="connsiteX0" fmla="*/ 0 w 5181972"/>
              <a:gd name="connsiteY0" fmla="*/ 0 h 5148637"/>
              <a:gd name="connsiteX1" fmla="*/ 5181972 w 5181972"/>
              <a:gd name="connsiteY1" fmla="*/ 0 h 5148637"/>
              <a:gd name="connsiteX2" fmla="*/ 4149419 w 5181972"/>
              <a:gd name="connsiteY2" fmla="*/ 5148637 h 5148637"/>
              <a:gd name="connsiteX3" fmla="*/ 0 w 5181972"/>
              <a:gd name="connsiteY3" fmla="*/ 5143500 h 5148637"/>
              <a:gd name="connsiteX4" fmla="*/ 0 w 5181972"/>
              <a:gd name="connsiteY4" fmla="*/ 0 h 5148637"/>
              <a:gd name="connsiteX0" fmla="*/ 0 w 5181972"/>
              <a:gd name="connsiteY0" fmla="*/ 0 h 5148637"/>
              <a:gd name="connsiteX1" fmla="*/ 5181972 w 5181972"/>
              <a:gd name="connsiteY1" fmla="*/ 0 h 5148637"/>
              <a:gd name="connsiteX2" fmla="*/ 4536712 w 5181972"/>
              <a:gd name="connsiteY2" fmla="*/ 3236360 h 5148637"/>
              <a:gd name="connsiteX3" fmla="*/ 4149419 w 5181972"/>
              <a:gd name="connsiteY3" fmla="*/ 5148637 h 5148637"/>
              <a:gd name="connsiteX4" fmla="*/ 0 w 5181972"/>
              <a:gd name="connsiteY4" fmla="*/ 5143500 h 5148637"/>
              <a:gd name="connsiteX5" fmla="*/ 0 w 5181972"/>
              <a:gd name="connsiteY5" fmla="*/ 0 h 5148637"/>
              <a:gd name="connsiteX0" fmla="*/ 0 w 5181972"/>
              <a:gd name="connsiteY0" fmla="*/ 0 h 5148637"/>
              <a:gd name="connsiteX1" fmla="*/ 5181972 w 5181972"/>
              <a:gd name="connsiteY1" fmla="*/ 0 h 5148637"/>
              <a:gd name="connsiteX2" fmla="*/ 5178847 w 5181972"/>
              <a:gd name="connsiteY2" fmla="*/ 3020602 h 5148637"/>
              <a:gd name="connsiteX3" fmla="*/ 4149419 w 5181972"/>
              <a:gd name="connsiteY3" fmla="*/ 5148637 h 5148637"/>
              <a:gd name="connsiteX4" fmla="*/ 0 w 5181972"/>
              <a:gd name="connsiteY4" fmla="*/ 5143500 h 5148637"/>
              <a:gd name="connsiteX5" fmla="*/ 0 w 5181972"/>
              <a:gd name="connsiteY5" fmla="*/ 0 h 5148637"/>
              <a:gd name="connsiteX0" fmla="*/ 14397 w 5196369"/>
              <a:gd name="connsiteY0" fmla="*/ 0 h 5148637"/>
              <a:gd name="connsiteX1" fmla="*/ 5196369 w 5196369"/>
              <a:gd name="connsiteY1" fmla="*/ 0 h 5148637"/>
              <a:gd name="connsiteX2" fmla="*/ 5193244 w 5196369"/>
              <a:gd name="connsiteY2" fmla="*/ 3020602 h 5148637"/>
              <a:gd name="connsiteX3" fmla="*/ 4163816 w 5196369"/>
              <a:gd name="connsiteY3" fmla="*/ 5148637 h 5148637"/>
              <a:gd name="connsiteX4" fmla="*/ 14397 w 5196369"/>
              <a:gd name="connsiteY4" fmla="*/ 5143500 h 5148637"/>
              <a:gd name="connsiteX5" fmla="*/ 0 w 5196369"/>
              <a:gd name="connsiteY5" fmla="*/ 4556760 h 5148637"/>
              <a:gd name="connsiteX6" fmla="*/ 14397 w 5196369"/>
              <a:gd name="connsiteY6" fmla="*/ 0 h 5148637"/>
              <a:gd name="connsiteX0" fmla="*/ 14397 w 5196369"/>
              <a:gd name="connsiteY0" fmla="*/ 0 h 5148637"/>
              <a:gd name="connsiteX1" fmla="*/ 5196369 w 5196369"/>
              <a:gd name="connsiteY1" fmla="*/ 0 h 5148637"/>
              <a:gd name="connsiteX2" fmla="*/ 5193244 w 5196369"/>
              <a:gd name="connsiteY2" fmla="*/ 3020602 h 5148637"/>
              <a:gd name="connsiteX3" fmla="*/ 4163816 w 5196369"/>
              <a:gd name="connsiteY3" fmla="*/ 5148637 h 5148637"/>
              <a:gd name="connsiteX4" fmla="*/ 411481 w 5196369"/>
              <a:gd name="connsiteY4" fmla="*/ 5143500 h 5148637"/>
              <a:gd name="connsiteX5" fmla="*/ 14397 w 5196369"/>
              <a:gd name="connsiteY5" fmla="*/ 5143500 h 5148637"/>
              <a:gd name="connsiteX6" fmla="*/ 0 w 5196369"/>
              <a:gd name="connsiteY6" fmla="*/ 4556760 h 5148637"/>
              <a:gd name="connsiteX7" fmla="*/ 14397 w 5196369"/>
              <a:gd name="connsiteY7" fmla="*/ 0 h 5148637"/>
              <a:gd name="connsiteX0" fmla="*/ 14397 w 5196369"/>
              <a:gd name="connsiteY0" fmla="*/ 0 h 5158740"/>
              <a:gd name="connsiteX1" fmla="*/ 5196369 w 5196369"/>
              <a:gd name="connsiteY1" fmla="*/ 0 h 5158740"/>
              <a:gd name="connsiteX2" fmla="*/ 5193244 w 5196369"/>
              <a:gd name="connsiteY2" fmla="*/ 3020602 h 5158740"/>
              <a:gd name="connsiteX3" fmla="*/ 4163816 w 5196369"/>
              <a:gd name="connsiteY3" fmla="*/ 5148637 h 5158740"/>
              <a:gd name="connsiteX4" fmla="*/ 1173481 w 5196369"/>
              <a:gd name="connsiteY4" fmla="*/ 5158740 h 5158740"/>
              <a:gd name="connsiteX5" fmla="*/ 14397 w 5196369"/>
              <a:gd name="connsiteY5" fmla="*/ 5143500 h 5158740"/>
              <a:gd name="connsiteX6" fmla="*/ 0 w 5196369"/>
              <a:gd name="connsiteY6" fmla="*/ 4556760 h 5158740"/>
              <a:gd name="connsiteX7" fmla="*/ 14397 w 5196369"/>
              <a:gd name="connsiteY7" fmla="*/ 0 h 5158740"/>
              <a:gd name="connsiteX0" fmla="*/ 14397 w 5196369"/>
              <a:gd name="connsiteY0" fmla="*/ 0 h 5158740"/>
              <a:gd name="connsiteX1" fmla="*/ 5196369 w 5196369"/>
              <a:gd name="connsiteY1" fmla="*/ 0 h 5158740"/>
              <a:gd name="connsiteX2" fmla="*/ 5193244 w 5196369"/>
              <a:gd name="connsiteY2" fmla="*/ 3020602 h 5158740"/>
              <a:gd name="connsiteX3" fmla="*/ 4163816 w 5196369"/>
              <a:gd name="connsiteY3" fmla="*/ 5148637 h 5158740"/>
              <a:gd name="connsiteX4" fmla="*/ 1173481 w 5196369"/>
              <a:gd name="connsiteY4" fmla="*/ 5158740 h 5158740"/>
              <a:gd name="connsiteX5" fmla="*/ 1385997 w 5196369"/>
              <a:gd name="connsiteY5" fmla="*/ 4434840 h 5158740"/>
              <a:gd name="connsiteX6" fmla="*/ 0 w 5196369"/>
              <a:gd name="connsiteY6" fmla="*/ 4556760 h 5158740"/>
              <a:gd name="connsiteX7" fmla="*/ 14397 w 5196369"/>
              <a:gd name="connsiteY7" fmla="*/ 0 h 5158740"/>
              <a:gd name="connsiteX0" fmla="*/ 14397 w 5196369"/>
              <a:gd name="connsiteY0" fmla="*/ 0 h 5158740"/>
              <a:gd name="connsiteX1" fmla="*/ 5196369 w 5196369"/>
              <a:gd name="connsiteY1" fmla="*/ 0 h 5158740"/>
              <a:gd name="connsiteX2" fmla="*/ 5193244 w 5196369"/>
              <a:gd name="connsiteY2" fmla="*/ 3020602 h 5158740"/>
              <a:gd name="connsiteX3" fmla="*/ 4163816 w 5196369"/>
              <a:gd name="connsiteY3" fmla="*/ 5148637 h 5158740"/>
              <a:gd name="connsiteX4" fmla="*/ 1173481 w 5196369"/>
              <a:gd name="connsiteY4" fmla="*/ 5158740 h 5158740"/>
              <a:gd name="connsiteX5" fmla="*/ 2422317 w 5196369"/>
              <a:gd name="connsiteY5" fmla="*/ 3131820 h 5158740"/>
              <a:gd name="connsiteX6" fmla="*/ 0 w 5196369"/>
              <a:gd name="connsiteY6" fmla="*/ 4556760 h 5158740"/>
              <a:gd name="connsiteX7" fmla="*/ 14397 w 5196369"/>
              <a:gd name="connsiteY7" fmla="*/ 0 h 5158740"/>
              <a:gd name="connsiteX0" fmla="*/ 14397 w 5196369"/>
              <a:gd name="connsiteY0" fmla="*/ 0 h 5158740"/>
              <a:gd name="connsiteX1" fmla="*/ 5196369 w 5196369"/>
              <a:gd name="connsiteY1" fmla="*/ 0 h 5158740"/>
              <a:gd name="connsiteX2" fmla="*/ 5193244 w 5196369"/>
              <a:gd name="connsiteY2" fmla="*/ 3020602 h 5158740"/>
              <a:gd name="connsiteX3" fmla="*/ 4163816 w 5196369"/>
              <a:gd name="connsiteY3" fmla="*/ 5148637 h 5158740"/>
              <a:gd name="connsiteX4" fmla="*/ 1173481 w 5196369"/>
              <a:gd name="connsiteY4" fmla="*/ 5158740 h 5158740"/>
              <a:gd name="connsiteX5" fmla="*/ 1233597 w 5196369"/>
              <a:gd name="connsiteY5" fmla="*/ 4495800 h 5158740"/>
              <a:gd name="connsiteX6" fmla="*/ 0 w 5196369"/>
              <a:gd name="connsiteY6" fmla="*/ 4556760 h 5158740"/>
              <a:gd name="connsiteX7" fmla="*/ 14397 w 5196369"/>
              <a:gd name="connsiteY7" fmla="*/ 0 h 5158740"/>
              <a:gd name="connsiteX0" fmla="*/ 14397 w 5196369"/>
              <a:gd name="connsiteY0" fmla="*/ 0 h 5158740"/>
              <a:gd name="connsiteX1" fmla="*/ 5196369 w 5196369"/>
              <a:gd name="connsiteY1" fmla="*/ 0 h 5158740"/>
              <a:gd name="connsiteX2" fmla="*/ 5193244 w 5196369"/>
              <a:gd name="connsiteY2" fmla="*/ 3020602 h 5158740"/>
              <a:gd name="connsiteX3" fmla="*/ 4163816 w 5196369"/>
              <a:gd name="connsiteY3" fmla="*/ 5148637 h 5158740"/>
              <a:gd name="connsiteX4" fmla="*/ 1173481 w 5196369"/>
              <a:gd name="connsiteY4" fmla="*/ 5158740 h 5158740"/>
              <a:gd name="connsiteX5" fmla="*/ 1578520 w 5196369"/>
              <a:gd name="connsiteY5" fmla="*/ 4282440 h 5158740"/>
              <a:gd name="connsiteX6" fmla="*/ 0 w 5196369"/>
              <a:gd name="connsiteY6" fmla="*/ 4556760 h 5158740"/>
              <a:gd name="connsiteX7" fmla="*/ 14397 w 5196369"/>
              <a:gd name="connsiteY7" fmla="*/ 0 h 5158740"/>
              <a:gd name="connsiteX0" fmla="*/ 14397 w 5196369"/>
              <a:gd name="connsiteY0" fmla="*/ 0 h 5158740"/>
              <a:gd name="connsiteX1" fmla="*/ 5196369 w 5196369"/>
              <a:gd name="connsiteY1" fmla="*/ 0 h 5158740"/>
              <a:gd name="connsiteX2" fmla="*/ 5193244 w 5196369"/>
              <a:gd name="connsiteY2" fmla="*/ 3020602 h 5158740"/>
              <a:gd name="connsiteX3" fmla="*/ 4163816 w 5196369"/>
              <a:gd name="connsiteY3" fmla="*/ 5148637 h 5158740"/>
              <a:gd name="connsiteX4" fmla="*/ 1173481 w 5196369"/>
              <a:gd name="connsiteY4" fmla="*/ 5158740 h 5158740"/>
              <a:gd name="connsiteX5" fmla="*/ 1662835 w 5196369"/>
              <a:gd name="connsiteY5" fmla="*/ 4229100 h 5158740"/>
              <a:gd name="connsiteX6" fmla="*/ 0 w 5196369"/>
              <a:gd name="connsiteY6" fmla="*/ 4556760 h 5158740"/>
              <a:gd name="connsiteX7" fmla="*/ 14397 w 5196369"/>
              <a:gd name="connsiteY7" fmla="*/ 0 h 5158740"/>
              <a:gd name="connsiteX0" fmla="*/ 6732 w 5188704"/>
              <a:gd name="connsiteY0" fmla="*/ 0 h 5158740"/>
              <a:gd name="connsiteX1" fmla="*/ 5188704 w 5188704"/>
              <a:gd name="connsiteY1" fmla="*/ 0 h 5158740"/>
              <a:gd name="connsiteX2" fmla="*/ 5185579 w 5188704"/>
              <a:gd name="connsiteY2" fmla="*/ 3020602 h 5158740"/>
              <a:gd name="connsiteX3" fmla="*/ 4156151 w 5188704"/>
              <a:gd name="connsiteY3" fmla="*/ 5148637 h 5158740"/>
              <a:gd name="connsiteX4" fmla="*/ 1165816 w 5188704"/>
              <a:gd name="connsiteY4" fmla="*/ 5158740 h 5158740"/>
              <a:gd name="connsiteX5" fmla="*/ 1655170 w 5188704"/>
              <a:gd name="connsiteY5" fmla="*/ 4229100 h 5158740"/>
              <a:gd name="connsiteX6" fmla="*/ 0 w 5188704"/>
              <a:gd name="connsiteY6" fmla="*/ 4206240 h 5158740"/>
              <a:gd name="connsiteX7" fmla="*/ 6732 w 5188704"/>
              <a:gd name="connsiteY7" fmla="*/ 0 h 5158740"/>
              <a:gd name="connsiteX0" fmla="*/ 6732 w 5188704"/>
              <a:gd name="connsiteY0" fmla="*/ 0 h 5158740"/>
              <a:gd name="connsiteX1" fmla="*/ 5188704 w 5188704"/>
              <a:gd name="connsiteY1" fmla="*/ 0 h 5158740"/>
              <a:gd name="connsiteX2" fmla="*/ 5185579 w 5188704"/>
              <a:gd name="connsiteY2" fmla="*/ 3020602 h 5158740"/>
              <a:gd name="connsiteX3" fmla="*/ 4156151 w 5188704"/>
              <a:gd name="connsiteY3" fmla="*/ 5148637 h 5158740"/>
              <a:gd name="connsiteX4" fmla="*/ 1165816 w 5188704"/>
              <a:gd name="connsiteY4" fmla="*/ 5158740 h 5158740"/>
              <a:gd name="connsiteX5" fmla="*/ 1655170 w 5188704"/>
              <a:gd name="connsiteY5" fmla="*/ 4229100 h 5158740"/>
              <a:gd name="connsiteX6" fmla="*/ 0 w 5188704"/>
              <a:gd name="connsiteY6" fmla="*/ 4206240 h 5158740"/>
              <a:gd name="connsiteX7" fmla="*/ 6732 w 5188704"/>
              <a:gd name="connsiteY7" fmla="*/ 0 h 5158740"/>
              <a:gd name="connsiteX0" fmla="*/ 455240 w 5637212"/>
              <a:gd name="connsiteY0" fmla="*/ 0 h 5158740"/>
              <a:gd name="connsiteX1" fmla="*/ 5637212 w 5637212"/>
              <a:gd name="connsiteY1" fmla="*/ 0 h 5158740"/>
              <a:gd name="connsiteX2" fmla="*/ 5634087 w 5637212"/>
              <a:gd name="connsiteY2" fmla="*/ 3020602 h 5158740"/>
              <a:gd name="connsiteX3" fmla="*/ 4604659 w 5637212"/>
              <a:gd name="connsiteY3" fmla="*/ 5148637 h 5158740"/>
              <a:gd name="connsiteX4" fmla="*/ 1614324 w 5637212"/>
              <a:gd name="connsiteY4" fmla="*/ 5158740 h 5158740"/>
              <a:gd name="connsiteX5" fmla="*/ 2103678 w 5637212"/>
              <a:gd name="connsiteY5" fmla="*/ 4229100 h 5158740"/>
              <a:gd name="connsiteX6" fmla="*/ 448508 w 5637212"/>
              <a:gd name="connsiteY6" fmla="*/ 4206240 h 5158740"/>
              <a:gd name="connsiteX7" fmla="*/ 455240 w 5637212"/>
              <a:gd name="connsiteY7" fmla="*/ 0 h 5158740"/>
              <a:gd name="connsiteX0" fmla="*/ 455240 w 5637212"/>
              <a:gd name="connsiteY0" fmla="*/ 0 h 5158740"/>
              <a:gd name="connsiteX1" fmla="*/ 5637212 w 5637212"/>
              <a:gd name="connsiteY1" fmla="*/ 0 h 5158740"/>
              <a:gd name="connsiteX2" fmla="*/ 5634087 w 5637212"/>
              <a:gd name="connsiteY2" fmla="*/ 3020602 h 5158740"/>
              <a:gd name="connsiteX3" fmla="*/ 4604659 w 5637212"/>
              <a:gd name="connsiteY3" fmla="*/ 5148637 h 5158740"/>
              <a:gd name="connsiteX4" fmla="*/ 1614324 w 5637212"/>
              <a:gd name="connsiteY4" fmla="*/ 5158740 h 5158740"/>
              <a:gd name="connsiteX5" fmla="*/ 2103678 w 5637212"/>
              <a:gd name="connsiteY5" fmla="*/ 4229100 h 5158740"/>
              <a:gd name="connsiteX6" fmla="*/ 448508 w 5637212"/>
              <a:gd name="connsiteY6" fmla="*/ 4206240 h 5158740"/>
              <a:gd name="connsiteX7" fmla="*/ 455240 w 5637212"/>
              <a:gd name="connsiteY7" fmla="*/ 0 h 5158740"/>
              <a:gd name="connsiteX0" fmla="*/ 6732 w 5188704"/>
              <a:gd name="connsiteY0" fmla="*/ 0 h 5158740"/>
              <a:gd name="connsiteX1" fmla="*/ 5188704 w 5188704"/>
              <a:gd name="connsiteY1" fmla="*/ 0 h 5158740"/>
              <a:gd name="connsiteX2" fmla="*/ 5185579 w 5188704"/>
              <a:gd name="connsiteY2" fmla="*/ 3020602 h 5158740"/>
              <a:gd name="connsiteX3" fmla="*/ 4156151 w 5188704"/>
              <a:gd name="connsiteY3" fmla="*/ 5148637 h 5158740"/>
              <a:gd name="connsiteX4" fmla="*/ 1165816 w 5188704"/>
              <a:gd name="connsiteY4" fmla="*/ 5158740 h 5158740"/>
              <a:gd name="connsiteX5" fmla="*/ 1655170 w 5188704"/>
              <a:gd name="connsiteY5" fmla="*/ 4229100 h 5158740"/>
              <a:gd name="connsiteX6" fmla="*/ 0 w 5188704"/>
              <a:gd name="connsiteY6" fmla="*/ 4206240 h 5158740"/>
              <a:gd name="connsiteX7" fmla="*/ 6732 w 5188704"/>
              <a:gd name="connsiteY7" fmla="*/ 0 h 5158740"/>
              <a:gd name="connsiteX0" fmla="*/ 6732 w 5188704"/>
              <a:gd name="connsiteY0" fmla="*/ 0 h 5166360"/>
              <a:gd name="connsiteX1" fmla="*/ 5188704 w 5188704"/>
              <a:gd name="connsiteY1" fmla="*/ 0 h 5166360"/>
              <a:gd name="connsiteX2" fmla="*/ 5185579 w 5188704"/>
              <a:gd name="connsiteY2" fmla="*/ 3020602 h 5166360"/>
              <a:gd name="connsiteX3" fmla="*/ 4156151 w 5188704"/>
              <a:gd name="connsiteY3" fmla="*/ 5148637 h 5166360"/>
              <a:gd name="connsiteX4" fmla="*/ 1725359 w 5188704"/>
              <a:gd name="connsiteY4" fmla="*/ 5166360 h 5166360"/>
              <a:gd name="connsiteX5" fmla="*/ 1655170 w 5188704"/>
              <a:gd name="connsiteY5" fmla="*/ 4229100 h 5166360"/>
              <a:gd name="connsiteX6" fmla="*/ 0 w 5188704"/>
              <a:gd name="connsiteY6" fmla="*/ 4206240 h 5166360"/>
              <a:gd name="connsiteX7" fmla="*/ 6732 w 5188704"/>
              <a:gd name="connsiteY7" fmla="*/ 0 h 5166360"/>
              <a:gd name="connsiteX0" fmla="*/ 6732 w 5188704"/>
              <a:gd name="connsiteY0" fmla="*/ 0 h 5166360"/>
              <a:gd name="connsiteX1" fmla="*/ 5188704 w 5188704"/>
              <a:gd name="connsiteY1" fmla="*/ 0 h 5166360"/>
              <a:gd name="connsiteX2" fmla="*/ 5185579 w 5188704"/>
              <a:gd name="connsiteY2" fmla="*/ 3020602 h 5166360"/>
              <a:gd name="connsiteX3" fmla="*/ 4156151 w 5188704"/>
              <a:gd name="connsiteY3" fmla="*/ 5148637 h 5166360"/>
              <a:gd name="connsiteX4" fmla="*/ 1909318 w 5188704"/>
              <a:gd name="connsiteY4" fmla="*/ 5166360 h 5166360"/>
              <a:gd name="connsiteX5" fmla="*/ 1655170 w 5188704"/>
              <a:gd name="connsiteY5" fmla="*/ 4229100 h 5166360"/>
              <a:gd name="connsiteX6" fmla="*/ 0 w 5188704"/>
              <a:gd name="connsiteY6" fmla="*/ 4206240 h 5166360"/>
              <a:gd name="connsiteX7" fmla="*/ 6732 w 5188704"/>
              <a:gd name="connsiteY7" fmla="*/ 0 h 5166360"/>
              <a:gd name="connsiteX0" fmla="*/ 6732 w 5188704"/>
              <a:gd name="connsiteY0" fmla="*/ 0 h 5166360"/>
              <a:gd name="connsiteX1" fmla="*/ 5188704 w 5188704"/>
              <a:gd name="connsiteY1" fmla="*/ 0 h 5166360"/>
              <a:gd name="connsiteX2" fmla="*/ 5185579 w 5188704"/>
              <a:gd name="connsiteY2" fmla="*/ 3020602 h 5166360"/>
              <a:gd name="connsiteX3" fmla="*/ 4248131 w 5188704"/>
              <a:gd name="connsiteY3" fmla="*/ 4903714 h 5166360"/>
              <a:gd name="connsiteX4" fmla="*/ 1909318 w 5188704"/>
              <a:gd name="connsiteY4" fmla="*/ 5166360 h 5166360"/>
              <a:gd name="connsiteX5" fmla="*/ 1655170 w 5188704"/>
              <a:gd name="connsiteY5" fmla="*/ 4229100 h 5166360"/>
              <a:gd name="connsiteX6" fmla="*/ 0 w 5188704"/>
              <a:gd name="connsiteY6" fmla="*/ 4206240 h 5166360"/>
              <a:gd name="connsiteX7" fmla="*/ 6732 w 5188704"/>
              <a:gd name="connsiteY7" fmla="*/ 0 h 5166360"/>
              <a:gd name="connsiteX0" fmla="*/ 6732 w 5188704"/>
              <a:gd name="connsiteY0" fmla="*/ 0 h 5171599"/>
              <a:gd name="connsiteX1" fmla="*/ 5188704 w 5188704"/>
              <a:gd name="connsiteY1" fmla="*/ 0 h 5171599"/>
              <a:gd name="connsiteX2" fmla="*/ 5185579 w 5188704"/>
              <a:gd name="connsiteY2" fmla="*/ 3020602 h 5171599"/>
              <a:gd name="connsiteX3" fmla="*/ 4110161 w 5188704"/>
              <a:gd name="connsiteY3" fmla="*/ 5171599 h 5171599"/>
              <a:gd name="connsiteX4" fmla="*/ 1909318 w 5188704"/>
              <a:gd name="connsiteY4" fmla="*/ 5166360 h 5171599"/>
              <a:gd name="connsiteX5" fmla="*/ 1655170 w 5188704"/>
              <a:gd name="connsiteY5" fmla="*/ 4229100 h 5171599"/>
              <a:gd name="connsiteX6" fmla="*/ 0 w 5188704"/>
              <a:gd name="connsiteY6" fmla="*/ 4206240 h 5171599"/>
              <a:gd name="connsiteX7" fmla="*/ 6732 w 5188704"/>
              <a:gd name="connsiteY7" fmla="*/ 0 h 5171599"/>
              <a:gd name="connsiteX0" fmla="*/ 6732 w 5188704"/>
              <a:gd name="connsiteY0" fmla="*/ 0 h 5171599"/>
              <a:gd name="connsiteX1" fmla="*/ 5188704 w 5188704"/>
              <a:gd name="connsiteY1" fmla="*/ 0 h 5171599"/>
              <a:gd name="connsiteX2" fmla="*/ 5185579 w 5188704"/>
              <a:gd name="connsiteY2" fmla="*/ 3020602 h 5171599"/>
              <a:gd name="connsiteX3" fmla="*/ 4110161 w 5188704"/>
              <a:gd name="connsiteY3" fmla="*/ 5171599 h 5171599"/>
              <a:gd name="connsiteX4" fmla="*/ 1909318 w 5188704"/>
              <a:gd name="connsiteY4" fmla="*/ 5166360 h 5171599"/>
              <a:gd name="connsiteX5" fmla="*/ 1655170 w 5188704"/>
              <a:gd name="connsiteY5" fmla="*/ 4229100 h 5171599"/>
              <a:gd name="connsiteX6" fmla="*/ 0 w 5188704"/>
              <a:gd name="connsiteY6" fmla="*/ 4206240 h 5171599"/>
              <a:gd name="connsiteX7" fmla="*/ 6732 w 5188704"/>
              <a:gd name="connsiteY7" fmla="*/ 0 h 5171599"/>
              <a:gd name="connsiteX0" fmla="*/ 14397 w 5196369"/>
              <a:gd name="connsiteY0" fmla="*/ 0 h 5171599"/>
              <a:gd name="connsiteX1" fmla="*/ 5196369 w 5196369"/>
              <a:gd name="connsiteY1" fmla="*/ 0 h 5171599"/>
              <a:gd name="connsiteX2" fmla="*/ 5193244 w 5196369"/>
              <a:gd name="connsiteY2" fmla="*/ 3020602 h 5171599"/>
              <a:gd name="connsiteX3" fmla="*/ 4117826 w 5196369"/>
              <a:gd name="connsiteY3" fmla="*/ 5171599 h 5171599"/>
              <a:gd name="connsiteX4" fmla="*/ 1916983 w 5196369"/>
              <a:gd name="connsiteY4" fmla="*/ 5166360 h 5171599"/>
              <a:gd name="connsiteX5" fmla="*/ 1662835 w 5196369"/>
              <a:gd name="connsiteY5" fmla="*/ 4229100 h 5171599"/>
              <a:gd name="connsiteX6" fmla="*/ 0 w 5196369"/>
              <a:gd name="connsiteY6" fmla="*/ 4206240 h 5171599"/>
              <a:gd name="connsiteX7" fmla="*/ 14397 w 5196369"/>
              <a:gd name="connsiteY7" fmla="*/ 0 h 5171599"/>
              <a:gd name="connsiteX0" fmla="*/ 458414 w 5640386"/>
              <a:gd name="connsiteY0" fmla="*/ 454677 h 5626276"/>
              <a:gd name="connsiteX1" fmla="*/ 5640386 w 5640386"/>
              <a:gd name="connsiteY1" fmla="*/ 454677 h 5626276"/>
              <a:gd name="connsiteX2" fmla="*/ 5637261 w 5640386"/>
              <a:gd name="connsiteY2" fmla="*/ 3475279 h 5626276"/>
              <a:gd name="connsiteX3" fmla="*/ 4561843 w 5640386"/>
              <a:gd name="connsiteY3" fmla="*/ 5626276 h 5626276"/>
              <a:gd name="connsiteX4" fmla="*/ 2361000 w 5640386"/>
              <a:gd name="connsiteY4" fmla="*/ 5621037 h 5626276"/>
              <a:gd name="connsiteX5" fmla="*/ 2106852 w 5640386"/>
              <a:gd name="connsiteY5" fmla="*/ 4683777 h 5626276"/>
              <a:gd name="connsiteX6" fmla="*/ 444017 w 5640386"/>
              <a:gd name="connsiteY6" fmla="*/ 4660917 h 5626276"/>
              <a:gd name="connsiteX7" fmla="*/ 458414 w 5640386"/>
              <a:gd name="connsiteY7" fmla="*/ 454677 h 5626276"/>
              <a:gd name="connsiteX0" fmla="*/ 458414 w 5640386"/>
              <a:gd name="connsiteY0" fmla="*/ 454677 h 5626276"/>
              <a:gd name="connsiteX1" fmla="*/ 5640386 w 5640386"/>
              <a:gd name="connsiteY1" fmla="*/ 454677 h 5626276"/>
              <a:gd name="connsiteX2" fmla="*/ 5637261 w 5640386"/>
              <a:gd name="connsiteY2" fmla="*/ 3475279 h 5626276"/>
              <a:gd name="connsiteX3" fmla="*/ 4561843 w 5640386"/>
              <a:gd name="connsiteY3" fmla="*/ 5626276 h 5626276"/>
              <a:gd name="connsiteX4" fmla="*/ 2361000 w 5640386"/>
              <a:gd name="connsiteY4" fmla="*/ 5621037 h 5626276"/>
              <a:gd name="connsiteX5" fmla="*/ 2106852 w 5640386"/>
              <a:gd name="connsiteY5" fmla="*/ 4683777 h 5626276"/>
              <a:gd name="connsiteX6" fmla="*/ 444017 w 5640386"/>
              <a:gd name="connsiteY6" fmla="*/ 4660917 h 5626276"/>
              <a:gd name="connsiteX7" fmla="*/ 458414 w 5640386"/>
              <a:gd name="connsiteY7" fmla="*/ 454677 h 5626276"/>
              <a:gd name="connsiteX0" fmla="*/ 14397 w 5196369"/>
              <a:gd name="connsiteY0" fmla="*/ 454677 h 5626276"/>
              <a:gd name="connsiteX1" fmla="*/ 5196369 w 5196369"/>
              <a:gd name="connsiteY1" fmla="*/ 454677 h 5626276"/>
              <a:gd name="connsiteX2" fmla="*/ 5193244 w 5196369"/>
              <a:gd name="connsiteY2" fmla="*/ 3475279 h 5626276"/>
              <a:gd name="connsiteX3" fmla="*/ 4117826 w 5196369"/>
              <a:gd name="connsiteY3" fmla="*/ 5626276 h 5626276"/>
              <a:gd name="connsiteX4" fmla="*/ 1916983 w 5196369"/>
              <a:gd name="connsiteY4" fmla="*/ 5621037 h 5626276"/>
              <a:gd name="connsiteX5" fmla="*/ 1662835 w 5196369"/>
              <a:gd name="connsiteY5" fmla="*/ 4683777 h 5626276"/>
              <a:gd name="connsiteX6" fmla="*/ 0 w 5196369"/>
              <a:gd name="connsiteY6" fmla="*/ 4660917 h 5626276"/>
              <a:gd name="connsiteX7" fmla="*/ 14397 w 5196369"/>
              <a:gd name="connsiteY7" fmla="*/ 454677 h 5626276"/>
              <a:gd name="connsiteX0" fmla="*/ 14397 w 5196369"/>
              <a:gd name="connsiteY0" fmla="*/ 0 h 5171599"/>
              <a:gd name="connsiteX1" fmla="*/ 5196369 w 5196369"/>
              <a:gd name="connsiteY1" fmla="*/ 0 h 5171599"/>
              <a:gd name="connsiteX2" fmla="*/ 5193244 w 5196369"/>
              <a:gd name="connsiteY2" fmla="*/ 3020602 h 5171599"/>
              <a:gd name="connsiteX3" fmla="*/ 4117826 w 5196369"/>
              <a:gd name="connsiteY3" fmla="*/ 5171599 h 5171599"/>
              <a:gd name="connsiteX4" fmla="*/ 1916983 w 5196369"/>
              <a:gd name="connsiteY4" fmla="*/ 5166360 h 5171599"/>
              <a:gd name="connsiteX5" fmla="*/ 1662835 w 5196369"/>
              <a:gd name="connsiteY5" fmla="*/ 4229100 h 5171599"/>
              <a:gd name="connsiteX6" fmla="*/ 0 w 5196369"/>
              <a:gd name="connsiteY6" fmla="*/ 4206240 h 5171599"/>
              <a:gd name="connsiteX7" fmla="*/ 14397 w 5196369"/>
              <a:gd name="connsiteY7" fmla="*/ 0 h 5171599"/>
              <a:gd name="connsiteX0" fmla="*/ 305337 w 5272690"/>
              <a:gd name="connsiteY0" fmla="*/ 183693 h 5171599"/>
              <a:gd name="connsiteX1" fmla="*/ 5272690 w 5272690"/>
              <a:gd name="connsiteY1" fmla="*/ 0 h 5171599"/>
              <a:gd name="connsiteX2" fmla="*/ 5269565 w 5272690"/>
              <a:gd name="connsiteY2" fmla="*/ 3020602 h 5171599"/>
              <a:gd name="connsiteX3" fmla="*/ 4194147 w 5272690"/>
              <a:gd name="connsiteY3" fmla="*/ 5171599 h 5171599"/>
              <a:gd name="connsiteX4" fmla="*/ 1993304 w 5272690"/>
              <a:gd name="connsiteY4" fmla="*/ 5166360 h 5171599"/>
              <a:gd name="connsiteX5" fmla="*/ 1739156 w 5272690"/>
              <a:gd name="connsiteY5" fmla="*/ 4229100 h 5171599"/>
              <a:gd name="connsiteX6" fmla="*/ 76321 w 5272690"/>
              <a:gd name="connsiteY6" fmla="*/ 4206240 h 5171599"/>
              <a:gd name="connsiteX7" fmla="*/ 305337 w 5272690"/>
              <a:gd name="connsiteY7" fmla="*/ 183693 h 5171599"/>
              <a:gd name="connsiteX0" fmla="*/ 185564 w 5313881"/>
              <a:gd name="connsiteY0" fmla="*/ 38269 h 5171599"/>
              <a:gd name="connsiteX1" fmla="*/ 5313881 w 5313881"/>
              <a:gd name="connsiteY1" fmla="*/ 0 h 5171599"/>
              <a:gd name="connsiteX2" fmla="*/ 5310756 w 5313881"/>
              <a:gd name="connsiteY2" fmla="*/ 3020602 h 5171599"/>
              <a:gd name="connsiteX3" fmla="*/ 4235338 w 5313881"/>
              <a:gd name="connsiteY3" fmla="*/ 5171599 h 5171599"/>
              <a:gd name="connsiteX4" fmla="*/ 2034495 w 5313881"/>
              <a:gd name="connsiteY4" fmla="*/ 5166360 h 5171599"/>
              <a:gd name="connsiteX5" fmla="*/ 1780347 w 5313881"/>
              <a:gd name="connsiteY5" fmla="*/ 4229100 h 5171599"/>
              <a:gd name="connsiteX6" fmla="*/ 117512 w 5313881"/>
              <a:gd name="connsiteY6" fmla="*/ 4206240 h 5171599"/>
              <a:gd name="connsiteX7" fmla="*/ 185564 w 5313881"/>
              <a:gd name="connsiteY7" fmla="*/ 38269 h 5171599"/>
              <a:gd name="connsiteX0" fmla="*/ 141392 w 5338694"/>
              <a:gd name="connsiteY0" fmla="*/ 0 h 5171599"/>
              <a:gd name="connsiteX1" fmla="*/ 5338694 w 5338694"/>
              <a:gd name="connsiteY1" fmla="*/ 0 h 5171599"/>
              <a:gd name="connsiteX2" fmla="*/ 5335569 w 5338694"/>
              <a:gd name="connsiteY2" fmla="*/ 3020602 h 5171599"/>
              <a:gd name="connsiteX3" fmla="*/ 4260151 w 5338694"/>
              <a:gd name="connsiteY3" fmla="*/ 5171599 h 5171599"/>
              <a:gd name="connsiteX4" fmla="*/ 2059308 w 5338694"/>
              <a:gd name="connsiteY4" fmla="*/ 5166360 h 5171599"/>
              <a:gd name="connsiteX5" fmla="*/ 1805160 w 5338694"/>
              <a:gd name="connsiteY5" fmla="*/ 4229100 h 5171599"/>
              <a:gd name="connsiteX6" fmla="*/ 142325 w 5338694"/>
              <a:gd name="connsiteY6" fmla="*/ 4206240 h 5171599"/>
              <a:gd name="connsiteX7" fmla="*/ 141392 w 5338694"/>
              <a:gd name="connsiteY7" fmla="*/ 0 h 5171599"/>
              <a:gd name="connsiteX0" fmla="*/ 0 w 5197302"/>
              <a:gd name="connsiteY0" fmla="*/ 0 h 5171599"/>
              <a:gd name="connsiteX1" fmla="*/ 5197302 w 5197302"/>
              <a:gd name="connsiteY1" fmla="*/ 0 h 5171599"/>
              <a:gd name="connsiteX2" fmla="*/ 5194177 w 5197302"/>
              <a:gd name="connsiteY2" fmla="*/ 3020602 h 5171599"/>
              <a:gd name="connsiteX3" fmla="*/ 4118759 w 5197302"/>
              <a:gd name="connsiteY3" fmla="*/ 5171599 h 5171599"/>
              <a:gd name="connsiteX4" fmla="*/ 1917916 w 5197302"/>
              <a:gd name="connsiteY4" fmla="*/ 5166360 h 5171599"/>
              <a:gd name="connsiteX5" fmla="*/ 1663768 w 5197302"/>
              <a:gd name="connsiteY5" fmla="*/ 4229100 h 5171599"/>
              <a:gd name="connsiteX6" fmla="*/ 933 w 5197302"/>
              <a:gd name="connsiteY6" fmla="*/ 4206240 h 5171599"/>
              <a:gd name="connsiteX7" fmla="*/ 0 w 5197302"/>
              <a:gd name="connsiteY7" fmla="*/ 0 h 5171599"/>
              <a:gd name="connsiteX0" fmla="*/ 0 w 5197302"/>
              <a:gd name="connsiteY0" fmla="*/ 0 h 5171599"/>
              <a:gd name="connsiteX1" fmla="*/ 5197302 w 5197302"/>
              <a:gd name="connsiteY1" fmla="*/ 0 h 5171599"/>
              <a:gd name="connsiteX2" fmla="*/ 5194177 w 5197302"/>
              <a:gd name="connsiteY2" fmla="*/ 3020602 h 5171599"/>
              <a:gd name="connsiteX3" fmla="*/ 4118759 w 5197302"/>
              <a:gd name="connsiteY3" fmla="*/ 5171599 h 5171599"/>
              <a:gd name="connsiteX4" fmla="*/ 1917916 w 5197302"/>
              <a:gd name="connsiteY4" fmla="*/ 5166360 h 5171599"/>
              <a:gd name="connsiteX5" fmla="*/ 1663768 w 5197302"/>
              <a:gd name="connsiteY5" fmla="*/ 4229100 h 5171599"/>
              <a:gd name="connsiteX6" fmla="*/ 933 w 5197302"/>
              <a:gd name="connsiteY6" fmla="*/ 4206240 h 5171599"/>
              <a:gd name="connsiteX7" fmla="*/ 0 w 5197302"/>
              <a:gd name="connsiteY7" fmla="*/ 0 h 517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7302" h="5171599">
                <a:moveTo>
                  <a:pt x="0" y="0"/>
                </a:moveTo>
                <a:lnTo>
                  <a:pt x="5197302" y="0"/>
                </a:lnTo>
                <a:cubicBezTo>
                  <a:pt x="5196260" y="1006867"/>
                  <a:pt x="5195219" y="2013735"/>
                  <a:pt x="5194177" y="3020602"/>
                </a:cubicBezTo>
                <a:lnTo>
                  <a:pt x="4118759" y="5171599"/>
                </a:lnTo>
                <a:lnTo>
                  <a:pt x="1917916" y="5166360"/>
                </a:lnTo>
                <a:lnTo>
                  <a:pt x="1663768" y="4229100"/>
                </a:lnTo>
                <a:lnTo>
                  <a:pt x="933" y="420624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3962643" y="1142214"/>
            <a:ext cx="1966800" cy="3876837"/>
            <a:chOff x="4043767" y="899283"/>
            <a:chExt cx="1949302" cy="384234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E5156B3-4671-7AA4-A39A-E69625A0FE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2303"/>
            <a:stretch/>
          </p:blipFill>
          <p:spPr>
            <a:xfrm>
              <a:off x="4233024" y="4073366"/>
              <a:ext cx="1636412" cy="516166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91B4DABE-AA03-DBF0-8FCA-D555D6A5B7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7393"/>
            <a:stretch/>
          </p:blipFill>
          <p:spPr>
            <a:xfrm>
              <a:off x="4233024" y="1082300"/>
              <a:ext cx="1636412" cy="2409351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E9028B3-D01E-EBA3-1D74-0204A39EF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681" t="2853"/>
            <a:stretch/>
          </p:blipFill>
          <p:spPr>
            <a:xfrm>
              <a:off x="4233024" y="1207719"/>
              <a:ext cx="1636412" cy="3407069"/>
            </a:xfrm>
            <a:prstGeom prst="rect">
              <a:avLst/>
            </a:prstGeom>
          </p:spPr>
        </p:pic>
        <p:pic>
          <p:nvPicPr>
            <p:cNvPr id="10" name="Google Shape;198;g10feb981b58_4_108">
              <a:extLst>
                <a:ext uri="{FF2B5EF4-FFF2-40B4-BE49-F238E27FC236}">
                  <a16:creationId xmlns:a16="http://schemas.microsoft.com/office/drawing/2014/main" id="{535CEA56-FFD3-242C-4CC5-D3E8A8742CB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tretch/>
          </p:blipFill>
          <p:spPr>
            <a:xfrm>
              <a:off x="4043767" y="899283"/>
              <a:ext cx="1949302" cy="384234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1" y="342901"/>
            <a:ext cx="2266949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82E95D-BEC6-1CE5-C7B0-12CC1EE9B71D}"/>
              </a:ext>
            </a:extLst>
          </p:cNvPr>
          <p:cNvSpPr txBox="1"/>
          <p:nvPr/>
        </p:nvSpPr>
        <p:spPr>
          <a:xfrm>
            <a:off x="289617" y="304663"/>
            <a:ext cx="44983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МОБИЛЬНОЕ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РАБОЧЕЕ МЕСТО </a:t>
            </a:r>
            <a:br>
              <a:rPr lang="ru-RU" sz="2000" dirty="0">
                <a:solidFill>
                  <a:srgbClr val="0061AF"/>
                </a:solidFill>
                <a:latin typeface="Montserrat" pitchFamily="2" charset="-52"/>
              </a:rPr>
            </a:b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СЕРВИСНОГО ПЕРСОНАЛА</a:t>
            </a:r>
          </a:p>
        </p:txBody>
      </p:sp>
    </p:spTree>
    <p:extLst>
      <p:ext uri="{BB962C8B-B14F-4D97-AF65-F5344CB8AC3E}">
        <p14:creationId xmlns:p14="http://schemas.microsoft.com/office/powerpoint/2010/main" val="190278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BAB4A9-51B0-4AE0-BDDD-B6992A4336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343"/>
          <a:stretch/>
        </p:blipFill>
        <p:spPr>
          <a:xfrm>
            <a:off x="89012" y="767129"/>
            <a:ext cx="7960919" cy="41742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28A7738-8FA6-490C-A4F5-17A691C09B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9" t="19894" b="10995"/>
          <a:stretch/>
        </p:blipFill>
        <p:spPr>
          <a:xfrm>
            <a:off x="4604370" y="1942286"/>
            <a:ext cx="4450618" cy="299911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1" y="342901"/>
            <a:ext cx="1015999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82E95D-BEC6-1CE5-C7B0-12CC1EE9B71D}"/>
              </a:ext>
            </a:extLst>
          </p:cNvPr>
          <p:cNvSpPr txBox="1"/>
          <p:nvPr/>
        </p:nvSpPr>
        <p:spPr>
          <a:xfrm>
            <a:off x="289617" y="304663"/>
            <a:ext cx="4182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ППР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И ЦИКЛИЧНЫЕ ЗАДАЧИ</a:t>
            </a:r>
          </a:p>
        </p:txBody>
      </p:sp>
    </p:spTree>
    <p:extLst>
      <p:ext uri="{BB962C8B-B14F-4D97-AF65-F5344CB8AC3E}">
        <p14:creationId xmlns:p14="http://schemas.microsoft.com/office/powerpoint/2010/main" val="85667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20770" y="819689"/>
            <a:ext cx="8740126" cy="4232487"/>
            <a:chOff x="2653055" y="853440"/>
            <a:chExt cx="6207839" cy="3872332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2653055" y="853440"/>
              <a:ext cx="6207839" cy="3872332"/>
            </a:xfrm>
            <a:prstGeom prst="roundRect">
              <a:avLst>
                <a:gd name="adj" fmla="val 461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2837145" y="1046531"/>
              <a:ext cx="5825060" cy="3486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Блок-схема: знак завершения 18">
              <a:extLst>
                <a:ext uri="{FF2B5EF4-FFF2-40B4-BE49-F238E27FC236}">
                  <a16:creationId xmlns:a16="http://schemas.microsoft.com/office/drawing/2014/main" id="{EB12990C-8429-894A-556A-151DF3BB05B1}"/>
                </a:ext>
              </a:extLst>
            </p:cNvPr>
            <p:cNvSpPr/>
            <p:nvPr/>
          </p:nvSpPr>
          <p:spPr>
            <a:xfrm>
              <a:off x="2837145" y="1328593"/>
              <a:ext cx="1144120" cy="300927"/>
            </a:xfrm>
            <a:prstGeom prst="flowChartTerminator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96521A-494C-454C-8AD6-F61C454BB8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75"/>
          <a:stretch/>
        </p:blipFill>
        <p:spPr>
          <a:xfrm>
            <a:off x="457201" y="1177211"/>
            <a:ext cx="8123958" cy="351744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1" y="342901"/>
            <a:ext cx="1866899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82E95D-BEC6-1CE5-C7B0-12CC1EE9B71D}"/>
              </a:ext>
            </a:extLst>
          </p:cNvPr>
          <p:cNvSpPr txBox="1"/>
          <p:nvPr/>
        </p:nvSpPr>
        <p:spPr>
          <a:xfrm>
            <a:off x="289617" y="304663"/>
            <a:ext cx="4908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ДАШБОРД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ГЛАВНОГО ИНЖЕНЕРА</a:t>
            </a:r>
          </a:p>
        </p:txBody>
      </p:sp>
    </p:spTree>
    <p:extLst>
      <p:ext uri="{BB962C8B-B14F-4D97-AF65-F5344CB8AC3E}">
        <p14:creationId xmlns:p14="http://schemas.microsoft.com/office/powerpoint/2010/main" val="97090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986862" y="859124"/>
            <a:ext cx="7344340" cy="4057243"/>
            <a:chOff x="232117" y="448671"/>
            <a:chExt cx="8423804" cy="4653573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02B8559-69A9-44AB-B5E4-B304723A0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117" y="448671"/>
              <a:ext cx="8314006" cy="4653573"/>
            </a:xfrm>
            <a:prstGeom prst="rect">
              <a:avLst/>
            </a:prstGeom>
          </p:spPr>
        </p:pic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F32B17C7-9264-4201-89DC-15172954EEEC}"/>
                </a:ext>
              </a:extLst>
            </p:cNvPr>
            <p:cNvSpPr/>
            <p:nvPr/>
          </p:nvSpPr>
          <p:spPr>
            <a:xfrm>
              <a:off x="5647647" y="931510"/>
              <a:ext cx="1449238" cy="708260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  <a:ln w="603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36DA0AF2-AB7B-46F2-9143-F3A1D8F89C30}"/>
                </a:ext>
              </a:extLst>
            </p:cNvPr>
            <p:cNvSpPr/>
            <p:nvPr/>
          </p:nvSpPr>
          <p:spPr>
            <a:xfrm>
              <a:off x="7206683" y="945136"/>
              <a:ext cx="1449238" cy="708260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  <a:ln w="603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1" y="342901"/>
            <a:ext cx="1866899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82E95D-BEC6-1CE5-C7B0-12CC1EE9B71D}"/>
              </a:ext>
            </a:extLst>
          </p:cNvPr>
          <p:cNvSpPr txBox="1"/>
          <p:nvPr/>
        </p:nvSpPr>
        <p:spPr>
          <a:xfrm>
            <a:off x="289617" y="304663"/>
            <a:ext cx="5088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ДАШБОРД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ИНЖЕНЕРНОЙ СЛУЖБЫ</a:t>
            </a:r>
          </a:p>
        </p:txBody>
      </p:sp>
    </p:spTree>
    <p:extLst>
      <p:ext uri="{BB962C8B-B14F-4D97-AF65-F5344CB8AC3E}">
        <p14:creationId xmlns:p14="http://schemas.microsoft.com/office/powerpoint/2010/main" val="317598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3A0C70-2A9D-492C-A565-351F75E71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984760"/>
            <a:ext cx="8763314" cy="38042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18CF3F-DC7D-421B-BE7A-B51E61FEA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5169" y="2941608"/>
            <a:ext cx="3208646" cy="1847402"/>
          </a:xfrm>
          <a:prstGeom prst="rect">
            <a:avLst/>
          </a:prstGeom>
          <a:ln w="28575">
            <a:solidFill>
              <a:srgbClr val="0061AF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1" y="342901"/>
            <a:ext cx="1695449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82E95D-BEC6-1CE5-C7B0-12CC1EE9B71D}"/>
              </a:ext>
            </a:extLst>
          </p:cNvPr>
          <p:cNvSpPr txBox="1"/>
          <p:nvPr/>
        </p:nvSpPr>
        <p:spPr>
          <a:xfrm>
            <a:off x="289617" y="304663"/>
            <a:ext cx="3882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РЕЙТИНГ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ИСПОЛНИТЕЛЕЙ</a:t>
            </a:r>
          </a:p>
        </p:txBody>
      </p:sp>
    </p:spTree>
    <p:extLst>
      <p:ext uri="{BB962C8B-B14F-4D97-AF65-F5344CB8AC3E}">
        <p14:creationId xmlns:p14="http://schemas.microsoft.com/office/powerpoint/2010/main" val="3631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-1" y="0"/>
            <a:ext cx="9144001" cy="51389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E1C041-2927-42AD-BBBE-17684137C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8791" y="4269926"/>
            <a:ext cx="1340874" cy="54028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395288" y="2201871"/>
            <a:ext cx="2725284" cy="496803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261F28-92AA-4E71-B2B0-F5E7618B08E4}"/>
              </a:ext>
            </a:extLst>
          </p:cNvPr>
          <p:cNvSpPr txBox="1"/>
          <p:nvPr/>
        </p:nvSpPr>
        <p:spPr>
          <a:xfrm>
            <a:off x="395288" y="2181029"/>
            <a:ext cx="6339341" cy="116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940" dirty="0">
                <a:solidFill>
                  <a:schemeClr val="bg1"/>
                </a:solidFill>
                <a:latin typeface="Montserrat"/>
              </a:rPr>
              <a:t>НАСТРОИТЬ</a:t>
            </a:r>
            <a:endParaRPr lang="ru-RU" sz="2000" dirty="0">
              <a:solidFill>
                <a:schemeClr val="bg1"/>
              </a:solidFill>
              <a:latin typeface="Montserrat"/>
            </a:endParaRPr>
          </a:p>
          <a:p>
            <a:endParaRPr lang="ru-RU" sz="2000" dirty="0">
              <a:solidFill>
                <a:schemeClr val="bg1"/>
              </a:solidFill>
              <a:latin typeface="Montserrat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/>
              </a:rPr>
              <a:t>ПРОФЕССИОНАЛЬНЫЙ МЕНЕДЖМЕНТ</a:t>
            </a:r>
          </a:p>
        </p:txBody>
      </p:sp>
    </p:spTree>
    <p:extLst>
      <p:ext uri="{BB962C8B-B14F-4D97-AF65-F5344CB8AC3E}">
        <p14:creationId xmlns:p14="http://schemas.microsoft.com/office/powerpoint/2010/main" val="200975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549EBC-2D9D-4A38-B1DF-F3072345E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70" b="5347"/>
          <a:stretch/>
        </p:blipFill>
        <p:spPr>
          <a:xfrm>
            <a:off x="1" y="0"/>
            <a:ext cx="9212444" cy="51435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06FA6A-0F25-4595-AD2B-CC57B438FBEB}"/>
              </a:ext>
            </a:extLst>
          </p:cNvPr>
          <p:cNvSpPr/>
          <p:nvPr/>
        </p:nvSpPr>
        <p:spPr>
          <a:xfrm>
            <a:off x="1019175" y="1570482"/>
            <a:ext cx="7105650" cy="2393442"/>
          </a:xfrm>
          <a:prstGeom prst="rect">
            <a:avLst/>
          </a:prstGeom>
          <a:solidFill>
            <a:srgbClr val="0061A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F26FBE-911E-4C9D-B377-9878E209B2E8}"/>
              </a:ext>
            </a:extLst>
          </p:cNvPr>
          <p:cNvSpPr txBox="1"/>
          <p:nvPr/>
        </p:nvSpPr>
        <p:spPr>
          <a:xfrm>
            <a:off x="3789236" y="1794099"/>
            <a:ext cx="4317370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Montserrat" pitchFamily="2" charset="-52"/>
              </a:rPr>
              <a:t>Управляющая компания «Азбука быта»</a:t>
            </a:r>
            <a:br>
              <a:rPr lang="ru-RU" sz="1050" dirty="0">
                <a:solidFill>
                  <a:schemeClr val="bg1"/>
                </a:solidFill>
                <a:latin typeface="Montserrat" pitchFamily="2" charset="-52"/>
              </a:rPr>
            </a:br>
            <a:br>
              <a:rPr lang="ru-RU" sz="105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1050" dirty="0">
                <a:solidFill>
                  <a:schemeClr val="bg1"/>
                </a:solidFill>
                <a:latin typeface="Montserrat" pitchFamily="2" charset="-52"/>
              </a:rPr>
              <a:t>«Азбука быта» – это профессиональная сервисная компания федерального масштаба. За годы управления мы накопили экспертизу и являемся неотъемлемой частью продукта группы компании «Железно». Наше основное преимущество и ценность </a:t>
            </a:r>
            <a:r>
              <a:rPr lang="ru-RU" sz="1050" b="1" dirty="0">
                <a:solidFill>
                  <a:schemeClr val="bg1"/>
                </a:solidFill>
                <a:latin typeface="Montserrat" pitchFamily="2" charset="-52"/>
              </a:rPr>
              <a:t>для клиентов </a:t>
            </a:r>
            <a:r>
              <a:rPr lang="ru-RU" sz="1050" dirty="0">
                <a:solidFill>
                  <a:schemeClr val="bg1"/>
                </a:solidFill>
                <a:latin typeface="Montserrat" pitchFamily="2" charset="-52"/>
              </a:rPr>
              <a:t>– это уверенность в качественном техническом и сервисном обслуживании. Мы рядом и открыты к общению и нахождению вариантов компромиссов, всегда слышим и делаем! </a:t>
            </a:r>
            <a:br>
              <a:rPr lang="ru-RU" sz="1050" dirty="0">
                <a:solidFill>
                  <a:schemeClr val="bg1"/>
                </a:solidFill>
                <a:latin typeface="Montserrat" pitchFamily="2" charset="-52"/>
              </a:rPr>
            </a:br>
            <a:br>
              <a:rPr lang="ru-RU" sz="105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1050" dirty="0">
                <a:solidFill>
                  <a:schemeClr val="bg1"/>
                </a:solidFill>
                <a:latin typeface="Montserrat" pitchFamily="2" charset="-52"/>
              </a:rPr>
              <a:t>Год основания – 2014</a:t>
            </a:r>
            <a:br>
              <a:rPr lang="ru-RU" sz="1050" dirty="0">
                <a:solidFill>
                  <a:schemeClr val="bg1"/>
                </a:solidFill>
                <a:latin typeface="Montserrat" pitchFamily="2" charset="-52"/>
              </a:rPr>
            </a:br>
            <a:endParaRPr lang="ru-RU" sz="1050" dirty="0">
              <a:solidFill>
                <a:schemeClr val="bg1"/>
              </a:solidFill>
              <a:latin typeface="Montserrat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F0FC6C-60FA-46C0-AAB7-1439C1F50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479" y="1966374"/>
            <a:ext cx="2252374" cy="165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9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776941" y="830095"/>
            <a:ext cx="7765787" cy="4138430"/>
            <a:chOff x="2653055" y="853440"/>
            <a:chExt cx="6207839" cy="3872332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2653055" y="853440"/>
              <a:ext cx="6207839" cy="3872332"/>
            </a:xfrm>
            <a:prstGeom prst="roundRect">
              <a:avLst>
                <a:gd name="adj" fmla="val 461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837145" y="1046531"/>
              <a:ext cx="5825060" cy="3486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Блок-схема: знак завершения 13">
              <a:extLst>
                <a:ext uri="{FF2B5EF4-FFF2-40B4-BE49-F238E27FC236}">
                  <a16:creationId xmlns:a16="http://schemas.microsoft.com/office/drawing/2014/main" id="{EB12990C-8429-894A-556A-151DF3BB05B1}"/>
                </a:ext>
              </a:extLst>
            </p:cNvPr>
            <p:cNvSpPr/>
            <p:nvPr/>
          </p:nvSpPr>
          <p:spPr>
            <a:xfrm>
              <a:off x="2837145" y="1328592"/>
              <a:ext cx="1144120" cy="300926"/>
            </a:xfrm>
            <a:prstGeom prst="flowChartTerminator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993A1A-C6A3-4858-AE3E-F6B5FEEB9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205" y="1036455"/>
            <a:ext cx="7118249" cy="372571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1" y="342901"/>
            <a:ext cx="1866899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82E95D-BEC6-1CE5-C7B0-12CC1EE9B71D}"/>
              </a:ext>
            </a:extLst>
          </p:cNvPr>
          <p:cNvSpPr txBox="1"/>
          <p:nvPr/>
        </p:nvSpPr>
        <p:spPr>
          <a:xfrm>
            <a:off x="289617" y="304663"/>
            <a:ext cx="4195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ДАШБОРД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РУКОВОДИТЕЛЕЙ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331769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-1" y="0"/>
            <a:ext cx="9144001" cy="51389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2" y="0"/>
            <a:ext cx="9144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E1C041-2927-42AD-BBBE-17684137C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8791" y="4269926"/>
            <a:ext cx="1340874" cy="54028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395288" y="2201871"/>
            <a:ext cx="1796369" cy="496803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261F28-92AA-4E71-B2B0-F5E7618B08E4}"/>
              </a:ext>
            </a:extLst>
          </p:cNvPr>
          <p:cNvSpPr txBox="1"/>
          <p:nvPr/>
        </p:nvSpPr>
        <p:spPr>
          <a:xfrm>
            <a:off x="395288" y="2181029"/>
            <a:ext cx="6339341" cy="116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940" dirty="0">
                <a:solidFill>
                  <a:schemeClr val="bg1"/>
                </a:solidFill>
                <a:latin typeface="Montserrat"/>
              </a:rPr>
              <a:t>ВАЖНО</a:t>
            </a:r>
            <a:endParaRPr lang="ru-RU" sz="2000" dirty="0">
              <a:solidFill>
                <a:schemeClr val="bg1"/>
              </a:solidFill>
              <a:latin typeface="Montserrat"/>
            </a:endParaRPr>
          </a:p>
          <a:p>
            <a:endParaRPr lang="ru-RU" sz="2000" dirty="0">
              <a:solidFill>
                <a:schemeClr val="bg1"/>
              </a:solidFill>
              <a:latin typeface="Montserrat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/>
              </a:rPr>
              <a:t>СОБИРАТЬ ОБРАТНУЮ СВЯЗЬ</a:t>
            </a:r>
          </a:p>
        </p:txBody>
      </p:sp>
    </p:spTree>
    <p:extLst>
      <p:ext uri="{BB962C8B-B14F-4D97-AF65-F5344CB8AC3E}">
        <p14:creationId xmlns:p14="http://schemas.microsoft.com/office/powerpoint/2010/main" val="259155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1A7857D-2A1A-65A0-412D-C4D467B2D779}"/>
              </a:ext>
            </a:extLst>
          </p:cNvPr>
          <p:cNvGrpSpPr/>
          <p:nvPr/>
        </p:nvGrpSpPr>
        <p:grpSpPr>
          <a:xfrm>
            <a:off x="1967755" y="1162658"/>
            <a:ext cx="1993589" cy="3832268"/>
            <a:chOff x="6431280" y="330779"/>
            <a:chExt cx="2268219" cy="44617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9ED8006-5E09-7E94-514D-27FA58F733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2303"/>
            <a:stretch/>
          </p:blipFill>
          <p:spPr>
            <a:xfrm>
              <a:off x="6616458" y="4016550"/>
              <a:ext cx="1904138" cy="599376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08F200CA-1CFA-25E9-318E-618FAC6F9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7393"/>
            <a:stretch/>
          </p:blipFill>
          <p:spPr>
            <a:xfrm>
              <a:off x="6616458" y="543300"/>
              <a:ext cx="1904138" cy="2797758"/>
            </a:xfrm>
            <a:prstGeom prst="rect">
              <a:avLst/>
            </a:prstGeom>
          </p:spPr>
        </p:pic>
        <p:pic>
          <p:nvPicPr>
            <p:cNvPr id="7" name="Google Shape;198;g10feb981b58_4_108">
              <a:extLst>
                <a:ext uri="{FF2B5EF4-FFF2-40B4-BE49-F238E27FC236}">
                  <a16:creationId xmlns:a16="http://schemas.microsoft.com/office/drawing/2014/main" id="{D75B50D9-1E01-C2BA-689F-D1F9C134F72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tretch/>
          </p:blipFill>
          <p:spPr>
            <a:xfrm>
              <a:off x="6431280" y="330779"/>
              <a:ext cx="2268219" cy="446176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Группа 12"/>
          <p:cNvGrpSpPr/>
          <p:nvPr/>
        </p:nvGrpSpPr>
        <p:grpSpPr>
          <a:xfrm>
            <a:off x="5043209" y="1162658"/>
            <a:ext cx="1993589" cy="3832268"/>
            <a:chOff x="5006132" y="598050"/>
            <a:chExt cx="2192722" cy="3966243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5193269" y="731520"/>
              <a:ext cx="1840759" cy="36766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82"/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6" b="-1"/>
            <a:stretch/>
          </p:blipFill>
          <p:spPr>
            <a:xfrm>
              <a:off x="5234940" y="753035"/>
              <a:ext cx="1748555" cy="3731559"/>
            </a:xfrm>
            <a:prstGeom prst="rect">
              <a:avLst/>
            </a:prstGeom>
          </p:spPr>
        </p:pic>
        <p:pic>
          <p:nvPicPr>
            <p:cNvPr id="8" name="Google Shape;198;g10feb981b58_4_108">
              <a:extLst>
                <a:ext uri="{FF2B5EF4-FFF2-40B4-BE49-F238E27FC236}">
                  <a16:creationId xmlns:a16="http://schemas.microsoft.com/office/drawing/2014/main" id="{F3BABF21-9AFE-13BB-BE82-09D4D1C322C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tretch/>
          </p:blipFill>
          <p:spPr>
            <a:xfrm>
              <a:off x="5006132" y="598050"/>
              <a:ext cx="2192722" cy="39662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2" y="342901"/>
            <a:ext cx="1212848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82E95D-BEC6-1CE5-C7B0-12CC1EE9B71D}"/>
              </a:ext>
            </a:extLst>
          </p:cNvPr>
          <p:cNvSpPr txBox="1"/>
          <p:nvPr/>
        </p:nvSpPr>
        <p:spPr>
          <a:xfrm>
            <a:off x="289617" y="304663"/>
            <a:ext cx="787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СБОР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ОБРАТНОЙ СВЯЗИ /МЕТРИКИ СЕРВИСА/CSI И NPS</a:t>
            </a:r>
          </a:p>
        </p:txBody>
      </p:sp>
    </p:spTree>
    <p:extLst>
      <p:ext uri="{BB962C8B-B14F-4D97-AF65-F5344CB8AC3E}">
        <p14:creationId xmlns:p14="http://schemas.microsoft.com/office/powerpoint/2010/main" val="42142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CD9AA8-2DAA-4D77-9483-97159FDA79F3}"/>
              </a:ext>
            </a:extLst>
          </p:cNvPr>
          <p:cNvGrpSpPr/>
          <p:nvPr/>
        </p:nvGrpSpPr>
        <p:grpSpPr>
          <a:xfrm>
            <a:off x="163186" y="915762"/>
            <a:ext cx="8735809" cy="3785972"/>
            <a:chOff x="163186" y="915762"/>
            <a:chExt cx="8735809" cy="3785972"/>
          </a:xfrm>
        </p:grpSpPr>
        <p:grpSp>
          <p:nvGrpSpPr>
            <p:cNvPr id="7" name="Группа 6"/>
            <p:cNvGrpSpPr/>
            <p:nvPr/>
          </p:nvGrpSpPr>
          <p:grpSpPr>
            <a:xfrm>
              <a:off x="163186" y="915762"/>
              <a:ext cx="8735809" cy="3785972"/>
              <a:chOff x="2653055" y="853440"/>
              <a:chExt cx="6207839" cy="3872332"/>
            </a:xfrm>
          </p:grpSpPr>
          <p:sp>
            <p:nvSpPr>
              <p:cNvPr id="11" name="Скругленный прямоугольник 10"/>
              <p:cNvSpPr/>
              <p:nvPr/>
            </p:nvSpPr>
            <p:spPr>
              <a:xfrm>
                <a:off x="2653055" y="853440"/>
                <a:ext cx="6207839" cy="3872332"/>
              </a:xfrm>
              <a:prstGeom prst="roundRect">
                <a:avLst>
                  <a:gd name="adj" fmla="val 4612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>
                <a:off x="2837145" y="1046531"/>
                <a:ext cx="5825060" cy="34861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Блок-схема: знак завершения 14">
                <a:extLst>
                  <a:ext uri="{FF2B5EF4-FFF2-40B4-BE49-F238E27FC236}">
                    <a16:creationId xmlns:a16="http://schemas.microsoft.com/office/drawing/2014/main" id="{EB12990C-8429-894A-556A-151DF3BB05B1}"/>
                  </a:ext>
                </a:extLst>
              </p:cNvPr>
              <p:cNvSpPr/>
              <p:nvPr/>
            </p:nvSpPr>
            <p:spPr>
              <a:xfrm>
                <a:off x="2837145" y="1328592"/>
                <a:ext cx="1144120" cy="300926"/>
              </a:xfrm>
              <a:prstGeom prst="flowChartTerminator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8DA4EE0-D17F-4EFB-52BD-D8DBA7A25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298" y="1104547"/>
              <a:ext cx="8252460" cy="3331153"/>
            </a:xfrm>
            <a:prstGeom prst="rect">
              <a:avLst/>
            </a:prstGeom>
          </p:spPr>
        </p:pic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1" y="342901"/>
            <a:ext cx="2419814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2E95D-BEC6-1CE5-C7B0-12CC1EE9B71D}"/>
              </a:ext>
            </a:extLst>
          </p:cNvPr>
          <p:cNvSpPr txBox="1"/>
          <p:nvPr/>
        </p:nvSpPr>
        <p:spPr>
          <a:xfrm>
            <a:off x="289617" y="304663"/>
            <a:ext cx="53238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ИНДИКАТОРЫ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ОЦЕНКИ СЕРВИСА </a:t>
            </a:r>
            <a:r>
              <a:rPr lang="en-US" sz="2000" dirty="0">
                <a:solidFill>
                  <a:srgbClr val="0061AF"/>
                </a:solidFill>
                <a:latin typeface="Montserrat" pitchFamily="2" charset="-52"/>
              </a:rPr>
              <a:t>CSI</a:t>
            </a:r>
            <a:endParaRPr lang="ru-RU" sz="2000" dirty="0">
              <a:solidFill>
                <a:srgbClr val="0061AF"/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892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284913" y="823714"/>
            <a:ext cx="8540968" cy="4159766"/>
            <a:chOff x="2653055" y="853440"/>
            <a:chExt cx="6207839" cy="3872332"/>
          </a:xfrm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2653055" y="853440"/>
              <a:ext cx="6207839" cy="3872332"/>
            </a:xfrm>
            <a:prstGeom prst="roundRect">
              <a:avLst>
                <a:gd name="adj" fmla="val 461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837145" y="1046531"/>
              <a:ext cx="5825060" cy="3486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Блок-схема: знак завершения 14">
              <a:extLst>
                <a:ext uri="{FF2B5EF4-FFF2-40B4-BE49-F238E27FC236}">
                  <a16:creationId xmlns:a16="http://schemas.microsoft.com/office/drawing/2014/main" id="{EB12990C-8429-894A-556A-151DF3BB05B1}"/>
                </a:ext>
              </a:extLst>
            </p:cNvPr>
            <p:cNvSpPr/>
            <p:nvPr/>
          </p:nvSpPr>
          <p:spPr>
            <a:xfrm>
              <a:off x="2837145" y="1328592"/>
              <a:ext cx="1144120" cy="300926"/>
            </a:xfrm>
            <a:prstGeom prst="flowChartTerminator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D0C715-6454-4535-A2B3-A81EDD29E0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36"/>
          <a:stretch/>
        </p:blipFill>
        <p:spPr>
          <a:xfrm>
            <a:off x="591482" y="1031138"/>
            <a:ext cx="8014327" cy="376326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1" y="342901"/>
            <a:ext cx="2419814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2E95D-BEC6-1CE5-C7B0-12CC1EE9B71D}"/>
              </a:ext>
            </a:extLst>
          </p:cNvPr>
          <p:cNvSpPr txBox="1"/>
          <p:nvPr/>
        </p:nvSpPr>
        <p:spPr>
          <a:xfrm>
            <a:off x="289617" y="304663"/>
            <a:ext cx="5455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ИНДИКАТОРЫ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ОЦЕНКИ СЕРВИСА </a:t>
            </a:r>
            <a:r>
              <a:rPr lang="en-US" sz="2000" dirty="0">
                <a:solidFill>
                  <a:srgbClr val="0061AF"/>
                </a:solidFill>
                <a:latin typeface="Montserrat" pitchFamily="2" charset="-52"/>
              </a:rPr>
              <a:t>NPS</a:t>
            </a:r>
            <a:endParaRPr lang="ru-RU" sz="2000" dirty="0">
              <a:solidFill>
                <a:srgbClr val="0061AF"/>
              </a:solidFill>
              <a:latin typeface="Montserrat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6625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EE96F1-D330-3023-261F-E5AACEF24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85" t="34795" r="34289" b="6355"/>
          <a:stretch/>
        </p:blipFill>
        <p:spPr>
          <a:xfrm>
            <a:off x="3842949" y="1141053"/>
            <a:ext cx="1716153" cy="35896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A70409-586D-3533-534F-01DFCAD4A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8" y="1865205"/>
            <a:ext cx="3280581" cy="2141390"/>
          </a:xfrm>
          <a:prstGeom prst="rect">
            <a:avLst/>
          </a:prstGeom>
        </p:spPr>
      </p:pic>
      <p:pic>
        <p:nvPicPr>
          <p:cNvPr id="6146" name="Picture 2" descr="Верочка, вызовите ко мне Новосельцева!..">
            <a:extLst>
              <a:ext uri="{FF2B5EF4-FFF2-40B4-BE49-F238E27FC236}">
                <a16:creationId xmlns:a16="http://schemas.microsoft.com/office/drawing/2014/main" id="{5612973A-1E09-5F77-BA1E-63B4BB18E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935" y="1802287"/>
            <a:ext cx="2638323" cy="196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ABB2098-734E-5422-D7A1-8EE44F0F5CE8}"/>
              </a:ext>
            </a:extLst>
          </p:cNvPr>
          <p:cNvSpPr txBox="1"/>
          <p:nvPr/>
        </p:nvSpPr>
        <p:spPr>
          <a:xfrm>
            <a:off x="5914935" y="4024882"/>
            <a:ext cx="25376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5F6368"/>
                </a:solidFill>
                <a:latin typeface="Montserrat" pitchFamily="2" charset="-52"/>
              </a:rPr>
              <a:t>Верочка</a:t>
            </a:r>
            <a:r>
              <a:rPr lang="ru-RU" sz="1400" dirty="0">
                <a:solidFill>
                  <a:srgbClr val="4D5156"/>
                </a:solidFill>
                <a:latin typeface="Montserrat" pitchFamily="2" charset="-52"/>
              </a:rPr>
              <a:t>, </a:t>
            </a:r>
            <a:r>
              <a:rPr lang="ru-RU" sz="1400" dirty="0">
                <a:solidFill>
                  <a:srgbClr val="5F6368"/>
                </a:solidFill>
                <a:latin typeface="Montserrat" pitchFamily="2" charset="-52"/>
              </a:rPr>
              <a:t>вызовите </a:t>
            </a:r>
          </a:p>
          <a:p>
            <a:pPr algn="ctr"/>
            <a:r>
              <a:rPr lang="ru-RU" sz="1400" dirty="0">
                <a:solidFill>
                  <a:srgbClr val="5F6368"/>
                </a:solidFill>
                <a:latin typeface="Montserrat" pitchFamily="2" charset="-52"/>
              </a:rPr>
              <a:t>ко мне Новосельцева</a:t>
            </a:r>
            <a:r>
              <a:rPr lang="ru-RU" sz="1400" dirty="0">
                <a:solidFill>
                  <a:srgbClr val="4D5156"/>
                </a:solidFill>
                <a:latin typeface="Montserrat" pitchFamily="2" charset="-52"/>
              </a:rPr>
              <a:t>!</a:t>
            </a:r>
            <a:endParaRPr lang="ru-RU" sz="1400" dirty="0">
              <a:latin typeface="Montserrat" pitchFamily="2" charset="-52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1" y="342901"/>
            <a:ext cx="2419814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2E95D-BEC6-1CE5-C7B0-12CC1EE9B71D}"/>
              </a:ext>
            </a:extLst>
          </p:cNvPr>
          <p:cNvSpPr txBox="1"/>
          <p:nvPr/>
        </p:nvSpPr>
        <p:spPr>
          <a:xfrm>
            <a:off x="289617" y="304663"/>
            <a:ext cx="4253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ИНДИКАТОРЫ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УСПЕШНОСТИ</a:t>
            </a:r>
          </a:p>
        </p:txBody>
      </p:sp>
    </p:spTree>
    <p:extLst>
      <p:ext uri="{BB962C8B-B14F-4D97-AF65-F5344CB8AC3E}">
        <p14:creationId xmlns:p14="http://schemas.microsoft.com/office/powerpoint/2010/main" val="172547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-1" y="0"/>
            <a:ext cx="9144001" cy="51389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E1C041-2927-42AD-BBBE-17684137C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8791" y="4269926"/>
            <a:ext cx="1340874" cy="54028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395288" y="2201871"/>
            <a:ext cx="2504029" cy="496803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261F28-92AA-4E71-B2B0-F5E7618B08E4}"/>
              </a:ext>
            </a:extLst>
          </p:cNvPr>
          <p:cNvSpPr txBox="1"/>
          <p:nvPr/>
        </p:nvSpPr>
        <p:spPr>
          <a:xfrm>
            <a:off x="395288" y="2181029"/>
            <a:ext cx="6339341" cy="116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940" dirty="0">
                <a:solidFill>
                  <a:schemeClr val="bg1"/>
                </a:solidFill>
                <a:latin typeface="Montserrat"/>
              </a:rPr>
              <a:t>ПРОБЛЕМА</a:t>
            </a:r>
            <a:endParaRPr lang="ru-RU" sz="2000" dirty="0">
              <a:solidFill>
                <a:schemeClr val="bg1"/>
              </a:solidFill>
              <a:latin typeface="Montserrat"/>
            </a:endParaRPr>
          </a:p>
          <a:p>
            <a:endParaRPr lang="ru-RU" sz="2000" dirty="0">
              <a:solidFill>
                <a:schemeClr val="bg1"/>
              </a:solidFill>
              <a:latin typeface="Montserrat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/>
              </a:rPr>
              <a:t>ДЕФИЦИТ КВАЛИФИЦИРОВАННЫХ КАДРОВ</a:t>
            </a:r>
          </a:p>
        </p:txBody>
      </p:sp>
    </p:spTree>
    <p:extLst>
      <p:ext uri="{BB962C8B-B14F-4D97-AF65-F5344CB8AC3E}">
        <p14:creationId xmlns:p14="http://schemas.microsoft.com/office/powerpoint/2010/main" val="175169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4428FA5E-5E4D-4759-AD2D-B1331297C6BF}"/>
              </a:ext>
            </a:extLst>
          </p:cNvPr>
          <p:cNvGrpSpPr/>
          <p:nvPr/>
        </p:nvGrpSpPr>
        <p:grpSpPr>
          <a:xfrm>
            <a:off x="0" y="58495"/>
            <a:ext cx="8851105" cy="4907824"/>
            <a:chOff x="0" y="58495"/>
            <a:chExt cx="8851105" cy="4907824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9D853B0E-E4EE-4734-8F24-1B77DA687546}"/>
                </a:ext>
              </a:extLst>
            </p:cNvPr>
            <p:cNvGrpSpPr/>
            <p:nvPr/>
          </p:nvGrpSpPr>
          <p:grpSpPr>
            <a:xfrm>
              <a:off x="0" y="58495"/>
              <a:ext cx="8851105" cy="4907824"/>
              <a:chOff x="0" y="58495"/>
              <a:chExt cx="8851105" cy="4907824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49837544-F2A7-F559-E641-3C221DF38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468" y="58495"/>
                <a:ext cx="8770637" cy="4907824"/>
              </a:xfrm>
              <a:prstGeom prst="rect">
                <a:avLst/>
              </a:prstGeom>
            </p:spPr>
          </p:pic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54A03363-C2C2-442F-AF29-387863B4B037}"/>
                  </a:ext>
                </a:extLst>
              </p:cNvPr>
              <p:cNvSpPr/>
              <p:nvPr/>
            </p:nvSpPr>
            <p:spPr>
              <a:xfrm>
                <a:off x="0" y="209748"/>
                <a:ext cx="4411066" cy="9826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E214E168-D21D-424B-98A6-5A60E673AAC2}"/>
                </a:ext>
              </a:extLst>
            </p:cNvPr>
            <p:cNvSpPr/>
            <p:nvPr/>
          </p:nvSpPr>
          <p:spPr>
            <a:xfrm>
              <a:off x="7365206" y="58495"/>
              <a:ext cx="1485899" cy="73446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CD04DE46-E373-4B6F-990C-8BECBAECD0E1}"/>
              </a:ext>
            </a:extLst>
          </p:cNvPr>
          <p:cNvSpPr/>
          <p:nvPr/>
        </p:nvSpPr>
        <p:spPr>
          <a:xfrm>
            <a:off x="2181562" y="623200"/>
            <a:ext cx="4596577" cy="4310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-52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CA8158E-DE46-4675-8BBA-F4DB74DBA392}"/>
              </a:ext>
            </a:extLst>
          </p:cNvPr>
          <p:cNvSpPr/>
          <p:nvPr/>
        </p:nvSpPr>
        <p:spPr>
          <a:xfrm>
            <a:off x="0" y="342901"/>
            <a:ext cx="3196742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EEFDF-5B42-413F-830C-C7DCA779892D}"/>
              </a:ext>
            </a:extLst>
          </p:cNvPr>
          <p:cNvSpPr txBox="1"/>
          <p:nvPr/>
        </p:nvSpPr>
        <p:spPr>
          <a:xfrm>
            <a:off x="289617" y="304663"/>
            <a:ext cx="6715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КАКИЕ ПРОФЕССИИ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ВЫБИРАЮТ ШКОЛЬНИКИ </a:t>
            </a:r>
          </a:p>
        </p:txBody>
      </p:sp>
    </p:spTree>
    <p:extLst>
      <p:ext uri="{BB962C8B-B14F-4D97-AF65-F5344CB8AC3E}">
        <p14:creationId xmlns:p14="http://schemas.microsoft.com/office/powerpoint/2010/main" val="34747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-1" y="0"/>
            <a:ext cx="9144001" cy="51389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E1C041-2927-42AD-BBBE-17684137C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8791" y="4269926"/>
            <a:ext cx="1340874" cy="54028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395288" y="2201871"/>
            <a:ext cx="2794139" cy="496803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261F28-92AA-4E71-B2B0-F5E7618B08E4}"/>
              </a:ext>
            </a:extLst>
          </p:cNvPr>
          <p:cNvSpPr txBox="1"/>
          <p:nvPr/>
        </p:nvSpPr>
        <p:spPr>
          <a:xfrm>
            <a:off x="395288" y="2181029"/>
            <a:ext cx="6339341" cy="116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940" dirty="0">
                <a:solidFill>
                  <a:schemeClr val="bg1"/>
                </a:solidFill>
                <a:latin typeface="Montserrat"/>
              </a:rPr>
              <a:t>СЕРВИСНЫЙ ПЕРСОНАЛ</a:t>
            </a:r>
            <a:endParaRPr lang="ru-RU" sz="2000" dirty="0">
              <a:solidFill>
                <a:schemeClr val="bg1"/>
              </a:solidFill>
              <a:latin typeface="Montserrat"/>
            </a:endParaRPr>
          </a:p>
          <a:p>
            <a:endParaRPr lang="ru-RU" sz="2000" dirty="0">
              <a:solidFill>
                <a:schemeClr val="bg1"/>
              </a:solidFill>
              <a:latin typeface="Montserrat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/>
              </a:rPr>
              <a:t>НАЙТИ И УДЕРЖАТЬ</a:t>
            </a:r>
          </a:p>
        </p:txBody>
      </p:sp>
    </p:spTree>
    <p:extLst>
      <p:ext uri="{BB962C8B-B14F-4D97-AF65-F5344CB8AC3E}">
        <p14:creationId xmlns:p14="http://schemas.microsoft.com/office/powerpoint/2010/main" val="274973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04AB4FD-A15A-47BF-A6EE-55BA0909F5BE}"/>
              </a:ext>
            </a:extLst>
          </p:cNvPr>
          <p:cNvSpPr txBox="1"/>
          <p:nvPr/>
        </p:nvSpPr>
        <p:spPr>
          <a:xfrm>
            <a:off x="289617" y="2384466"/>
            <a:ext cx="2234637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800" dirty="0">
                <a:solidFill>
                  <a:srgbClr val="0061AF"/>
                </a:solidFill>
                <a:latin typeface="Montserrat" pitchFamily="2" charset="-52"/>
              </a:rPr>
              <a:t>Управление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800" dirty="0">
                <a:solidFill>
                  <a:srgbClr val="0061AF"/>
                </a:solidFill>
                <a:latin typeface="Montserrat" pitchFamily="2" charset="-52"/>
              </a:rPr>
              <a:t>недвижимостью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5C058C5-487E-43EF-A0F5-37476B5AF572}"/>
              </a:ext>
            </a:extLst>
          </p:cNvPr>
          <p:cNvGrpSpPr/>
          <p:nvPr/>
        </p:nvGrpSpPr>
        <p:grpSpPr>
          <a:xfrm>
            <a:off x="2524254" y="939990"/>
            <a:ext cx="6466982" cy="3994097"/>
            <a:chOff x="2770699" y="1202703"/>
            <a:chExt cx="5953914" cy="3677219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C5188D37-1744-417C-9FDF-6C4DC28A5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0700" y="1202703"/>
              <a:ext cx="5953913" cy="1897519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1A97705-C10F-4D20-99F7-976C50952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70699" y="3052341"/>
              <a:ext cx="5953913" cy="1827581"/>
            </a:xfrm>
            <a:prstGeom prst="rect">
              <a:avLst/>
            </a:prstGeom>
          </p:spPr>
        </p:pic>
      </p:grp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C8529CD-7715-44A2-A345-1F03C9236954}"/>
              </a:ext>
            </a:extLst>
          </p:cNvPr>
          <p:cNvSpPr/>
          <p:nvPr/>
        </p:nvSpPr>
        <p:spPr>
          <a:xfrm>
            <a:off x="0" y="342901"/>
            <a:ext cx="2278856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4EA3E4-C46F-4E61-A3EF-6FB4679DDB2F}"/>
              </a:ext>
            </a:extLst>
          </p:cNvPr>
          <p:cNvSpPr txBox="1"/>
          <p:nvPr/>
        </p:nvSpPr>
        <p:spPr>
          <a:xfrm>
            <a:off x="289617" y="304663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ПРОГРАММЫ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 И КУРСЫ</a:t>
            </a:r>
          </a:p>
        </p:txBody>
      </p:sp>
    </p:spTree>
    <p:extLst>
      <p:ext uri="{BB962C8B-B14F-4D97-AF65-F5344CB8AC3E}">
        <p14:creationId xmlns:p14="http://schemas.microsoft.com/office/powerpoint/2010/main" val="96853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4199711-022F-4BE1-9260-6104C1C6E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157" r="35372" b="15478"/>
          <a:stretch/>
        </p:blipFill>
        <p:spPr>
          <a:xfrm>
            <a:off x="1852407" y="0"/>
            <a:ext cx="7291593" cy="5220533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AB38D88C-6613-489B-8AC9-B8C0BEE3A403}"/>
              </a:ext>
            </a:extLst>
          </p:cNvPr>
          <p:cNvGrpSpPr/>
          <p:nvPr/>
        </p:nvGrpSpPr>
        <p:grpSpPr>
          <a:xfrm>
            <a:off x="4277290" y="2568055"/>
            <a:ext cx="1014539" cy="1207785"/>
            <a:chOff x="4356189" y="2539168"/>
            <a:chExt cx="999569" cy="1189963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E00F99D9-9AED-4F0E-B390-022B1F0D4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4356189" y="2539168"/>
              <a:ext cx="999569" cy="11899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4B38F6E-03ED-4AEA-86AE-00A2286BDDF0}"/>
                </a:ext>
              </a:extLst>
            </p:cNvPr>
            <p:cNvSpPr txBox="1"/>
            <p:nvPr/>
          </p:nvSpPr>
          <p:spPr>
            <a:xfrm>
              <a:off x="4541525" y="2801850"/>
              <a:ext cx="628897" cy="227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900" dirty="0">
                  <a:latin typeface="Oswald" panose="020B0604020202020204" charset="-52"/>
                </a:rPr>
                <a:t>Ульяновск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68BC49C-B41D-4B92-B3C6-A2A333F46374}"/>
              </a:ext>
            </a:extLst>
          </p:cNvPr>
          <p:cNvGrpSpPr/>
          <p:nvPr/>
        </p:nvGrpSpPr>
        <p:grpSpPr>
          <a:xfrm>
            <a:off x="5106498" y="840800"/>
            <a:ext cx="1014539" cy="1207785"/>
            <a:chOff x="5166074" y="828394"/>
            <a:chExt cx="999569" cy="118996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886542B-13F7-4982-B4AF-97D9E1B8C8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5166074" y="828394"/>
              <a:ext cx="999569" cy="11899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DF43AF7-6D41-4A1A-B5BD-7A46605F8A8F}"/>
                </a:ext>
              </a:extLst>
            </p:cNvPr>
            <p:cNvSpPr txBox="1"/>
            <p:nvPr/>
          </p:nvSpPr>
          <p:spPr>
            <a:xfrm>
              <a:off x="5430758" y="1106819"/>
              <a:ext cx="500970" cy="2615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125" dirty="0">
                  <a:latin typeface="Oswald" panose="020B0604020202020204" charset="-52"/>
                </a:rPr>
                <a:t>Киров</a:t>
              </a: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EB0CBEC-7A44-4629-B3D7-C561FBD7897B}"/>
              </a:ext>
            </a:extLst>
          </p:cNvPr>
          <p:cNvGrpSpPr/>
          <p:nvPr/>
        </p:nvGrpSpPr>
        <p:grpSpPr>
          <a:xfrm>
            <a:off x="6140107" y="1380089"/>
            <a:ext cx="1014539" cy="1207785"/>
            <a:chOff x="6184431" y="1359726"/>
            <a:chExt cx="999569" cy="1189963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C2C3913E-9982-48A2-8734-4769A04B3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6184431" y="1359726"/>
              <a:ext cx="999569" cy="11899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712B5FB-1027-4735-84BC-2F23317177B3}"/>
                </a:ext>
              </a:extLst>
            </p:cNvPr>
            <p:cNvSpPr txBox="1"/>
            <p:nvPr/>
          </p:nvSpPr>
          <p:spPr>
            <a:xfrm>
              <a:off x="6434520" y="1661138"/>
              <a:ext cx="499391" cy="227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900" dirty="0">
                  <a:latin typeface="Oswald" panose="020B0604020202020204" charset="-52"/>
                </a:rPr>
                <a:t>Ижевск</a:t>
              </a:r>
            </a:p>
          </p:txBody>
        </p:sp>
      </p:grpSp>
      <p:sp>
        <p:nvSpPr>
          <p:cNvPr id="11" name="TextBox 6">
            <a:extLst>
              <a:ext uri="{FF2B5EF4-FFF2-40B4-BE49-F238E27FC236}">
                <a16:creationId xmlns:a16="http://schemas.microsoft.com/office/drawing/2014/main" id="{43EE5D66-DB78-D874-BE7D-EF8D8FD92F70}"/>
              </a:ext>
            </a:extLst>
          </p:cNvPr>
          <p:cNvSpPr txBox="1"/>
          <p:nvPr/>
        </p:nvSpPr>
        <p:spPr>
          <a:xfrm>
            <a:off x="460094" y="2488663"/>
            <a:ext cx="2207037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ru-RU" sz="5400" b="1" dirty="0">
                <a:latin typeface="Montserrat" panose="00000500000000000000" pitchFamily="2" charset="-52"/>
              </a:rPr>
              <a:t>105</a:t>
            </a:r>
            <a:r>
              <a:rPr lang="ru-RU" sz="3000" b="1" dirty="0">
                <a:latin typeface="Montserrat" panose="00000500000000000000" pitchFamily="2" charset="-52"/>
              </a:rPr>
              <a:t>МКД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BC28DFDD-2EAC-9B25-45C3-633C70086AB7}"/>
              </a:ext>
            </a:extLst>
          </p:cNvPr>
          <p:cNvSpPr txBox="1"/>
          <p:nvPr/>
        </p:nvSpPr>
        <p:spPr>
          <a:xfrm>
            <a:off x="482245" y="3023074"/>
            <a:ext cx="2924358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endParaRPr lang="ru-RU" sz="3000" b="1" dirty="0">
              <a:solidFill>
                <a:srgbClr val="002060"/>
              </a:solidFill>
              <a:latin typeface="Manrope"/>
            </a:endParaRPr>
          </a:p>
          <a:p>
            <a:pPr>
              <a:spcBef>
                <a:spcPct val="0"/>
              </a:spcBef>
            </a:pPr>
            <a:endParaRPr lang="ru-RU" sz="3000" b="1" dirty="0">
              <a:solidFill>
                <a:srgbClr val="002060"/>
              </a:solidFill>
              <a:latin typeface="Manrope"/>
            </a:endParaRP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8C5D2A0-20FD-4CCE-A34A-041F2DF94A7A}"/>
              </a:ext>
            </a:extLst>
          </p:cNvPr>
          <p:cNvGrpSpPr/>
          <p:nvPr/>
        </p:nvGrpSpPr>
        <p:grpSpPr>
          <a:xfrm>
            <a:off x="6697751" y="1964162"/>
            <a:ext cx="1014539" cy="1207785"/>
            <a:chOff x="6184431" y="1359726"/>
            <a:chExt cx="999569" cy="1189963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C53B8C9-8F0E-4863-8F7D-FC3EFBF59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6184431" y="1359726"/>
              <a:ext cx="999569" cy="11899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9FF798C-F79E-4E8A-B414-403E4EBF54C6}"/>
                </a:ext>
              </a:extLst>
            </p:cNvPr>
            <p:cNvSpPr txBox="1"/>
            <p:nvPr/>
          </p:nvSpPr>
          <p:spPr>
            <a:xfrm>
              <a:off x="6458210" y="1661138"/>
              <a:ext cx="452010" cy="227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900" dirty="0">
                  <a:latin typeface="Oswald" panose="020B0604020202020204" charset="-52"/>
                </a:rPr>
                <a:t>Пермь</a:t>
              </a:r>
            </a:p>
          </p:txBody>
        </p:sp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89C3D7C-3F81-4816-ADCA-A45B64DF5F5F}"/>
              </a:ext>
            </a:extLst>
          </p:cNvPr>
          <p:cNvGrpSpPr/>
          <p:nvPr/>
        </p:nvGrpSpPr>
        <p:grpSpPr>
          <a:xfrm>
            <a:off x="6784324" y="3049053"/>
            <a:ext cx="1014539" cy="1207785"/>
            <a:chOff x="6184431" y="1359726"/>
            <a:chExt cx="999569" cy="1189963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544CDF8B-7B38-4BFB-AAAA-5EDDE8D79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6184431" y="1359726"/>
              <a:ext cx="999569" cy="11899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9E254AC-229E-459C-9B04-2DB06A9F1B0A}"/>
                </a:ext>
              </a:extLst>
            </p:cNvPr>
            <p:cNvSpPr txBox="1"/>
            <p:nvPr/>
          </p:nvSpPr>
          <p:spPr>
            <a:xfrm>
              <a:off x="6312124" y="1661138"/>
              <a:ext cx="744191" cy="227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900" dirty="0">
                  <a:latin typeface="Oswald" panose="020B0604020202020204" charset="-52"/>
                </a:rPr>
                <a:t>Екатеринбург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159B5D3-E7AA-4E2C-B895-D28B1C683F9B}"/>
              </a:ext>
            </a:extLst>
          </p:cNvPr>
          <p:cNvSpPr txBox="1"/>
          <p:nvPr/>
        </p:nvSpPr>
        <p:spPr>
          <a:xfrm>
            <a:off x="426576" y="3215785"/>
            <a:ext cx="168291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50" b="1" dirty="0">
                <a:latin typeface="Montserrat" panose="00000500000000000000" pitchFamily="2" charset="-52"/>
              </a:rPr>
              <a:t>в управлении</a:t>
            </a:r>
            <a:endParaRPr lang="ru-RU" sz="135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C8064B-0C60-4B26-B0E4-FB64E98F5094}"/>
              </a:ext>
            </a:extLst>
          </p:cNvPr>
          <p:cNvSpPr/>
          <p:nvPr/>
        </p:nvSpPr>
        <p:spPr>
          <a:xfrm>
            <a:off x="248697" y="3851031"/>
            <a:ext cx="1914211" cy="11455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A1D8E0FA-9ED8-6BBB-34C2-16F9065CF760}"/>
              </a:ext>
            </a:extLst>
          </p:cNvPr>
          <p:cNvSpPr txBox="1"/>
          <p:nvPr/>
        </p:nvSpPr>
        <p:spPr>
          <a:xfrm>
            <a:off x="460093" y="3711902"/>
            <a:ext cx="197927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sz="5400" b="1" dirty="0">
                <a:latin typeface="Montserrat" panose="00000500000000000000" pitchFamily="2" charset="-52"/>
              </a:rPr>
              <a:t>&gt;</a:t>
            </a:r>
            <a:r>
              <a:rPr lang="ru-RU" sz="5400" b="1">
                <a:latin typeface="Montserrat" panose="00000500000000000000" pitchFamily="2" charset="-52"/>
              </a:rPr>
              <a:t>916</a:t>
            </a:r>
            <a:endParaRPr lang="ru-RU" sz="1200" b="1" dirty="0">
              <a:latin typeface="Montserrat" panose="00000500000000000000" pitchFamily="2" charset="-52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EC50DE7-17EB-4B7C-B59B-1CC189C1ADC3}"/>
              </a:ext>
            </a:extLst>
          </p:cNvPr>
          <p:cNvSpPr txBox="1"/>
          <p:nvPr/>
        </p:nvSpPr>
        <p:spPr>
          <a:xfrm>
            <a:off x="409215" y="4404399"/>
            <a:ext cx="214300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350" b="1" dirty="0">
                <a:latin typeface="Montserrat" panose="00000500000000000000" pitchFamily="2" charset="-52"/>
              </a:rPr>
              <a:t>тыс. кв. м площади </a:t>
            </a:r>
            <a:endParaRPr lang="ru-RU" sz="1350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1" y="342901"/>
            <a:ext cx="1761892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5E3994-C705-4082-B407-1FCB5F6F93D3}"/>
              </a:ext>
            </a:extLst>
          </p:cNvPr>
          <p:cNvSpPr txBox="1"/>
          <p:nvPr/>
        </p:nvSpPr>
        <p:spPr>
          <a:xfrm>
            <a:off x="281739" y="319058"/>
            <a:ext cx="3800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РЕГИОНЫ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ПРИСУТСТВИЯ</a:t>
            </a:r>
            <a:endParaRPr lang="ru-RU" sz="2000" dirty="0">
              <a:solidFill>
                <a:srgbClr val="0061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8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04AB4FD-A15A-47BF-A6EE-55BA0909F5BE}"/>
              </a:ext>
            </a:extLst>
          </p:cNvPr>
          <p:cNvSpPr txBox="1"/>
          <p:nvPr/>
        </p:nvSpPr>
        <p:spPr>
          <a:xfrm>
            <a:off x="309013" y="1549494"/>
            <a:ext cx="1969844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800" dirty="0">
                <a:solidFill>
                  <a:srgbClr val="0061AF"/>
                </a:solidFill>
                <a:latin typeface="Montserrat" pitchFamily="2" charset="-52"/>
              </a:rPr>
              <a:t>Строительное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800" dirty="0">
                <a:solidFill>
                  <a:srgbClr val="0061AF"/>
                </a:solidFill>
                <a:latin typeface="Montserrat" pitchFamily="2" charset="-52"/>
              </a:rPr>
              <a:t>производство 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98FC9C2-5A82-4836-B87D-4C2CAEA621DC}"/>
              </a:ext>
            </a:extLst>
          </p:cNvPr>
          <p:cNvGrpSpPr/>
          <p:nvPr/>
        </p:nvGrpSpPr>
        <p:grpSpPr>
          <a:xfrm>
            <a:off x="2507260" y="849119"/>
            <a:ext cx="6502542" cy="4062606"/>
            <a:chOff x="2676318" y="1089023"/>
            <a:chExt cx="6085833" cy="380225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573C4B57-EE12-4265-8FB9-5334E7964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6318" y="1089023"/>
              <a:ext cx="6082669" cy="193606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BD2A02E-E4A9-4841-9926-4586FD5C6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6318" y="3025083"/>
              <a:ext cx="4572001" cy="1866198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C18EBBA-A5A2-4981-AFA4-69C51AA0F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8096" y="3028951"/>
              <a:ext cx="1524055" cy="1862330"/>
            </a:xfrm>
            <a:prstGeom prst="rect">
              <a:avLst/>
            </a:prstGeom>
          </p:spPr>
        </p:pic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5E725A4-F93A-4BA0-AC59-809A54606770}"/>
              </a:ext>
            </a:extLst>
          </p:cNvPr>
          <p:cNvSpPr/>
          <p:nvPr/>
        </p:nvSpPr>
        <p:spPr>
          <a:xfrm>
            <a:off x="0" y="342901"/>
            <a:ext cx="2278856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2FEFD8-A98E-448E-B86B-152360234F1A}"/>
              </a:ext>
            </a:extLst>
          </p:cNvPr>
          <p:cNvSpPr txBox="1"/>
          <p:nvPr/>
        </p:nvSpPr>
        <p:spPr>
          <a:xfrm>
            <a:off x="289617" y="304663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ПРОГРАММЫ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 И КУРСЫ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9823E0-8212-408B-A1FB-AEB45EBE4995}"/>
              </a:ext>
            </a:extLst>
          </p:cNvPr>
          <p:cNvSpPr txBox="1"/>
          <p:nvPr/>
        </p:nvSpPr>
        <p:spPr>
          <a:xfrm>
            <a:off x="289617" y="3496895"/>
            <a:ext cx="1969844" cy="66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800" dirty="0">
                <a:solidFill>
                  <a:srgbClr val="0061AF"/>
                </a:solidFill>
                <a:latin typeface="Montserrat" pitchFamily="2" charset="-52"/>
              </a:rPr>
              <a:t>Управление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800" dirty="0">
                <a:solidFill>
                  <a:srgbClr val="0061AF"/>
                </a:solidFill>
                <a:latin typeface="Montserrat" pitchFamily="2" charset="-52"/>
              </a:rPr>
              <a:t>проектами </a:t>
            </a:r>
          </a:p>
        </p:txBody>
      </p:sp>
    </p:spTree>
    <p:extLst>
      <p:ext uri="{BB962C8B-B14F-4D97-AF65-F5344CB8AC3E}">
        <p14:creationId xmlns:p14="http://schemas.microsoft.com/office/powerpoint/2010/main" val="238853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CFB385-E106-483F-A69D-BEA21E46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279" y="1156422"/>
            <a:ext cx="6085833" cy="1838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703A87-CC4B-4A39-B3C3-8A78FAFEC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4213" y="3048433"/>
            <a:ext cx="4557009" cy="180961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AF9B71-4ABE-43CD-A14B-DED5EB4F5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1223" y="3048433"/>
            <a:ext cx="1493668" cy="175044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DB06849-C6D7-4CEF-8833-17519096092F}"/>
              </a:ext>
            </a:extLst>
          </p:cNvPr>
          <p:cNvSpPr/>
          <p:nvPr/>
        </p:nvSpPr>
        <p:spPr>
          <a:xfrm>
            <a:off x="0" y="342901"/>
            <a:ext cx="2278856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FD78A2-BDB2-4264-B97D-96DB54BABEC0}"/>
              </a:ext>
            </a:extLst>
          </p:cNvPr>
          <p:cNvSpPr txBox="1"/>
          <p:nvPr/>
        </p:nvSpPr>
        <p:spPr>
          <a:xfrm>
            <a:off x="289617" y="304663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ПРОГРАММЫ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 И КУРСЫ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980822-E5A1-420F-A627-52AF91297BE5}"/>
              </a:ext>
            </a:extLst>
          </p:cNvPr>
          <p:cNvSpPr txBox="1"/>
          <p:nvPr/>
        </p:nvSpPr>
        <p:spPr>
          <a:xfrm>
            <a:off x="324145" y="1547995"/>
            <a:ext cx="2210351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1800" dirty="0">
                <a:solidFill>
                  <a:srgbClr val="0061AF"/>
                </a:solidFill>
                <a:latin typeface="Montserrat" pitchFamily="2" charset="-52"/>
              </a:rPr>
              <a:t>Эффективность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A6D5E1-BB8C-460A-B628-8174F4AB3A68}"/>
              </a:ext>
            </a:extLst>
          </p:cNvPr>
          <p:cNvSpPr txBox="1"/>
          <p:nvPr/>
        </p:nvSpPr>
        <p:spPr>
          <a:xfrm>
            <a:off x="324145" y="3463739"/>
            <a:ext cx="2210351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800" dirty="0">
                <a:solidFill>
                  <a:srgbClr val="0061AF"/>
                </a:solidFill>
                <a:latin typeface="Montserrat" pitchFamily="2" charset="-52"/>
              </a:rPr>
              <a:t>Управленческие </a:t>
            </a:r>
          </a:p>
          <a:p>
            <a:pPr>
              <a:spcAft>
                <a:spcPts val="600"/>
              </a:spcAft>
            </a:pPr>
            <a:r>
              <a:rPr lang="ru-RU" sz="1800" dirty="0">
                <a:solidFill>
                  <a:srgbClr val="0061AF"/>
                </a:solidFill>
                <a:latin typeface="Montserrat" pitchFamily="2" charset="-52"/>
              </a:rPr>
              <a:t>навыки</a:t>
            </a:r>
          </a:p>
        </p:txBody>
      </p:sp>
    </p:spTree>
    <p:extLst>
      <p:ext uri="{BB962C8B-B14F-4D97-AF65-F5344CB8AC3E}">
        <p14:creationId xmlns:p14="http://schemas.microsoft.com/office/powerpoint/2010/main" val="86789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A2DAA6F-E757-4984-9C08-92F5CE449C7E}"/>
              </a:ext>
            </a:extLst>
          </p:cNvPr>
          <p:cNvGrpSpPr/>
          <p:nvPr/>
        </p:nvGrpSpPr>
        <p:grpSpPr>
          <a:xfrm>
            <a:off x="524522" y="1597572"/>
            <a:ext cx="2489338" cy="1632829"/>
            <a:chOff x="4765769" y="1696520"/>
            <a:chExt cx="6032764" cy="3957063"/>
          </a:xfrm>
          <a:effectLst/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FDB050E3-0DE2-4CAB-A51B-065EE8104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388" t="12964" r="32132" b="29337"/>
            <a:stretch/>
          </p:blipFill>
          <p:spPr>
            <a:xfrm>
              <a:off x="4765769" y="1696520"/>
              <a:ext cx="6032764" cy="3957061"/>
            </a:xfrm>
            <a:prstGeom prst="rect">
              <a:avLst/>
            </a:prstGeom>
            <a:ln w="28575">
              <a:solidFill>
                <a:srgbClr val="A6A6A6"/>
              </a:solidFill>
            </a:ln>
            <a:effectLst/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7A6F1D1-8412-4A12-B007-561C4AACD2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762" t="34921" r="33928" b="45887"/>
            <a:stretch/>
          </p:blipFill>
          <p:spPr>
            <a:xfrm>
              <a:off x="4873946" y="4692529"/>
              <a:ext cx="4122572" cy="961054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7227CC-0C27-4589-87D5-22EDAD4A4E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23"/>
          <a:stretch/>
        </p:blipFill>
        <p:spPr>
          <a:xfrm>
            <a:off x="6129889" y="1617636"/>
            <a:ext cx="2489344" cy="1648096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9BB92D8-D0F7-4836-92CF-1DFC127A86A7}"/>
              </a:ext>
            </a:extLst>
          </p:cNvPr>
          <p:cNvSpPr/>
          <p:nvPr/>
        </p:nvSpPr>
        <p:spPr>
          <a:xfrm>
            <a:off x="2643177" y="1589753"/>
            <a:ext cx="2489338" cy="1640647"/>
          </a:xfrm>
          <a:prstGeom prst="rect">
            <a:avLst/>
          </a:prstGeom>
          <a:solidFill>
            <a:srgbClr val="B7B5B5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anose="00000500000000000000" pitchFamily="2" charset="-52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40E1636-B293-4395-8A24-79BA991C5B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831"/>
          <a:stretch/>
        </p:blipFill>
        <p:spPr>
          <a:xfrm>
            <a:off x="3313490" y="1608845"/>
            <a:ext cx="2489340" cy="1640646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24F199A4-9E97-4D34-A695-06AFD01EB680}"/>
              </a:ext>
            </a:extLst>
          </p:cNvPr>
          <p:cNvSpPr/>
          <p:nvPr/>
        </p:nvSpPr>
        <p:spPr>
          <a:xfrm>
            <a:off x="4814079" y="1589753"/>
            <a:ext cx="2489338" cy="16406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380885CB-F70F-4A0A-B70A-6E51134E03B1}"/>
              </a:ext>
            </a:extLst>
          </p:cNvPr>
          <p:cNvSpPr/>
          <p:nvPr/>
        </p:nvSpPr>
        <p:spPr>
          <a:xfrm>
            <a:off x="1979146" y="2627729"/>
            <a:ext cx="474786" cy="1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Montserrat" panose="00000500000000000000" pitchFamily="2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E5BF48-6076-4E02-93DA-979F00923830}"/>
              </a:ext>
            </a:extLst>
          </p:cNvPr>
          <p:cNvSpPr txBox="1"/>
          <p:nvPr/>
        </p:nvSpPr>
        <p:spPr>
          <a:xfrm>
            <a:off x="385158" y="3356179"/>
            <a:ext cx="248933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Montserrat" panose="00000500000000000000" pitchFamily="2" charset="-52"/>
              </a:rPr>
              <a:t>Лонгриды</a:t>
            </a:r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1E6BA2-2A2C-488D-ADA7-5E44E9D507F0}"/>
              </a:ext>
            </a:extLst>
          </p:cNvPr>
          <p:cNvSpPr txBox="1"/>
          <p:nvPr/>
        </p:nvSpPr>
        <p:spPr>
          <a:xfrm>
            <a:off x="3242350" y="3374317"/>
            <a:ext cx="256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Интерактивные видео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36F00A-8600-4DD5-A8BB-46B3B4AFDE5D}"/>
              </a:ext>
            </a:extLst>
          </p:cNvPr>
          <p:cNvSpPr txBox="1"/>
          <p:nvPr/>
        </p:nvSpPr>
        <p:spPr>
          <a:xfrm>
            <a:off x="6029313" y="3365138"/>
            <a:ext cx="2560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Montserrat" panose="00000500000000000000" pitchFamily="2" charset="-52"/>
              </a:rPr>
              <a:t>Сюжетные курсы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143F16C-E818-467E-A5E4-21BC4C394565}"/>
              </a:ext>
            </a:extLst>
          </p:cNvPr>
          <p:cNvSpPr/>
          <p:nvPr/>
        </p:nvSpPr>
        <p:spPr>
          <a:xfrm>
            <a:off x="488950" y="1597571"/>
            <a:ext cx="2560481" cy="1652377"/>
          </a:xfrm>
          <a:prstGeom prst="rect">
            <a:avLst/>
          </a:prstGeom>
          <a:solidFill>
            <a:srgbClr val="005BE4">
              <a:alpha val="1176"/>
            </a:srgbClr>
          </a:solidFill>
          <a:ln w="76200">
            <a:solidFill>
              <a:srgbClr val="006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Montserrat" panose="00000500000000000000" pitchFamily="2" charset="-52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125C0AA-85B0-4092-A518-64BE18DB476C}"/>
              </a:ext>
            </a:extLst>
          </p:cNvPr>
          <p:cNvSpPr/>
          <p:nvPr/>
        </p:nvSpPr>
        <p:spPr>
          <a:xfrm>
            <a:off x="-1" y="342901"/>
            <a:ext cx="2695576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6ED2F1-4477-4FB5-9746-81AA2966FA5A}"/>
              </a:ext>
            </a:extLst>
          </p:cNvPr>
          <p:cNvSpPr txBox="1"/>
          <p:nvPr/>
        </p:nvSpPr>
        <p:spPr>
          <a:xfrm>
            <a:off x="289617" y="304663"/>
            <a:ext cx="5379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УНИКАЛЬНОСТЬ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ФОРМАТОВ КУРСОВ</a:t>
            </a:r>
          </a:p>
        </p:txBody>
      </p:sp>
    </p:spTree>
    <p:extLst>
      <p:ext uri="{BB962C8B-B14F-4D97-AF65-F5344CB8AC3E}">
        <p14:creationId xmlns:p14="http://schemas.microsoft.com/office/powerpoint/2010/main" val="88748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-1" y="0"/>
            <a:ext cx="9144001" cy="51389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2" y="0"/>
            <a:ext cx="9144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video5431673576782572154">
            <a:hlinkClick r:id="" action="ppaction://media"/>
            <a:extLst>
              <a:ext uri="{FF2B5EF4-FFF2-40B4-BE49-F238E27FC236}">
                <a16:creationId xmlns:a16="http://schemas.microsoft.com/office/drawing/2014/main" id="{AC0B4055-1A1F-4259-86C4-7B7037A15B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1132" y="663575"/>
            <a:ext cx="7181736" cy="379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7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7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-1" y="0"/>
            <a:ext cx="9144001" cy="51389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лл-центр">
            <a:hlinkClick r:id="" action="ppaction://media"/>
            <a:extLst>
              <a:ext uri="{FF2B5EF4-FFF2-40B4-BE49-F238E27FC236}">
                <a16:creationId xmlns:a16="http://schemas.microsoft.com/office/drawing/2014/main" id="{880CDB52-DE94-4A1B-B00E-F14D5AF7BF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2982" y="259033"/>
            <a:ext cx="7158037" cy="465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7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-1" y="0"/>
            <a:ext cx="9144001" cy="51389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2" y="0"/>
            <a:ext cx="9144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безопасность">
            <a:hlinkClick r:id="" action="ppaction://media"/>
            <a:extLst>
              <a:ext uri="{FF2B5EF4-FFF2-40B4-BE49-F238E27FC236}">
                <a16:creationId xmlns:a16="http://schemas.microsoft.com/office/drawing/2014/main" id="{8FD5D0DE-7C1C-4C73-BA78-0B17EB0B8C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4318" t="26667" r="24318" b="14478"/>
          <a:stretch/>
        </p:blipFill>
        <p:spPr>
          <a:xfrm>
            <a:off x="1317259" y="406110"/>
            <a:ext cx="6719926" cy="433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0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BF29E6-EAA5-48F9-BD31-B3D61698E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8374" y="4493339"/>
            <a:ext cx="837718" cy="3375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29F0EC-786C-42D1-B975-195F3B72C2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91" t="576" r="20290" b="45651"/>
          <a:stretch/>
        </p:blipFill>
        <p:spPr>
          <a:xfrm>
            <a:off x="0" y="0"/>
            <a:ext cx="7690180" cy="5143500"/>
          </a:xfrm>
          <a:prstGeom prst="rect">
            <a:avLst/>
          </a:prstGeom>
          <a:ln>
            <a:noFill/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564FBDF-CC1E-49F4-80FC-7929788D35C6}"/>
              </a:ext>
            </a:extLst>
          </p:cNvPr>
          <p:cNvSpPr/>
          <p:nvPr/>
        </p:nvSpPr>
        <p:spPr>
          <a:xfrm>
            <a:off x="7264400" y="0"/>
            <a:ext cx="1879600" cy="5143500"/>
          </a:xfrm>
          <a:prstGeom prst="rect">
            <a:avLst/>
          </a:prstGeom>
          <a:gradFill>
            <a:gsLst>
              <a:gs pos="66000">
                <a:srgbClr val="353772"/>
              </a:gs>
              <a:gs pos="0">
                <a:srgbClr val="4E3E81"/>
              </a:gs>
              <a:gs pos="94000">
                <a:srgbClr val="2D1F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5A4BE3E-AC65-401E-88A2-E221B9AC4C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573" y="2480406"/>
            <a:ext cx="1879601" cy="187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2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-1" y="0"/>
            <a:ext cx="9144001" cy="51389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2" y="0"/>
            <a:ext cx="9144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E1C041-2927-42AD-BBBE-17684137C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8791" y="4269926"/>
            <a:ext cx="1340874" cy="54028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395288" y="2201871"/>
            <a:ext cx="2794139" cy="496803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261F28-92AA-4E71-B2B0-F5E7618B08E4}"/>
              </a:ext>
            </a:extLst>
          </p:cNvPr>
          <p:cNvSpPr txBox="1"/>
          <p:nvPr/>
        </p:nvSpPr>
        <p:spPr>
          <a:xfrm>
            <a:off x="395288" y="2181029"/>
            <a:ext cx="6339341" cy="146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940" dirty="0">
                <a:solidFill>
                  <a:schemeClr val="bg1"/>
                </a:solidFill>
                <a:latin typeface="Montserrat"/>
              </a:rPr>
              <a:t>РЕЗУЛЬТАТЫ КОМПАНИИ</a:t>
            </a:r>
            <a:endParaRPr lang="ru-RU" sz="2000" dirty="0">
              <a:solidFill>
                <a:schemeClr val="bg1"/>
              </a:solidFill>
              <a:latin typeface="Montserrat"/>
            </a:endParaRPr>
          </a:p>
          <a:p>
            <a:endParaRPr lang="ru-RU" sz="2000" dirty="0">
              <a:solidFill>
                <a:schemeClr val="bg1"/>
              </a:solidFill>
              <a:latin typeface="Montserrat"/>
            </a:endParaRPr>
          </a:p>
          <a:p>
            <a:r>
              <a:rPr lang="ru-RU" sz="2000" dirty="0">
                <a:solidFill>
                  <a:schemeClr val="bg1"/>
                </a:solidFill>
                <a:latin typeface="Montserrat"/>
              </a:rPr>
              <a:t>ПОСЛЕ ВНЕДРЕНИЯ ИТ СЕРВИСОВ</a:t>
            </a:r>
          </a:p>
          <a:p>
            <a:r>
              <a:rPr lang="ru-RU" sz="2000" dirty="0">
                <a:solidFill>
                  <a:schemeClr val="bg1"/>
                </a:solidFill>
                <a:latin typeface="Montserrat"/>
              </a:rPr>
              <a:t>(мобильное приложение)</a:t>
            </a:r>
          </a:p>
        </p:txBody>
      </p:sp>
    </p:spTree>
    <p:extLst>
      <p:ext uri="{BB962C8B-B14F-4D97-AF65-F5344CB8AC3E}">
        <p14:creationId xmlns:p14="http://schemas.microsoft.com/office/powerpoint/2010/main" val="125713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3B236AC2-F880-4047-946D-844BA89231F0}"/>
              </a:ext>
            </a:extLst>
          </p:cNvPr>
          <p:cNvSpPr/>
          <p:nvPr/>
        </p:nvSpPr>
        <p:spPr>
          <a:xfrm>
            <a:off x="7268122" y="3800521"/>
            <a:ext cx="1237769" cy="499962"/>
          </a:xfrm>
          <a:prstGeom prst="roundRect">
            <a:avLst>
              <a:gd name="adj" fmla="val 5189"/>
            </a:avLst>
          </a:prstGeom>
          <a:solidFill>
            <a:schemeClr val="accent1">
              <a:alpha val="0"/>
            </a:schemeClr>
          </a:solidFill>
          <a:ln w="60325">
            <a:solidFill>
              <a:srgbClr val="006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B8A89E24-7989-4F3D-A205-DB39B951C103}"/>
              </a:ext>
            </a:extLst>
          </p:cNvPr>
          <p:cNvSpPr/>
          <p:nvPr/>
        </p:nvSpPr>
        <p:spPr>
          <a:xfrm>
            <a:off x="7259840" y="1228726"/>
            <a:ext cx="1237769" cy="499962"/>
          </a:xfrm>
          <a:prstGeom prst="roundRect">
            <a:avLst>
              <a:gd name="adj" fmla="val 5189"/>
            </a:avLst>
          </a:prstGeom>
          <a:solidFill>
            <a:schemeClr val="accent1">
              <a:alpha val="0"/>
            </a:schemeClr>
          </a:solidFill>
          <a:ln w="60325">
            <a:solidFill>
              <a:srgbClr val="006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699F8-FCCA-4C82-B687-6352DBBC8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799" y="598049"/>
            <a:ext cx="4868235" cy="909377"/>
          </a:xfrm>
        </p:spPr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C3BEC0-8539-46C3-BC13-DC0228C8D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C040FB-4C61-4B6D-A8D7-F69A18360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24" y="265892"/>
            <a:ext cx="6578529" cy="22585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1E1EA5-3176-46D0-BB31-61385E8F2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75" y="2931621"/>
            <a:ext cx="5392478" cy="1668585"/>
          </a:xfrm>
          <a:prstGeom prst="rect">
            <a:avLst/>
          </a:prstGeom>
        </p:spPr>
      </p:pic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A6B3C38-6281-431A-951C-E657E4EF9E39}"/>
              </a:ext>
            </a:extLst>
          </p:cNvPr>
          <p:cNvSpPr/>
          <p:nvPr/>
        </p:nvSpPr>
        <p:spPr>
          <a:xfrm>
            <a:off x="463798" y="721519"/>
            <a:ext cx="1126877" cy="1058069"/>
          </a:xfrm>
          <a:prstGeom prst="roundRect">
            <a:avLst>
              <a:gd name="adj" fmla="val 5189"/>
            </a:avLst>
          </a:prstGeom>
          <a:solidFill>
            <a:schemeClr val="accent1">
              <a:alpha val="0"/>
            </a:schemeClr>
          </a:solidFill>
          <a:ln w="60325">
            <a:solidFill>
              <a:srgbClr val="006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A81434-F341-4B7F-9C51-0060CCCB7A35}"/>
              </a:ext>
            </a:extLst>
          </p:cNvPr>
          <p:cNvSpPr txBox="1"/>
          <p:nvPr/>
        </p:nvSpPr>
        <p:spPr>
          <a:xfrm>
            <a:off x="7337110" y="1309430"/>
            <a:ext cx="1106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61AF"/>
                </a:solidFill>
                <a:latin typeface="Montserrat" pitchFamily="2" charset="-52"/>
              </a:rPr>
              <a:t>2019 год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2CE658-AA14-4553-B3AA-483BE895AF9F}"/>
              </a:ext>
            </a:extLst>
          </p:cNvPr>
          <p:cNvSpPr txBox="1"/>
          <p:nvPr/>
        </p:nvSpPr>
        <p:spPr>
          <a:xfrm>
            <a:off x="7345392" y="3888737"/>
            <a:ext cx="1214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61AF"/>
                </a:solidFill>
                <a:latin typeface="Montserrat" pitchFamily="2" charset="-52"/>
              </a:rPr>
              <a:t>2021 год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C2B7765-827D-4D46-9D22-AE19E1D3E6BE}"/>
              </a:ext>
            </a:extLst>
          </p:cNvPr>
          <p:cNvSpPr/>
          <p:nvPr/>
        </p:nvSpPr>
        <p:spPr>
          <a:xfrm>
            <a:off x="403570" y="3292539"/>
            <a:ext cx="916781" cy="839503"/>
          </a:xfrm>
          <a:prstGeom prst="roundRect">
            <a:avLst>
              <a:gd name="adj" fmla="val 5189"/>
            </a:avLst>
          </a:prstGeom>
          <a:solidFill>
            <a:schemeClr val="accent1">
              <a:alpha val="0"/>
            </a:schemeClr>
          </a:solidFill>
          <a:ln w="60325">
            <a:solidFill>
              <a:srgbClr val="006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FEC84522-5110-4E0B-8B0C-DAB345E65828}"/>
              </a:ext>
            </a:extLst>
          </p:cNvPr>
          <p:cNvSpPr/>
          <p:nvPr/>
        </p:nvSpPr>
        <p:spPr>
          <a:xfrm>
            <a:off x="3566953" y="2931621"/>
            <a:ext cx="916781" cy="269352"/>
          </a:xfrm>
          <a:prstGeom prst="roundRect">
            <a:avLst>
              <a:gd name="adj" fmla="val 5189"/>
            </a:avLst>
          </a:prstGeom>
          <a:solidFill>
            <a:schemeClr val="accent1">
              <a:alpha val="0"/>
            </a:schemeClr>
          </a:solidFill>
          <a:ln w="60325">
            <a:solidFill>
              <a:srgbClr val="006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F8160F03-222A-452A-9809-BD31493DDAAA}"/>
              </a:ext>
            </a:extLst>
          </p:cNvPr>
          <p:cNvSpPr/>
          <p:nvPr/>
        </p:nvSpPr>
        <p:spPr>
          <a:xfrm>
            <a:off x="4229893" y="265892"/>
            <a:ext cx="1120776" cy="374663"/>
          </a:xfrm>
          <a:prstGeom prst="roundRect">
            <a:avLst>
              <a:gd name="adj" fmla="val 5189"/>
            </a:avLst>
          </a:prstGeom>
          <a:solidFill>
            <a:schemeClr val="accent1">
              <a:alpha val="0"/>
            </a:schemeClr>
          </a:solidFill>
          <a:ln w="60325">
            <a:solidFill>
              <a:srgbClr val="006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74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A117EF-D284-4D16-8EA9-316DAA87C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55" y="2746808"/>
            <a:ext cx="6146826" cy="2341430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1CD1004A-116A-4DC1-BAF5-EEE31AEFC90C}"/>
              </a:ext>
            </a:extLst>
          </p:cNvPr>
          <p:cNvSpPr/>
          <p:nvPr/>
        </p:nvSpPr>
        <p:spPr>
          <a:xfrm>
            <a:off x="1736593" y="1199653"/>
            <a:ext cx="755148" cy="895847"/>
          </a:xfrm>
          <a:prstGeom prst="roundRect">
            <a:avLst>
              <a:gd name="adj" fmla="val 5189"/>
            </a:avLst>
          </a:prstGeom>
          <a:solidFill>
            <a:schemeClr val="accent1">
              <a:alpha val="0"/>
            </a:schemeClr>
          </a:solidFill>
          <a:ln w="60325">
            <a:solidFill>
              <a:srgbClr val="006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E20E4A1B-7777-48D7-87DA-B488A2BDB3AC}"/>
              </a:ext>
            </a:extLst>
          </p:cNvPr>
          <p:cNvSpPr/>
          <p:nvPr/>
        </p:nvSpPr>
        <p:spPr>
          <a:xfrm>
            <a:off x="1820229" y="3914774"/>
            <a:ext cx="793432" cy="1106806"/>
          </a:xfrm>
          <a:prstGeom prst="roundRect">
            <a:avLst>
              <a:gd name="adj" fmla="val 5189"/>
            </a:avLst>
          </a:prstGeom>
          <a:solidFill>
            <a:schemeClr val="accent1">
              <a:alpha val="0"/>
            </a:schemeClr>
          </a:solidFill>
          <a:ln w="60325">
            <a:solidFill>
              <a:srgbClr val="006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64A39C9-6267-448A-827E-53939587B679}"/>
              </a:ext>
            </a:extLst>
          </p:cNvPr>
          <p:cNvSpPr/>
          <p:nvPr/>
        </p:nvSpPr>
        <p:spPr>
          <a:xfrm>
            <a:off x="7259840" y="3488004"/>
            <a:ext cx="1237769" cy="499962"/>
          </a:xfrm>
          <a:prstGeom prst="roundRect">
            <a:avLst>
              <a:gd name="adj" fmla="val 5189"/>
            </a:avLst>
          </a:prstGeom>
          <a:solidFill>
            <a:schemeClr val="accent1">
              <a:alpha val="0"/>
            </a:schemeClr>
          </a:solidFill>
          <a:ln w="60325">
            <a:solidFill>
              <a:srgbClr val="006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9D602E06-222A-48C8-BB57-B52308FBE3EE}"/>
              </a:ext>
            </a:extLst>
          </p:cNvPr>
          <p:cNvSpPr/>
          <p:nvPr/>
        </p:nvSpPr>
        <p:spPr>
          <a:xfrm>
            <a:off x="7259840" y="1228726"/>
            <a:ext cx="1237769" cy="499962"/>
          </a:xfrm>
          <a:prstGeom prst="roundRect">
            <a:avLst>
              <a:gd name="adj" fmla="val 5189"/>
            </a:avLst>
          </a:prstGeom>
          <a:solidFill>
            <a:schemeClr val="accent1">
              <a:alpha val="0"/>
            </a:schemeClr>
          </a:solidFill>
          <a:ln w="60325">
            <a:solidFill>
              <a:srgbClr val="006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9D71E2F-53A4-443E-B612-C07EFC9565D8}"/>
              </a:ext>
            </a:extLst>
          </p:cNvPr>
          <p:cNvSpPr txBox="1"/>
          <p:nvPr/>
        </p:nvSpPr>
        <p:spPr>
          <a:xfrm>
            <a:off x="7259840" y="1309430"/>
            <a:ext cx="11841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61AF"/>
                </a:solidFill>
                <a:latin typeface="Montserrat" pitchFamily="2" charset="-52"/>
              </a:rPr>
              <a:t>2022 год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B68E02-082B-4CFE-86F8-BA04FF6923F4}"/>
              </a:ext>
            </a:extLst>
          </p:cNvPr>
          <p:cNvSpPr txBox="1"/>
          <p:nvPr/>
        </p:nvSpPr>
        <p:spPr>
          <a:xfrm>
            <a:off x="7337110" y="3576220"/>
            <a:ext cx="1214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61AF"/>
                </a:solidFill>
                <a:latin typeface="Montserrat" pitchFamily="2" charset="-52"/>
              </a:rPr>
              <a:t>2023 год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id="{392EDF1B-A8C8-42AF-8B1D-72BDB45AEA92}"/>
              </a:ext>
            </a:extLst>
          </p:cNvPr>
          <p:cNvSpPr/>
          <p:nvPr/>
        </p:nvSpPr>
        <p:spPr>
          <a:xfrm>
            <a:off x="4079081" y="2774156"/>
            <a:ext cx="821532" cy="333047"/>
          </a:xfrm>
          <a:prstGeom prst="roundRect">
            <a:avLst>
              <a:gd name="adj" fmla="val 5189"/>
            </a:avLst>
          </a:prstGeom>
          <a:solidFill>
            <a:schemeClr val="accent1">
              <a:alpha val="0"/>
            </a:schemeClr>
          </a:solidFill>
          <a:ln w="60325">
            <a:solidFill>
              <a:srgbClr val="006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397D3FD-A4A4-4CE4-AB6D-9AC85D8E33F0}"/>
              </a:ext>
            </a:extLst>
          </p:cNvPr>
          <p:cNvGrpSpPr/>
          <p:nvPr/>
        </p:nvGrpSpPr>
        <p:grpSpPr>
          <a:xfrm>
            <a:off x="333757" y="163362"/>
            <a:ext cx="6009022" cy="2468368"/>
            <a:chOff x="399972" y="302446"/>
            <a:chExt cx="5524419" cy="226930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8A84667-8576-4A1D-AF43-82791E745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972" y="302446"/>
              <a:ext cx="5524419" cy="2269304"/>
            </a:xfrm>
            <a:prstGeom prst="rect">
              <a:avLst/>
            </a:prstGeom>
          </p:spPr>
        </p:pic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E6EA82AF-B9D9-4B32-9743-D902E75EB559}"/>
                </a:ext>
              </a:extLst>
            </p:cNvPr>
            <p:cNvSpPr/>
            <p:nvPr/>
          </p:nvSpPr>
          <p:spPr>
            <a:xfrm>
              <a:off x="3750468" y="302446"/>
              <a:ext cx="821532" cy="294947"/>
            </a:xfrm>
            <a:prstGeom prst="roundRect">
              <a:avLst>
                <a:gd name="adj" fmla="val 5189"/>
              </a:avLst>
            </a:prstGeom>
            <a:solidFill>
              <a:schemeClr val="accent1">
                <a:alpha val="0"/>
              </a:schemeClr>
            </a:solidFill>
            <a:ln w="60325">
              <a:solidFill>
                <a:srgbClr val="006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5569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7218B7-2BB8-A35C-2DA7-881C00C548C9}"/>
              </a:ext>
            </a:extLst>
          </p:cNvPr>
          <p:cNvSpPr txBox="1"/>
          <p:nvPr/>
        </p:nvSpPr>
        <p:spPr>
          <a:xfrm>
            <a:off x="336415" y="868230"/>
            <a:ext cx="44802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 b="0" i="0">
                <a:solidFill>
                  <a:srgbClr val="333333"/>
                </a:solidFill>
                <a:effectLst/>
                <a:latin typeface="Noto Sans" panose="020B0502040504020204" pitchFamily="34" charset="0"/>
              </a:defRPr>
            </a:lvl1pPr>
          </a:lstStyle>
          <a:p>
            <a:r>
              <a:rPr lang="ru-RU" sz="1000" b="1" dirty="0">
                <a:solidFill>
                  <a:srgbClr val="0061AF"/>
                </a:solidFill>
                <a:latin typeface="Montserrat" pitchFamily="2" charset="-52"/>
              </a:rPr>
              <a:t>2014</a:t>
            </a:r>
            <a:r>
              <a:rPr lang="ru-RU" sz="1000" b="1" dirty="0">
                <a:latin typeface="Montserrat" pitchFamily="2" charset="-52"/>
              </a:rPr>
              <a:t>	 </a:t>
            </a:r>
            <a:r>
              <a:rPr lang="ru-RU" sz="1000" dirty="0">
                <a:solidFill>
                  <a:schemeClr val="tx1"/>
                </a:solidFill>
                <a:latin typeface="Montserrat" pitchFamily="2" charset="-52"/>
              </a:rPr>
              <a:t>Создание ООО УК Азбука быта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EAF281-E699-4BE5-51DA-0639EEAF6BCD}"/>
              </a:ext>
            </a:extLst>
          </p:cNvPr>
          <p:cNvSpPr txBox="1"/>
          <p:nvPr/>
        </p:nvSpPr>
        <p:spPr>
          <a:xfrm>
            <a:off x="336415" y="1321115"/>
            <a:ext cx="4823291" cy="243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000" b="1" dirty="0">
                <a:solidFill>
                  <a:srgbClr val="0061AF"/>
                </a:solidFill>
                <a:latin typeface="Montserrat" pitchFamily="2" charset="-52"/>
              </a:rPr>
              <a:t>2017</a:t>
            </a:r>
            <a:r>
              <a:rPr lang="en-US" sz="1000" dirty="0">
                <a:solidFill>
                  <a:srgbClr val="333333"/>
                </a:solidFill>
                <a:latin typeface="Montserrat" pitchFamily="2" charset="-52"/>
              </a:rPr>
              <a:t> 	</a:t>
            </a:r>
            <a:r>
              <a:rPr lang="ru-RU" sz="1000" dirty="0">
                <a:solidFill>
                  <a:srgbClr val="333333"/>
                </a:solidFill>
                <a:latin typeface="Montserrat" pitchFamily="2" charset="-52"/>
              </a:rPr>
              <a:t>Курс на повышение уровня жизни наших клиентов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365B5-5EE9-79C0-BFE7-0683ADA4072D}"/>
              </a:ext>
            </a:extLst>
          </p:cNvPr>
          <p:cNvSpPr txBox="1"/>
          <p:nvPr/>
        </p:nvSpPr>
        <p:spPr>
          <a:xfrm>
            <a:off x="336415" y="1840279"/>
            <a:ext cx="44802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b="1" dirty="0">
                <a:solidFill>
                  <a:srgbClr val="0061AF"/>
                </a:solidFill>
                <a:latin typeface="Montserrat" pitchFamily="2" charset="-52"/>
              </a:rPr>
              <a:t>2018 	Курс на автоматизацию и цифровизацию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766383-148F-8976-F130-26F146A21D90}"/>
              </a:ext>
            </a:extLst>
          </p:cNvPr>
          <p:cNvSpPr txBox="1"/>
          <p:nvPr/>
        </p:nvSpPr>
        <p:spPr>
          <a:xfrm>
            <a:off x="336415" y="2266500"/>
            <a:ext cx="44802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 b="0" i="0">
                <a:solidFill>
                  <a:srgbClr val="333333"/>
                </a:solidFill>
                <a:effectLst/>
                <a:latin typeface="Noto Sans" panose="020B0502040504020204" pitchFamily="34" charset="0"/>
              </a:defRPr>
            </a:lvl1pPr>
          </a:lstStyle>
          <a:p>
            <a:r>
              <a:rPr lang="ru-RU" sz="1000" b="1" dirty="0">
                <a:solidFill>
                  <a:srgbClr val="0061AF"/>
                </a:solidFill>
                <a:latin typeface="Montserrat" pitchFamily="2" charset="-52"/>
              </a:rPr>
              <a:t>2019</a:t>
            </a:r>
            <a:r>
              <a:rPr lang="ru-RU" sz="1000" b="1" dirty="0">
                <a:latin typeface="Montserrat" pitchFamily="2" charset="-52"/>
              </a:rPr>
              <a:t> 	</a:t>
            </a:r>
            <a:r>
              <a:rPr lang="ru-RU" sz="1000" dirty="0">
                <a:latin typeface="Montserrat" pitchFamily="2" charset="-52"/>
              </a:rPr>
              <a:t>Переоценка миссии и ценностей компании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5F83FA-B4B6-027F-8F38-7384DEBF454B}"/>
              </a:ext>
            </a:extLst>
          </p:cNvPr>
          <p:cNvSpPr txBox="1"/>
          <p:nvPr/>
        </p:nvSpPr>
        <p:spPr>
          <a:xfrm>
            <a:off x="336415" y="2680710"/>
            <a:ext cx="4480278" cy="243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000" b="1" dirty="0">
                <a:solidFill>
                  <a:srgbClr val="0061AF"/>
                </a:solidFill>
                <a:latin typeface="Montserrat" pitchFamily="2" charset="-52"/>
              </a:rPr>
              <a:t>2020</a:t>
            </a:r>
            <a:r>
              <a:rPr lang="ru-RU" sz="1000" dirty="0">
                <a:solidFill>
                  <a:srgbClr val="0061AF"/>
                </a:solidFill>
                <a:latin typeface="Montserrat" pitchFamily="2" charset="-52"/>
              </a:rPr>
              <a:t> </a:t>
            </a:r>
            <a:r>
              <a:rPr lang="ru-RU" sz="1000" dirty="0">
                <a:solidFill>
                  <a:srgbClr val="333333"/>
                </a:solidFill>
                <a:latin typeface="Montserrat" pitchFamily="2" charset="-52"/>
              </a:rPr>
              <a:t>	Курс на стандартизацию процессов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32C87A-9993-5474-8BD2-BD5A56533E91}"/>
              </a:ext>
            </a:extLst>
          </p:cNvPr>
          <p:cNvSpPr txBox="1"/>
          <p:nvPr/>
        </p:nvSpPr>
        <p:spPr>
          <a:xfrm>
            <a:off x="336415" y="3094919"/>
            <a:ext cx="4480278" cy="243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000" b="1" dirty="0">
                <a:solidFill>
                  <a:srgbClr val="0061AF"/>
                </a:solidFill>
                <a:latin typeface="Montserrat" pitchFamily="2" charset="-52"/>
              </a:rPr>
              <a:t>2021</a:t>
            </a:r>
            <a:r>
              <a:rPr lang="ru-RU" sz="1000" dirty="0">
                <a:solidFill>
                  <a:srgbClr val="0061AF"/>
                </a:solidFill>
                <a:latin typeface="Montserrat" pitchFamily="2" charset="-52"/>
              </a:rPr>
              <a:t> </a:t>
            </a:r>
            <a:r>
              <a:rPr lang="ru-RU" sz="1000" dirty="0">
                <a:solidFill>
                  <a:srgbClr val="333333"/>
                </a:solidFill>
                <a:latin typeface="Montserrat" pitchFamily="2" charset="-52"/>
              </a:rPr>
              <a:t>	Выход на федеральный уровень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941444-103D-83FA-713D-AE94461B62BE}"/>
              </a:ext>
            </a:extLst>
          </p:cNvPr>
          <p:cNvSpPr txBox="1"/>
          <p:nvPr/>
        </p:nvSpPr>
        <p:spPr>
          <a:xfrm>
            <a:off x="336415" y="3509128"/>
            <a:ext cx="4480278" cy="243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000" b="1" dirty="0">
                <a:solidFill>
                  <a:srgbClr val="0061AF"/>
                </a:solidFill>
                <a:latin typeface="Montserrat" pitchFamily="2" charset="-52"/>
              </a:rPr>
              <a:t>2022</a:t>
            </a:r>
            <a:r>
              <a:rPr lang="ru-RU" sz="1000" dirty="0">
                <a:solidFill>
                  <a:srgbClr val="333333"/>
                </a:solidFill>
                <a:latin typeface="Montserrat" pitchFamily="2" charset="-52"/>
              </a:rPr>
              <a:t> 	Подтверждение статуса экспертности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DD4704-7E8A-6F99-8DCD-C897785A23FC}"/>
              </a:ext>
            </a:extLst>
          </p:cNvPr>
          <p:cNvSpPr txBox="1"/>
          <p:nvPr/>
        </p:nvSpPr>
        <p:spPr>
          <a:xfrm>
            <a:off x="336414" y="3903250"/>
            <a:ext cx="52470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000" b="1" dirty="0">
                <a:solidFill>
                  <a:srgbClr val="0061AF"/>
                </a:solidFill>
                <a:latin typeface="Montserrat" pitchFamily="2" charset="-52"/>
              </a:rPr>
              <a:t>2023</a:t>
            </a:r>
            <a:r>
              <a:rPr lang="ru-RU" sz="1000" dirty="0">
                <a:solidFill>
                  <a:srgbClr val="333333"/>
                </a:solidFill>
                <a:latin typeface="Montserrat" pitchFamily="2" charset="-52"/>
              </a:rPr>
              <a:t> 	Трансформация управляющей компании. Упаковка бизнес-модели масштабирования бизнеса. Стандартизация бизнес процессов</a:t>
            </a:r>
          </a:p>
        </p:txBody>
      </p:sp>
      <p:pic>
        <p:nvPicPr>
          <p:cNvPr id="3" name="Фантастический номер с лестницей и батутом">
            <a:hlinkClick r:id="" action="ppaction://media"/>
            <a:extLst>
              <a:ext uri="{FF2B5EF4-FFF2-40B4-BE49-F238E27FC236}">
                <a16:creationId xmlns:a16="http://schemas.microsoft.com/office/drawing/2014/main" id="{3DC8A01E-87C3-4E71-AE16-845DE9B192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2504" r="32297" b="7270"/>
          <a:stretch/>
        </p:blipFill>
        <p:spPr>
          <a:xfrm>
            <a:off x="6025625" y="198160"/>
            <a:ext cx="2681487" cy="4415183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0" y="308250"/>
            <a:ext cx="4816693" cy="409023"/>
            <a:chOff x="0" y="308250"/>
            <a:chExt cx="4816693" cy="409023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629DFE32-A044-412D-B759-9788C821E392}"/>
                </a:ext>
              </a:extLst>
            </p:cNvPr>
            <p:cNvSpPr/>
            <p:nvPr/>
          </p:nvSpPr>
          <p:spPr>
            <a:xfrm>
              <a:off x="0" y="342901"/>
              <a:ext cx="2110740" cy="320674"/>
            </a:xfrm>
            <a:prstGeom prst="rect">
              <a:avLst/>
            </a:prstGeom>
            <a:solidFill>
              <a:srgbClr val="0061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A4E8BDD-E5D2-48AD-8C20-01BD6803AF59}"/>
                </a:ext>
              </a:extLst>
            </p:cNvPr>
            <p:cNvSpPr txBox="1"/>
            <p:nvPr/>
          </p:nvSpPr>
          <p:spPr>
            <a:xfrm>
              <a:off x="268211" y="308250"/>
              <a:ext cx="4548482" cy="4090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dirty="0">
                  <a:solidFill>
                    <a:schemeClr val="bg1"/>
                  </a:solidFill>
                  <a:latin typeface="Montserrat" pitchFamily="2" charset="-52"/>
                </a:rPr>
                <a:t>ЭВОЛЮЦИЯ</a:t>
              </a:r>
              <a:r>
                <a:rPr lang="ru-RU" sz="2000" dirty="0">
                  <a:solidFill>
                    <a:srgbClr val="0061AF"/>
                  </a:solidFill>
                  <a:latin typeface="Montserrat" pitchFamily="2" charset="-52"/>
                </a:rPr>
                <a:t> УК «АЗБУКА БЫТА» 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E4D7A12-D2BB-4FC7-A999-B050F380B656}"/>
              </a:ext>
            </a:extLst>
          </p:cNvPr>
          <p:cNvSpPr txBox="1"/>
          <p:nvPr/>
        </p:nvSpPr>
        <p:spPr>
          <a:xfrm>
            <a:off x="336414" y="4413288"/>
            <a:ext cx="51034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000" b="1" dirty="0">
                <a:solidFill>
                  <a:srgbClr val="0061AF"/>
                </a:solidFill>
                <a:latin typeface="Montserrat" pitchFamily="2" charset="-52"/>
              </a:rPr>
              <a:t>2024</a:t>
            </a:r>
            <a:r>
              <a:rPr lang="ru-RU" sz="1000" dirty="0">
                <a:solidFill>
                  <a:srgbClr val="333333"/>
                </a:solidFill>
                <a:latin typeface="Montserrat" pitchFamily="2" charset="-52"/>
              </a:rPr>
              <a:t> 	Трансформация управляющей компании в сервисную, развитие дополнительных сервисных услуг.  Внедрение маркетплейса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9FCFDA2-6304-4C6C-9C0E-21692FB45F85}"/>
              </a:ext>
            </a:extLst>
          </p:cNvPr>
          <p:cNvSpPr/>
          <p:nvPr/>
        </p:nvSpPr>
        <p:spPr>
          <a:xfrm>
            <a:off x="261617" y="1733124"/>
            <a:ext cx="4353515" cy="465337"/>
          </a:xfrm>
          <a:prstGeom prst="rect">
            <a:avLst/>
          </a:prstGeom>
          <a:noFill/>
          <a:ln w="63500">
            <a:solidFill>
              <a:srgbClr val="006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2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6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5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  <p:bldP spid="18" grpId="0"/>
      <p:bldP spid="19" grpId="0"/>
      <p:bldP spid="20" grpId="0"/>
      <p:bldP spid="15" grpId="0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>
            <a:extLst>
              <a:ext uri="{FF2B5EF4-FFF2-40B4-BE49-F238E27FC236}">
                <a16:creationId xmlns:a16="http://schemas.microsoft.com/office/drawing/2014/main" id="{F7082675-BBAD-432B-A428-3658E5A791B4}"/>
              </a:ext>
            </a:extLst>
          </p:cNvPr>
          <p:cNvGraphicFramePr>
            <a:graphicFrameLocks/>
          </p:cNvGraphicFramePr>
          <p:nvPr/>
        </p:nvGraphicFramePr>
        <p:xfrm>
          <a:off x="852856" y="1054722"/>
          <a:ext cx="7499395" cy="3729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EA6D3E4-FD58-48CB-89A9-85F751E96365}"/>
              </a:ext>
            </a:extLst>
          </p:cNvPr>
          <p:cNvSpPr/>
          <p:nvPr/>
        </p:nvSpPr>
        <p:spPr>
          <a:xfrm>
            <a:off x="-1" y="342901"/>
            <a:ext cx="2311604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E51701-D01A-4F4F-AB95-5DD1C9631CCE}"/>
              </a:ext>
            </a:extLst>
          </p:cNvPr>
          <p:cNvSpPr txBox="1"/>
          <p:nvPr/>
        </p:nvSpPr>
        <p:spPr>
          <a:xfrm>
            <a:off x="289617" y="304663"/>
            <a:ext cx="77796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ДИНАМИНКА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 РЕНТАБЕЛЬНОСТИ ГРУППЫ КОМПАНИЙ</a:t>
            </a:r>
            <a:br>
              <a:rPr lang="ru-RU" sz="2000" dirty="0">
                <a:solidFill>
                  <a:srgbClr val="0061AF"/>
                </a:solidFill>
                <a:latin typeface="Montserrat" pitchFamily="2" charset="-52"/>
              </a:rPr>
            </a:b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УК «АЗБУКА БЫТА»</a:t>
            </a:r>
          </a:p>
        </p:txBody>
      </p:sp>
    </p:spTree>
    <p:extLst>
      <p:ext uri="{BB962C8B-B14F-4D97-AF65-F5344CB8AC3E}">
        <p14:creationId xmlns:p14="http://schemas.microsoft.com/office/powerpoint/2010/main" val="425141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series"/>
        </p:bldSub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-1" y="0"/>
            <a:ext cx="9144001" cy="51389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FE1C041-2927-42AD-BBBE-17684137C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8791" y="4269926"/>
            <a:ext cx="1340874" cy="540285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358775" y="770923"/>
            <a:ext cx="1914525" cy="496803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1943E3-6DD7-4A90-A371-F46BE4260F46}"/>
              </a:ext>
            </a:extLst>
          </p:cNvPr>
          <p:cNvSpPr txBox="1"/>
          <p:nvPr/>
        </p:nvSpPr>
        <p:spPr>
          <a:xfrm>
            <a:off x="672237" y="805848"/>
            <a:ext cx="76327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Качество никогда не возникает случайно. Оно всегда представляет собой результат ясного намерения, искреннего усилия, разумного руководства и квалифицированного исполнения. </a:t>
            </a:r>
          </a:p>
          <a:p>
            <a:pPr algn="l"/>
            <a:r>
              <a:rPr lang="ru-RU" sz="2400" dirty="0">
                <a:solidFill>
                  <a:schemeClr val="bg1"/>
                </a:solidFill>
                <a:latin typeface="Montserrat" pitchFamily="2" charset="-52"/>
              </a:rPr>
              <a:t>Оно достигается мудрым выбором из многих альтернатив.</a:t>
            </a:r>
          </a:p>
          <a:p>
            <a:pPr algn="l"/>
            <a:endParaRPr lang="ru-RU" sz="2400" dirty="0">
              <a:solidFill>
                <a:schemeClr val="bg1"/>
              </a:solidFill>
              <a:latin typeface="Montserrat" pitchFamily="2" charset="-52"/>
            </a:endParaRPr>
          </a:p>
          <a:p>
            <a:pPr algn="l"/>
            <a:r>
              <a:rPr lang="ru-RU" i="1" dirty="0">
                <a:solidFill>
                  <a:schemeClr val="bg1"/>
                </a:solidFill>
                <a:latin typeface="Montserrat" pitchFamily="2" charset="-52"/>
              </a:rPr>
              <a:t>Уилл Фостер</a:t>
            </a:r>
          </a:p>
        </p:txBody>
      </p:sp>
    </p:spTree>
    <p:extLst>
      <p:ext uri="{BB962C8B-B14F-4D97-AF65-F5344CB8AC3E}">
        <p14:creationId xmlns:p14="http://schemas.microsoft.com/office/powerpoint/2010/main" val="26944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-1" y="0"/>
            <a:ext cx="9144001" cy="51389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A8DBFCE-9EA2-46E7-B2B6-C1FB8D5AD2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 t="-78" r="583"/>
          <a:stretch/>
        </p:blipFill>
        <p:spPr bwMode="auto">
          <a:xfrm>
            <a:off x="53340" y="280946"/>
            <a:ext cx="9037320" cy="4581606"/>
          </a:xfrm>
          <a:custGeom>
            <a:avLst/>
            <a:gdLst>
              <a:gd name="connsiteX0" fmla="*/ 0 w 9144000"/>
              <a:gd name="connsiteY0" fmla="*/ 3573 h 4581606"/>
              <a:gd name="connsiteX1" fmla="*/ 2997199 w 9144000"/>
              <a:gd name="connsiteY1" fmla="*/ 3573 h 4581606"/>
              <a:gd name="connsiteX2" fmla="*/ 2997199 w 9144000"/>
              <a:gd name="connsiteY2" fmla="*/ 4578033 h 4581606"/>
              <a:gd name="connsiteX3" fmla="*/ 3042918 w 9144000"/>
              <a:gd name="connsiteY3" fmla="*/ 4578033 h 4581606"/>
              <a:gd name="connsiteX4" fmla="*/ 3042918 w 9144000"/>
              <a:gd name="connsiteY4" fmla="*/ 3573 h 4581606"/>
              <a:gd name="connsiteX5" fmla="*/ 6069201 w 9144000"/>
              <a:gd name="connsiteY5" fmla="*/ 3573 h 4581606"/>
              <a:gd name="connsiteX6" fmla="*/ 6069201 w 9144000"/>
              <a:gd name="connsiteY6" fmla="*/ 4578034 h 4581606"/>
              <a:gd name="connsiteX7" fmla="*/ 6114920 w 9144000"/>
              <a:gd name="connsiteY7" fmla="*/ 4578034 h 4581606"/>
              <a:gd name="connsiteX8" fmla="*/ 6114920 w 9144000"/>
              <a:gd name="connsiteY8" fmla="*/ 3573 h 4581606"/>
              <a:gd name="connsiteX9" fmla="*/ 9144000 w 9144000"/>
              <a:gd name="connsiteY9" fmla="*/ 3573 h 4581606"/>
              <a:gd name="connsiteX10" fmla="*/ 9144000 w 9144000"/>
              <a:gd name="connsiteY10" fmla="*/ 4581606 h 4581606"/>
              <a:gd name="connsiteX11" fmla="*/ 0 w 9144000"/>
              <a:gd name="connsiteY11" fmla="*/ 4581606 h 4581606"/>
              <a:gd name="connsiteX12" fmla="*/ 6069201 w 9144000"/>
              <a:gd name="connsiteY12" fmla="*/ 1 h 4581606"/>
              <a:gd name="connsiteX13" fmla="*/ 6114920 w 9144000"/>
              <a:gd name="connsiteY13" fmla="*/ 1 h 4581606"/>
              <a:gd name="connsiteX14" fmla="*/ 6114920 w 9144000"/>
              <a:gd name="connsiteY14" fmla="*/ 3573 h 4581606"/>
              <a:gd name="connsiteX15" fmla="*/ 6069201 w 9144000"/>
              <a:gd name="connsiteY15" fmla="*/ 3573 h 4581606"/>
              <a:gd name="connsiteX16" fmla="*/ 2997199 w 9144000"/>
              <a:gd name="connsiteY16" fmla="*/ 0 h 4581606"/>
              <a:gd name="connsiteX17" fmla="*/ 3042918 w 9144000"/>
              <a:gd name="connsiteY17" fmla="*/ 0 h 4581606"/>
              <a:gd name="connsiteX18" fmla="*/ 3042918 w 9144000"/>
              <a:gd name="connsiteY18" fmla="*/ 3573 h 4581606"/>
              <a:gd name="connsiteX19" fmla="*/ 2997199 w 9144000"/>
              <a:gd name="connsiteY19" fmla="*/ 3573 h 4581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144000" h="4581606">
                <a:moveTo>
                  <a:pt x="0" y="3573"/>
                </a:moveTo>
                <a:lnTo>
                  <a:pt x="2997199" y="3573"/>
                </a:lnTo>
                <a:lnTo>
                  <a:pt x="2997199" y="4578033"/>
                </a:lnTo>
                <a:lnTo>
                  <a:pt x="3042918" y="4578033"/>
                </a:lnTo>
                <a:lnTo>
                  <a:pt x="3042918" y="3573"/>
                </a:lnTo>
                <a:lnTo>
                  <a:pt x="6069201" y="3573"/>
                </a:lnTo>
                <a:lnTo>
                  <a:pt x="6069201" y="4578034"/>
                </a:lnTo>
                <a:lnTo>
                  <a:pt x="6114920" y="4578034"/>
                </a:lnTo>
                <a:lnTo>
                  <a:pt x="6114920" y="3573"/>
                </a:lnTo>
                <a:lnTo>
                  <a:pt x="9144000" y="3573"/>
                </a:lnTo>
                <a:lnTo>
                  <a:pt x="9144000" y="4581606"/>
                </a:lnTo>
                <a:lnTo>
                  <a:pt x="0" y="4581606"/>
                </a:lnTo>
                <a:close/>
                <a:moveTo>
                  <a:pt x="6069201" y="1"/>
                </a:moveTo>
                <a:lnTo>
                  <a:pt x="6114920" y="1"/>
                </a:lnTo>
                <a:lnTo>
                  <a:pt x="6114920" y="3573"/>
                </a:lnTo>
                <a:lnTo>
                  <a:pt x="6069201" y="3573"/>
                </a:lnTo>
                <a:close/>
                <a:moveTo>
                  <a:pt x="2997199" y="0"/>
                </a:moveTo>
                <a:lnTo>
                  <a:pt x="3042918" y="0"/>
                </a:lnTo>
                <a:lnTo>
                  <a:pt x="3042918" y="3573"/>
                </a:lnTo>
                <a:lnTo>
                  <a:pt x="2997199" y="35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3E7F3B3B-F110-4873-B105-7CB0C55675C1}"/>
              </a:ext>
            </a:extLst>
          </p:cNvPr>
          <p:cNvGrpSpPr/>
          <p:nvPr/>
        </p:nvGrpSpPr>
        <p:grpSpPr>
          <a:xfrm>
            <a:off x="2527934" y="1968626"/>
            <a:ext cx="938530" cy="1200329"/>
            <a:chOff x="2527934" y="1968626"/>
            <a:chExt cx="938530" cy="1200329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1B9324FD-03BA-43BD-A7BF-BA90A416A544}"/>
                </a:ext>
              </a:extLst>
            </p:cNvPr>
            <p:cNvSpPr/>
            <p:nvPr/>
          </p:nvSpPr>
          <p:spPr>
            <a:xfrm>
              <a:off x="2527934" y="2097145"/>
              <a:ext cx="938530" cy="938530"/>
            </a:xfrm>
            <a:prstGeom prst="ellipse">
              <a:avLst/>
            </a:prstGeom>
            <a:solidFill>
              <a:srgbClr val="0061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C77AC0-E8C2-4D86-B6C7-E18CC11B4E4C}"/>
                </a:ext>
              </a:extLst>
            </p:cNvPr>
            <p:cNvSpPr txBox="1"/>
            <p:nvPr/>
          </p:nvSpPr>
          <p:spPr>
            <a:xfrm>
              <a:off x="2648456" y="1968626"/>
              <a:ext cx="6832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ru-RU" sz="7200" b="1" dirty="0">
                  <a:solidFill>
                    <a:schemeClr val="bg1"/>
                  </a:solidFill>
                  <a:latin typeface="Montserrat" pitchFamily="2" charset="-52"/>
                </a:rPr>
                <a:t>+</a:t>
              </a:r>
              <a:endParaRPr lang="ru-RU" sz="7200" b="1" i="1" dirty="0">
                <a:solidFill>
                  <a:schemeClr val="bg1"/>
                </a:solidFill>
                <a:latin typeface="Montserrat" pitchFamily="2" charset="-52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FA14A354-072A-4E48-A535-53AC370D71C1}"/>
              </a:ext>
            </a:extLst>
          </p:cNvPr>
          <p:cNvGrpSpPr/>
          <p:nvPr/>
        </p:nvGrpSpPr>
        <p:grpSpPr>
          <a:xfrm>
            <a:off x="5601335" y="2025446"/>
            <a:ext cx="938530" cy="1092607"/>
            <a:chOff x="5601335" y="2025446"/>
            <a:chExt cx="938530" cy="1092607"/>
          </a:xfrm>
        </p:grpSpPr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CE76F0C5-1B58-4636-B440-CA9314F07568}"/>
                </a:ext>
              </a:extLst>
            </p:cNvPr>
            <p:cNvSpPr/>
            <p:nvPr/>
          </p:nvSpPr>
          <p:spPr>
            <a:xfrm>
              <a:off x="5601335" y="2097145"/>
              <a:ext cx="938530" cy="938530"/>
            </a:xfrm>
            <a:prstGeom prst="ellipse">
              <a:avLst/>
            </a:prstGeom>
            <a:solidFill>
              <a:srgbClr val="0061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96D178-5CDF-49C4-BA89-9EB1B52F3FA1}"/>
                </a:ext>
              </a:extLst>
            </p:cNvPr>
            <p:cNvSpPr txBox="1"/>
            <p:nvPr/>
          </p:nvSpPr>
          <p:spPr>
            <a:xfrm>
              <a:off x="5729000" y="2025446"/>
              <a:ext cx="683200" cy="10926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/>
              <a:r>
                <a:rPr lang="ru-RU" sz="6500" b="1" i="1" dirty="0">
                  <a:solidFill>
                    <a:schemeClr val="bg1"/>
                  </a:solidFill>
                  <a:latin typeface="Montserrat" pitchFamily="2" charset="-52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070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17526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-1" y="0"/>
            <a:ext cx="9144001" cy="51389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2D0C55-A5F9-4F9B-ABF9-F36000DEDB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36" b="10695"/>
          <a:stretch/>
        </p:blipFill>
        <p:spPr>
          <a:xfrm>
            <a:off x="431836" y="1299387"/>
            <a:ext cx="2857836" cy="3392290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402BECBF-3FCC-4E1B-B9B6-505EFE04C9BE}"/>
              </a:ext>
            </a:extLst>
          </p:cNvPr>
          <p:cNvSpPr txBox="1"/>
          <p:nvPr/>
        </p:nvSpPr>
        <p:spPr>
          <a:xfrm>
            <a:off x="362120" y="781156"/>
            <a:ext cx="31030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>
                <a:solidFill>
                  <a:schemeClr val="bg1"/>
                </a:solidFill>
                <a:latin typeface="Montserrat" pitchFamily="2" charset="-52"/>
              </a:rPr>
              <a:t>Демина Татьяна Викторовна</a:t>
            </a:r>
          </a:p>
          <a:p>
            <a:r>
              <a:rPr lang="ru-RU" sz="600" dirty="0">
                <a:solidFill>
                  <a:schemeClr val="bg1"/>
                </a:solidFill>
                <a:latin typeface="Montserrat" pitchFamily="2" charset="-52"/>
              </a:rPr>
              <a:t>генеральный директор ГК УК «Азбука быта» (Киров, Ульяновск, Ижевск,</a:t>
            </a:r>
          </a:p>
          <a:p>
            <a:r>
              <a:rPr lang="ru-RU" sz="600" dirty="0">
                <a:solidFill>
                  <a:schemeClr val="bg1"/>
                </a:solidFill>
                <a:latin typeface="Montserrat" pitchFamily="2" charset="-52"/>
              </a:rPr>
              <a:t>Пермь*,  Екатеринбург*)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BF4FA56-2DD6-4B44-B86C-76B0AC7C4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356" y="225471"/>
            <a:ext cx="916200" cy="3691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D8306E-9DF5-4AEB-8F16-A4FDA0F29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58337" y="331839"/>
            <a:ext cx="1439758" cy="2632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0105D8-59E7-4AC3-B12E-6AD7528B7D8F}"/>
              </a:ext>
            </a:extLst>
          </p:cNvPr>
          <p:cNvSpPr txBox="1"/>
          <p:nvPr/>
        </p:nvSpPr>
        <p:spPr>
          <a:xfrm>
            <a:off x="4409819" y="4610181"/>
            <a:ext cx="1806705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900" dirty="0">
                <a:solidFill>
                  <a:schemeClr val="bg1"/>
                </a:solidFill>
                <a:latin typeface="Montserrat" pitchFamily="2" charset="-52"/>
              </a:rPr>
              <a:t>Рекомендации</a:t>
            </a:r>
            <a:br>
              <a:rPr lang="ru-RU" sz="900" dirty="0">
                <a:solidFill>
                  <a:schemeClr val="bg1"/>
                </a:solidFill>
                <a:latin typeface="Montserrat" pitchFamily="2" charset="-52"/>
              </a:rPr>
            </a:br>
            <a:r>
              <a:rPr lang="ru-RU" sz="900" dirty="0">
                <a:solidFill>
                  <a:schemeClr val="bg1"/>
                </a:solidFill>
                <a:latin typeface="Montserrat" pitchFamily="2" charset="-52"/>
              </a:rPr>
              <a:t>цифровизации компании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8773843-1AC2-42BA-B183-790DD03AB286}"/>
              </a:ext>
            </a:extLst>
          </p:cNvPr>
          <p:cNvSpPr/>
          <p:nvPr/>
        </p:nvSpPr>
        <p:spPr>
          <a:xfrm>
            <a:off x="2618303" y="3133984"/>
            <a:ext cx="1806705" cy="1784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" name="Рисунок 11">
            <a:extLst>
              <a:ext uri="{FF2B5EF4-FFF2-40B4-BE49-F238E27FC236}">
                <a16:creationId xmlns:a16="http://schemas.microsoft.com/office/drawing/2014/main" id="{45BEF7EF-0551-4189-ACC1-4E5170459BB1}"/>
              </a:ext>
            </a:extLst>
          </p:cNvPr>
          <p:cNvGrpSpPr/>
          <p:nvPr/>
        </p:nvGrpSpPr>
        <p:grpSpPr>
          <a:xfrm>
            <a:off x="2732863" y="3260174"/>
            <a:ext cx="1569776" cy="1569777"/>
            <a:chOff x="586752" y="1785192"/>
            <a:chExt cx="2894759" cy="2894759"/>
          </a:xfrm>
          <a:solidFill>
            <a:srgbClr val="302219"/>
          </a:solidFill>
        </p:grpSpPr>
        <p:grpSp>
          <p:nvGrpSpPr>
            <p:cNvPr id="20" name="Рисунок 11">
              <a:extLst>
                <a:ext uri="{FF2B5EF4-FFF2-40B4-BE49-F238E27FC236}">
                  <a16:creationId xmlns:a16="http://schemas.microsoft.com/office/drawing/2014/main" id="{F8304A83-0557-4333-A03C-11E73A616180}"/>
                </a:ext>
              </a:extLst>
            </p:cNvPr>
            <p:cNvGrpSpPr/>
            <p:nvPr/>
          </p:nvGrpSpPr>
          <p:grpSpPr>
            <a:xfrm>
              <a:off x="586752" y="1785192"/>
              <a:ext cx="810532" cy="810532"/>
              <a:chOff x="586752" y="1785192"/>
              <a:chExt cx="810532" cy="810532"/>
            </a:xfrm>
            <a:grpFill/>
          </p:grpSpPr>
          <p:sp>
            <p:nvSpPr>
              <p:cNvPr id="28" name="Полилиния: фигура 27">
                <a:extLst>
                  <a:ext uri="{FF2B5EF4-FFF2-40B4-BE49-F238E27FC236}">
                    <a16:creationId xmlns:a16="http://schemas.microsoft.com/office/drawing/2014/main" id="{8E615625-6F81-499F-876F-CB9DCD50C252}"/>
                  </a:ext>
                </a:extLst>
              </p:cNvPr>
              <p:cNvSpPr/>
              <p:nvPr/>
            </p:nvSpPr>
            <p:spPr>
              <a:xfrm>
                <a:off x="586752" y="1785192"/>
                <a:ext cx="810532" cy="810532"/>
              </a:xfrm>
              <a:custGeom>
                <a:avLst/>
                <a:gdLst>
                  <a:gd name="connsiteX0" fmla="*/ 70 w 810532"/>
                  <a:gd name="connsiteY0" fmla="*/ 70 h 810532"/>
                  <a:gd name="connsiteX1" fmla="*/ 810603 w 810532"/>
                  <a:gd name="connsiteY1" fmla="*/ 70 h 810532"/>
                  <a:gd name="connsiteX2" fmla="*/ 810603 w 810532"/>
                  <a:gd name="connsiteY2" fmla="*/ 810603 h 810532"/>
                  <a:gd name="connsiteX3" fmla="*/ 70 w 810532"/>
                  <a:gd name="connsiteY3" fmla="*/ 810603 h 810532"/>
                  <a:gd name="connsiteX4" fmla="*/ 115860 w 810532"/>
                  <a:gd name="connsiteY4" fmla="*/ 115860 h 810532"/>
                  <a:gd name="connsiteX5" fmla="*/ 115860 w 810532"/>
                  <a:gd name="connsiteY5" fmla="*/ 694812 h 810532"/>
                  <a:gd name="connsiteX6" fmla="*/ 694812 w 810532"/>
                  <a:gd name="connsiteY6" fmla="*/ 694812 h 810532"/>
                  <a:gd name="connsiteX7" fmla="*/ 694812 w 810532"/>
                  <a:gd name="connsiteY7" fmla="*/ 115860 h 81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0532" h="810532">
                    <a:moveTo>
                      <a:pt x="70" y="70"/>
                    </a:moveTo>
                    <a:lnTo>
                      <a:pt x="810603" y="70"/>
                    </a:lnTo>
                    <a:lnTo>
                      <a:pt x="810603" y="810603"/>
                    </a:lnTo>
                    <a:lnTo>
                      <a:pt x="70" y="810603"/>
                    </a:lnTo>
                    <a:close/>
                    <a:moveTo>
                      <a:pt x="115860" y="115860"/>
                    </a:moveTo>
                    <a:lnTo>
                      <a:pt x="115860" y="694812"/>
                    </a:lnTo>
                    <a:lnTo>
                      <a:pt x="694812" y="694812"/>
                    </a:lnTo>
                    <a:lnTo>
                      <a:pt x="694812" y="115860"/>
                    </a:lnTo>
                    <a:close/>
                  </a:path>
                </a:pathLst>
              </a:custGeom>
              <a:grpFill/>
              <a:ln w="1154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9" name="Полилиния: фигура 28">
                <a:extLst>
                  <a:ext uri="{FF2B5EF4-FFF2-40B4-BE49-F238E27FC236}">
                    <a16:creationId xmlns:a16="http://schemas.microsoft.com/office/drawing/2014/main" id="{19D0AFBE-9B53-4593-A613-D6BB8158395C}"/>
                  </a:ext>
                </a:extLst>
              </p:cNvPr>
              <p:cNvSpPr/>
              <p:nvPr/>
            </p:nvSpPr>
            <p:spPr>
              <a:xfrm>
                <a:off x="818332" y="2016772"/>
                <a:ext cx="347371" cy="347371"/>
              </a:xfrm>
              <a:custGeom>
                <a:avLst/>
                <a:gdLst>
                  <a:gd name="connsiteX0" fmla="*/ 70 w 347371"/>
                  <a:gd name="connsiteY0" fmla="*/ 70 h 347371"/>
                  <a:gd name="connsiteX1" fmla="*/ 347441 w 347371"/>
                  <a:gd name="connsiteY1" fmla="*/ 70 h 347371"/>
                  <a:gd name="connsiteX2" fmla="*/ 347441 w 347371"/>
                  <a:gd name="connsiteY2" fmla="*/ 347441 h 347371"/>
                  <a:gd name="connsiteX3" fmla="*/ 70 w 347371"/>
                  <a:gd name="connsiteY3" fmla="*/ 347441 h 347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371" h="347371">
                    <a:moveTo>
                      <a:pt x="70" y="70"/>
                    </a:moveTo>
                    <a:lnTo>
                      <a:pt x="347441" y="70"/>
                    </a:lnTo>
                    <a:lnTo>
                      <a:pt x="347441" y="347441"/>
                    </a:lnTo>
                    <a:lnTo>
                      <a:pt x="70" y="347441"/>
                    </a:lnTo>
                    <a:close/>
                  </a:path>
                </a:pathLst>
              </a:custGeom>
              <a:grpFill/>
              <a:ln w="1154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21" name="Рисунок 11">
              <a:extLst>
                <a:ext uri="{FF2B5EF4-FFF2-40B4-BE49-F238E27FC236}">
                  <a16:creationId xmlns:a16="http://schemas.microsoft.com/office/drawing/2014/main" id="{CDB8321A-72D7-4F40-A259-454C88F1FB23}"/>
                </a:ext>
              </a:extLst>
            </p:cNvPr>
            <p:cNvGrpSpPr/>
            <p:nvPr/>
          </p:nvGrpSpPr>
          <p:grpSpPr>
            <a:xfrm>
              <a:off x="2670978" y="1785192"/>
              <a:ext cx="810532" cy="810532"/>
              <a:chOff x="2670978" y="1785192"/>
              <a:chExt cx="810532" cy="810532"/>
            </a:xfrm>
            <a:grpFill/>
          </p:grpSpPr>
          <p:sp>
            <p:nvSpPr>
              <p:cNvPr id="26" name="Полилиния: фигура 25">
                <a:extLst>
                  <a:ext uri="{FF2B5EF4-FFF2-40B4-BE49-F238E27FC236}">
                    <a16:creationId xmlns:a16="http://schemas.microsoft.com/office/drawing/2014/main" id="{FB19BF0E-EB63-44E3-8E2D-981DE2875C92}"/>
                  </a:ext>
                </a:extLst>
              </p:cNvPr>
              <p:cNvSpPr/>
              <p:nvPr/>
            </p:nvSpPr>
            <p:spPr>
              <a:xfrm rot="5400000">
                <a:off x="2670978" y="1785192"/>
                <a:ext cx="810532" cy="810532"/>
              </a:xfrm>
              <a:custGeom>
                <a:avLst/>
                <a:gdLst>
                  <a:gd name="connsiteX0" fmla="*/ 430 w 810532"/>
                  <a:gd name="connsiteY0" fmla="*/ 70 h 810532"/>
                  <a:gd name="connsiteX1" fmla="*/ 810963 w 810532"/>
                  <a:gd name="connsiteY1" fmla="*/ 70 h 810532"/>
                  <a:gd name="connsiteX2" fmla="*/ 810963 w 810532"/>
                  <a:gd name="connsiteY2" fmla="*/ 810603 h 810532"/>
                  <a:gd name="connsiteX3" fmla="*/ 430 w 810532"/>
                  <a:gd name="connsiteY3" fmla="*/ 810603 h 810532"/>
                  <a:gd name="connsiteX4" fmla="*/ 116220 w 810532"/>
                  <a:gd name="connsiteY4" fmla="*/ 115860 h 810532"/>
                  <a:gd name="connsiteX5" fmla="*/ 116220 w 810532"/>
                  <a:gd name="connsiteY5" fmla="*/ 694812 h 810532"/>
                  <a:gd name="connsiteX6" fmla="*/ 695172 w 810532"/>
                  <a:gd name="connsiteY6" fmla="*/ 694812 h 810532"/>
                  <a:gd name="connsiteX7" fmla="*/ 695172 w 810532"/>
                  <a:gd name="connsiteY7" fmla="*/ 115860 h 81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0532" h="810532">
                    <a:moveTo>
                      <a:pt x="430" y="70"/>
                    </a:moveTo>
                    <a:lnTo>
                      <a:pt x="810963" y="70"/>
                    </a:lnTo>
                    <a:lnTo>
                      <a:pt x="810963" y="810603"/>
                    </a:lnTo>
                    <a:lnTo>
                      <a:pt x="430" y="810603"/>
                    </a:lnTo>
                    <a:close/>
                    <a:moveTo>
                      <a:pt x="116220" y="115860"/>
                    </a:moveTo>
                    <a:lnTo>
                      <a:pt x="116220" y="694812"/>
                    </a:lnTo>
                    <a:lnTo>
                      <a:pt x="695172" y="694812"/>
                    </a:lnTo>
                    <a:lnTo>
                      <a:pt x="695172" y="115860"/>
                    </a:lnTo>
                    <a:close/>
                  </a:path>
                </a:pathLst>
              </a:custGeom>
              <a:grpFill/>
              <a:ln w="1154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7" name="Полилиния: фигура 26">
                <a:extLst>
                  <a:ext uri="{FF2B5EF4-FFF2-40B4-BE49-F238E27FC236}">
                    <a16:creationId xmlns:a16="http://schemas.microsoft.com/office/drawing/2014/main" id="{3AF1F42F-2B9D-401A-A18B-1874B4149494}"/>
                  </a:ext>
                </a:extLst>
              </p:cNvPr>
              <p:cNvSpPr/>
              <p:nvPr/>
            </p:nvSpPr>
            <p:spPr>
              <a:xfrm rot="5400000">
                <a:off x="2902559" y="2016772"/>
                <a:ext cx="347371" cy="347371"/>
              </a:xfrm>
              <a:custGeom>
                <a:avLst/>
                <a:gdLst>
                  <a:gd name="connsiteX0" fmla="*/ 430 w 347371"/>
                  <a:gd name="connsiteY0" fmla="*/ 70 h 347371"/>
                  <a:gd name="connsiteX1" fmla="*/ 347801 w 347371"/>
                  <a:gd name="connsiteY1" fmla="*/ 70 h 347371"/>
                  <a:gd name="connsiteX2" fmla="*/ 347801 w 347371"/>
                  <a:gd name="connsiteY2" fmla="*/ 347441 h 347371"/>
                  <a:gd name="connsiteX3" fmla="*/ 430 w 347371"/>
                  <a:gd name="connsiteY3" fmla="*/ 347441 h 347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371" h="347371">
                    <a:moveTo>
                      <a:pt x="430" y="70"/>
                    </a:moveTo>
                    <a:lnTo>
                      <a:pt x="347801" y="70"/>
                    </a:lnTo>
                    <a:lnTo>
                      <a:pt x="347801" y="347441"/>
                    </a:lnTo>
                    <a:lnTo>
                      <a:pt x="430" y="347441"/>
                    </a:lnTo>
                    <a:close/>
                  </a:path>
                </a:pathLst>
              </a:custGeom>
              <a:grpFill/>
              <a:ln w="1154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grpSp>
          <p:nvGrpSpPr>
            <p:cNvPr id="22" name="Рисунок 11">
              <a:extLst>
                <a:ext uri="{FF2B5EF4-FFF2-40B4-BE49-F238E27FC236}">
                  <a16:creationId xmlns:a16="http://schemas.microsoft.com/office/drawing/2014/main" id="{460B7148-064E-4317-8029-AA3D3F53A6A7}"/>
                </a:ext>
              </a:extLst>
            </p:cNvPr>
            <p:cNvGrpSpPr/>
            <p:nvPr/>
          </p:nvGrpSpPr>
          <p:grpSpPr>
            <a:xfrm>
              <a:off x="586752" y="3869418"/>
              <a:ext cx="810532" cy="810532"/>
              <a:chOff x="586752" y="3869418"/>
              <a:chExt cx="810532" cy="810532"/>
            </a:xfrm>
            <a:grpFill/>
          </p:grpSpPr>
          <p:sp>
            <p:nvSpPr>
              <p:cNvPr id="24" name="Полилиния: фигура 23">
                <a:extLst>
                  <a:ext uri="{FF2B5EF4-FFF2-40B4-BE49-F238E27FC236}">
                    <a16:creationId xmlns:a16="http://schemas.microsoft.com/office/drawing/2014/main" id="{334D9F08-4609-40D0-985E-32BA650AC163}"/>
                  </a:ext>
                </a:extLst>
              </p:cNvPr>
              <p:cNvSpPr/>
              <p:nvPr/>
            </p:nvSpPr>
            <p:spPr>
              <a:xfrm rot="-5400000">
                <a:off x="586752" y="3869418"/>
                <a:ext cx="810532" cy="810532"/>
              </a:xfrm>
              <a:custGeom>
                <a:avLst/>
                <a:gdLst>
                  <a:gd name="connsiteX0" fmla="*/ 70 w 810532"/>
                  <a:gd name="connsiteY0" fmla="*/ 430 h 810532"/>
                  <a:gd name="connsiteX1" fmla="*/ 810603 w 810532"/>
                  <a:gd name="connsiteY1" fmla="*/ 430 h 810532"/>
                  <a:gd name="connsiteX2" fmla="*/ 810603 w 810532"/>
                  <a:gd name="connsiteY2" fmla="*/ 810963 h 810532"/>
                  <a:gd name="connsiteX3" fmla="*/ 70 w 810532"/>
                  <a:gd name="connsiteY3" fmla="*/ 810963 h 810532"/>
                  <a:gd name="connsiteX4" fmla="*/ 115860 w 810532"/>
                  <a:gd name="connsiteY4" fmla="*/ 116220 h 810532"/>
                  <a:gd name="connsiteX5" fmla="*/ 115860 w 810532"/>
                  <a:gd name="connsiteY5" fmla="*/ 695172 h 810532"/>
                  <a:gd name="connsiteX6" fmla="*/ 694812 w 810532"/>
                  <a:gd name="connsiteY6" fmla="*/ 695172 h 810532"/>
                  <a:gd name="connsiteX7" fmla="*/ 694812 w 810532"/>
                  <a:gd name="connsiteY7" fmla="*/ 116220 h 8105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10532" h="810532">
                    <a:moveTo>
                      <a:pt x="70" y="430"/>
                    </a:moveTo>
                    <a:lnTo>
                      <a:pt x="810603" y="430"/>
                    </a:lnTo>
                    <a:lnTo>
                      <a:pt x="810603" y="810963"/>
                    </a:lnTo>
                    <a:lnTo>
                      <a:pt x="70" y="810963"/>
                    </a:lnTo>
                    <a:close/>
                    <a:moveTo>
                      <a:pt x="115860" y="116220"/>
                    </a:moveTo>
                    <a:lnTo>
                      <a:pt x="115860" y="695172"/>
                    </a:lnTo>
                    <a:lnTo>
                      <a:pt x="694812" y="695172"/>
                    </a:lnTo>
                    <a:lnTo>
                      <a:pt x="694812" y="116220"/>
                    </a:lnTo>
                    <a:close/>
                  </a:path>
                </a:pathLst>
              </a:custGeom>
              <a:grpFill/>
              <a:ln w="1154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: фигура 24">
                <a:extLst>
                  <a:ext uri="{FF2B5EF4-FFF2-40B4-BE49-F238E27FC236}">
                    <a16:creationId xmlns:a16="http://schemas.microsoft.com/office/drawing/2014/main" id="{9FCCE563-B4FA-4CD2-809C-65BCBF0AE459}"/>
                  </a:ext>
                </a:extLst>
              </p:cNvPr>
              <p:cNvSpPr/>
              <p:nvPr/>
            </p:nvSpPr>
            <p:spPr>
              <a:xfrm rot="-5400000">
                <a:off x="818332" y="4100999"/>
                <a:ext cx="347371" cy="347371"/>
              </a:xfrm>
              <a:custGeom>
                <a:avLst/>
                <a:gdLst>
                  <a:gd name="connsiteX0" fmla="*/ 70 w 347371"/>
                  <a:gd name="connsiteY0" fmla="*/ 430 h 347371"/>
                  <a:gd name="connsiteX1" fmla="*/ 347441 w 347371"/>
                  <a:gd name="connsiteY1" fmla="*/ 430 h 347371"/>
                  <a:gd name="connsiteX2" fmla="*/ 347441 w 347371"/>
                  <a:gd name="connsiteY2" fmla="*/ 347801 h 347371"/>
                  <a:gd name="connsiteX3" fmla="*/ 70 w 347371"/>
                  <a:gd name="connsiteY3" fmla="*/ 347801 h 347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371" h="347371">
                    <a:moveTo>
                      <a:pt x="70" y="430"/>
                    </a:moveTo>
                    <a:lnTo>
                      <a:pt x="347441" y="430"/>
                    </a:lnTo>
                    <a:lnTo>
                      <a:pt x="347441" y="347801"/>
                    </a:lnTo>
                    <a:lnTo>
                      <a:pt x="70" y="347801"/>
                    </a:lnTo>
                    <a:close/>
                  </a:path>
                </a:pathLst>
              </a:custGeom>
              <a:grpFill/>
              <a:ln w="11544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23" name="Полилиния: фигура 22">
              <a:extLst>
                <a:ext uri="{FF2B5EF4-FFF2-40B4-BE49-F238E27FC236}">
                  <a16:creationId xmlns:a16="http://schemas.microsoft.com/office/drawing/2014/main" id="{96395130-92A9-434D-80F2-4F081583E2B8}"/>
                </a:ext>
              </a:extLst>
            </p:cNvPr>
            <p:cNvSpPr/>
            <p:nvPr/>
          </p:nvSpPr>
          <p:spPr>
            <a:xfrm>
              <a:off x="586752" y="1785192"/>
              <a:ext cx="2894759" cy="2894759"/>
            </a:xfrm>
            <a:custGeom>
              <a:avLst/>
              <a:gdLst>
                <a:gd name="connsiteX0" fmla="*/ 1158141 w 2894759"/>
                <a:gd name="connsiteY0" fmla="*/ 238 h 2894759"/>
                <a:gd name="connsiteX1" fmla="*/ 1158141 w 2894759"/>
                <a:gd name="connsiteY1" fmla="*/ 231818 h 2894759"/>
                <a:gd name="connsiteX2" fmla="*/ 1273932 w 2894759"/>
                <a:gd name="connsiteY2" fmla="*/ 231818 h 2894759"/>
                <a:gd name="connsiteX3" fmla="*/ 1273932 w 2894759"/>
                <a:gd name="connsiteY3" fmla="*/ 238 h 2894759"/>
                <a:gd name="connsiteX4" fmla="*/ 1389722 w 2894759"/>
                <a:gd name="connsiteY4" fmla="*/ 238 h 2894759"/>
                <a:gd name="connsiteX5" fmla="*/ 1389722 w 2894759"/>
                <a:gd name="connsiteY5" fmla="*/ 116028 h 2894759"/>
                <a:gd name="connsiteX6" fmla="*/ 1505512 w 2894759"/>
                <a:gd name="connsiteY6" fmla="*/ 116028 h 2894759"/>
                <a:gd name="connsiteX7" fmla="*/ 1505512 w 2894759"/>
                <a:gd name="connsiteY7" fmla="*/ 231818 h 2894759"/>
                <a:gd name="connsiteX8" fmla="*/ 1389722 w 2894759"/>
                <a:gd name="connsiteY8" fmla="*/ 231818 h 2894759"/>
                <a:gd name="connsiteX9" fmla="*/ 1389722 w 2894759"/>
                <a:gd name="connsiteY9" fmla="*/ 463399 h 2894759"/>
                <a:gd name="connsiteX10" fmla="*/ 1505512 w 2894759"/>
                <a:gd name="connsiteY10" fmla="*/ 463399 h 2894759"/>
                <a:gd name="connsiteX11" fmla="*/ 1505512 w 2894759"/>
                <a:gd name="connsiteY11" fmla="*/ 347609 h 2894759"/>
                <a:gd name="connsiteX12" fmla="*/ 1621303 w 2894759"/>
                <a:gd name="connsiteY12" fmla="*/ 347609 h 2894759"/>
                <a:gd name="connsiteX13" fmla="*/ 1621303 w 2894759"/>
                <a:gd name="connsiteY13" fmla="*/ 231818 h 2894759"/>
                <a:gd name="connsiteX14" fmla="*/ 1737093 w 2894759"/>
                <a:gd name="connsiteY14" fmla="*/ 231818 h 2894759"/>
                <a:gd name="connsiteX15" fmla="*/ 1737093 w 2894759"/>
                <a:gd name="connsiteY15" fmla="*/ 116028 h 2894759"/>
                <a:gd name="connsiteX16" fmla="*/ 1968674 w 2894759"/>
                <a:gd name="connsiteY16" fmla="*/ 116028 h 2894759"/>
                <a:gd name="connsiteX17" fmla="*/ 1968674 w 2894759"/>
                <a:gd name="connsiteY17" fmla="*/ 238 h 2894759"/>
                <a:gd name="connsiteX18" fmla="*/ 1621303 w 2894759"/>
                <a:gd name="connsiteY18" fmla="*/ 238 h 2894759"/>
                <a:gd name="connsiteX19" fmla="*/ 1621303 w 2894759"/>
                <a:gd name="connsiteY19" fmla="*/ 116028 h 2894759"/>
                <a:gd name="connsiteX20" fmla="*/ 1505512 w 2894759"/>
                <a:gd name="connsiteY20" fmla="*/ 116028 h 2894759"/>
                <a:gd name="connsiteX21" fmla="*/ 1505512 w 2894759"/>
                <a:gd name="connsiteY21" fmla="*/ 238 h 2894759"/>
                <a:gd name="connsiteX22" fmla="*/ 926560 w 2894759"/>
                <a:gd name="connsiteY22" fmla="*/ 116028 h 2894759"/>
                <a:gd name="connsiteX23" fmla="*/ 926560 w 2894759"/>
                <a:gd name="connsiteY23" fmla="*/ 231818 h 2894759"/>
                <a:gd name="connsiteX24" fmla="*/ 1042351 w 2894759"/>
                <a:gd name="connsiteY24" fmla="*/ 231818 h 2894759"/>
                <a:gd name="connsiteX25" fmla="*/ 1042351 w 2894759"/>
                <a:gd name="connsiteY25" fmla="*/ 116028 h 2894759"/>
                <a:gd name="connsiteX26" fmla="*/ 1852883 w 2894759"/>
                <a:gd name="connsiteY26" fmla="*/ 231818 h 2894759"/>
                <a:gd name="connsiteX27" fmla="*/ 1852883 w 2894759"/>
                <a:gd name="connsiteY27" fmla="*/ 347609 h 2894759"/>
                <a:gd name="connsiteX28" fmla="*/ 1737093 w 2894759"/>
                <a:gd name="connsiteY28" fmla="*/ 347609 h 2894759"/>
                <a:gd name="connsiteX29" fmla="*/ 1737093 w 2894759"/>
                <a:gd name="connsiteY29" fmla="*/ 463399 h 2894759"/>
                <a:gd name="connsiteX30" fmla="*/ 1621303 w 2894759"/>
                <a:gd name="connsiteY30" fmla="*/ 463399 h 2894759"/>
                <a:gd name="connsiteX31" fmla="*/ 1621303 w 2894759"/>
                <a:gd name="connsiteY31" fmla="*/ 579189 h 2894759"/>
                <a:gd name="connsiteX32" fmla="*/ 1273932 w 2894759"/>
                <a:gd name="connsiteY32" fmla="*/ 579189 h 2894759"/>
                <a:gd name="connsiteX33" fmla="*/ 1273932 w 2894759"/>
                <a:gd name="connsiteY33" fmla="*/ 694980 h 2894759"/>
                <a:gd name="connsiteX34" fmla="*/ 1158141 w 2894759"/>
                <a:gd name="connsiteY34" fmla="*/ 694980 h 2894759"/>
                <a:gd name="connsiteX35" fmla="*/ 1158141 w 2894759"/>
                <a:gd name="connsiteY35" fmla="*/ 463399 h 2894759"/>
                <a:gd name="connsiteX36" fmla="*/ 1273932 w 2894759"/>
                <a:gd name="connsiteY36" fmla="*/ 463399 h 2894759"/>
                <a:gd name="connsiteX37" fmla="*/ 1273932 w 2894759"/>
                <a:gd name="connsiteY37" fmla="*/ 347609 h 2894759"/>
                <a:gd name="connsiteX38" fmla="*/ 926560 w 2894759"/>
                <a:gd name="connsiteY38" fmla="*/ 347609 h 2894759"/>
                <a:gd name="connsiteX39" fmla="*/ 926560 w 2894759"/>
                <a:gd name="connsiteY39" fmla="*/ 463399 h 2894759"/>
                <a:gd name="connsiteX40" fmla="*/ 1042351 w 2894759"/>
                <a:gd name="connsiteY40" fmla="*/ 463399 h 2894759"/>
                <a:gd name="connsiteX41" fmla="*/ 1042351 w 2894759"/>
                <a:gd name="connsiteY41" fmla="*/ 579189 h 2894759"/>
                <a:gd name="connsiteX42" fmla="*/ 926560 w 2894759"/>
                <a:gd name="connsiteY42" fmla="*/ 579189 h 2894759"/>
                <a:gd name="connsiteX43" fmla="*/ 926560 w 2894759"/>
                <a:gd name="connsiteY43" fmla="*/ 810770 h 2894759"/>
                <a:gd name="connsiteX44" fmla="*/ 1042351 w 2894759"/>
                <a:gd name="connsiteY44" fmla="*/ 810770 h 2894759"/>
                <a:gd name="connsiteX45" fmla="*/ 1042351 w 2894759"/>
                <a:gd name="connsiteY45" fmla="*/ 926560 h 2894759"/>
                <a:gd name="connsiteX46" fmla="*/ 694980 w 2894759"/>
                <a:gd name="connsiteY46" fmla="*/ 926560 h 2894759"/>
                <a:gd name="connsiteX47" fmla="*/ 694980 w 2894759"/>
                <a:gd name="connsiteY47" fmla="*/ 1042351 h 2894759"/>
                <a:gd name="connsiteX48" fmla="*/ 579189 w 2894759"/>
                <a:gd name="connsiteY48" fmla="*/ 1042351 h 2894759"/>
                <a:gd name="connsiteX49" fmla="*/ 579189 w 2894759"/>
                <a:gd name="connsiteY49" fmla="*/ 926560 h 2894759"/>
                <a:gd name="connsiteX50" fmla="*/ 238 w 2894759"/>
                <a:gd name="connsiteY50" fmla="*/ 926560 h 2894759"/>
                <a:gd name="connsiteX51" fmla="*/ 238 w 2894759"/>
                <a:gd name="connsiteY51" fmla="*/ 1042351 h 2894759"/>
                <a:gd name="connsiteX52" fmla="*/ 579189 w 2894759"/>
                <a:gd name="connsiteY52" fmla="*/ 1042351 h 2894759"/>
                <a:gd name="connsiteX53" fmla="*/ 579189 w 2894759"/>
                <a:gd name="connsiteY53" fmla="*/ 1158141 h 2894759"/>
                <a:gd name="connsiteX54" fmla="*/ 694980 w 2894759"/>
                <a:gd name="connsiteY54" fmla="*/ 1158141 h 2894759"/>
                <a:gd name="connsiteX55" fmla="*/ 694980 w 2894759"/>
                <a:gd name="connsiteY55" fmla="*/ 1273932 h 2894759"/>
                <a:gd name="connsiteX56" fmla="*/ 463399 w 2894759"/>
                <a:gd name="connsiteY56" fmla="*/ 1273932 h 2894759"/>
                <a:gd name="connsiteX57" fmla="*/ 463399 w 2894759"/>
                <a:gd name="connsiteY57" fmla="*/ 1158141 h 2894759"/>
                <a:gd name="connsiteX58" fmla="*/ 347609 w 2894759"/>
                <a:gd name="connsiteY58" fmla="*/ 1158141 h 2894759"/>
                <a:gd name="connsiteX59" fmla="*/ 347609 w 2894759"/>
                <a:gd name="connsiteY59" fmla="*/ 1273932 h 2894759"/>
                <a:gd name="connsiteX60" fmla="*/ 116028 w 2894759"/>
                <a:gd name="connsiteY60" fmla="*/ 1273932 h 2894759"/>
                <a:gd name="connsiteX61" fmla="*/ 116028 w 2894759"/>
                <a:gd name="connsiteY61" fmla="*/ 1389722 h 2894759"/>
                <a:gd name="connsiteX62" fmla="*/ 238 w 2894759"/>
                <a:gd name="connsiteY62" fmla="*/ 1389722 h 2894759"/>
                <a:gd name="connsiteX63" fmla="*/ 238 w 2894759"/>
                <a:gd name="connsiteY63" fmla="*/ 1968674 h 2894759"/>
                <a:gd name="connsiteX64" fmla="*/ 116028 w 2894759"/>
                <a:gd name="connsiteY64" fmla="*/ 1968674 h 2894759"/>
                <a:gd name="connsiteX65" fmla="*/ 116028 w 2894759"/>
                <a:gd name="connsiteY65" fmla="*/ 1621303 h 2894759"/>
                <a:gd name="connsiteX66" fmla="*/ 231818 w 2894759"/>
                <a:gd name="connsiteY66" fmla="*/ 1621303 h 2894759"/>
                <a:gd name="connsiteX67" fmla="*/ 231818 w 2894759"/>
                <a:gd name="connsiteY67" fmla="*/ 1505512 h 2894759"/>
                <a:gd name="connsiteX68" fmla="*/ 463399 w 2894759"/>
                <a:gd name="connsiteY68" fmla="*/ 1505512 h 2894759"/>
                <a:gd name="connsiteX69" fmla="*/ 463399 w 2894759"/>
                <a:gd name="connsiteY69" fmla="*/ 1737093 h 2894759"/>
                <a:gd name="connsiteX70" fmla="*/ 347609 w 2894759"/>
                <a:gd name="connsiteY70" fmla="*/ 1737093 h 2894759"/>
                <a:gd name="connsiteX71" fmla="*/ 347609 w 2894759"/>
                <a:gd name="connsiteY71" fmla="*/ 1852883 h 2894759"/>
                <a:gd name="connsiteX72" fmla="*/ 231818 w 2894759"/>
                <a:gd name="connsiteY72" fmla="*/ 1852883 h 2894759"/>
                <a:gd name="connsiteX73" fmla="*/ 231818 w 2894759"/>
                <a:gd name="connsiteY73" fmla="*/ 1968674 h 2894759"/>
                <a:gd name="connsiteX74" fmla="*/ 347609 w 2894759"/>
                <a:gd name="connsiteY74" fmla="*/ 1968674 h 2894759"/>
                <a:gd name="connsiteX75" fmla="*/ 347609 w 2894759"/>
                <a:gd name="connsiteY75" fmla="*/ 1852883 h 2894759"/>
                <a:gd name="connsiteX76" fmla="*/ 463399 w 2894759"/>
                <a:gd name="connsiteY76" fmla="*/ 1852883 h 2894759"/>
                <a:gd name="connsiteX77" fmla="*/ 463399 w 2894759"/>
                <a:gd name="connsiteY77" fmla="*/ 1737093 h 2894759"/>
                <a:gd name="connsiteX78" fmla="*/ 810770 w 2894759"/>
                <a:gd name="connsiteY78" fmla="*/ 1737093 h 2894759"/>
                <a:gd name="connsiteX79" fmla="*/ 810770 w 2894759"/>
                <a:gd name="connsiteY79" fmla="*/ 1621303 h 2894759"/>
                <a:gd name="connsiteX80" fmla="*/ 926560 w 2894759"/>
                <a:gd name="connsiteY80" fmla="*/ 1621303 h 2894759"/>
                <a:gd name="connsiteX81" fmla="*/ 926560 w 2894759"/>
                <a:gd name="connsiteY81" fmla="*/ 1737093 h 2894759"/>
                <a:gd name="connsiteX82" fmla="*/ 1273932 w 2894759"/>
                <a:gd name="connsiteY82" fmla="*/ 1737093 h 2894759"/>
                <a:gd name="connsiteX83" fmla="*/ 1273932 w 2894759"/>
                <a:gd name="connsiteY83" fmla="*/ 1968674 h 2894759"/>
                <a:gd name="connsiteX84" fmla="*/ 1158141 w 2894759"/>
                <a:gd name="connsiteY84" fmla="*/ 1968674 h 2894759"/>
                <a:gd name="connsiteX85" fmla="*/ 1158141 w 2894759"/>
                <a:gd name="connsiteY85" fmla="*/ 1852883 h 2894759"/>
                <a:gd name="connsiteX86" fmla="*/ 694980 w 2894759"/>
                <a:gd name="connsiteY86" fmla="*/ 1852883 h 2894759"/>
                <a:gd name="connsiteX87" fmla="*/ 694980 w 2894759"/>
                <a:gd name="connsiteY87" fmla="*/ 1968674 h 2894759"/>
                <a:gd name="connsiteX88" fmla="*/ 926560 w 2894759"/>
                <a:gd name="connsiteY88" fmla="*/ 1968674 h 2894759"/>
                <a:gd name="connsiteX89" fmla="*/ 926560 w 2894759"/>
                <a:gd name="connsiteY89" fmla="*/ 2200254 h 2894759"/>
                <a:gd name="connsiteX90" fmla="*/ 1042351 w 2894759"/>
                <a:gd name="connsiteY90" fmla="*/ 2200254 h 2894759"/>
                <a:gd name="connsiteX91" fmla="*/ 1042351 w 2894759"/>
                <a:gd name="connsiteY91" fmla="*/ 2316045 h 2894759"/>
                <a:gd name="connsiteX92" fmla="*/ 926560 w 2894759"/>
                <a:gd name="connsiteY92" fmla="*/ 2316045 h 2894759"/>
                <a:gd name="connsiteX93" fmla="*/ 926560 w 2894759"/>
                <a:gd name="connsiteY93" fmla="*/ 2894997 h 2894759"/>
                <a:gd name="connsiteX94" fmla="*/ 1273932 w 2894759"/>
                <a:gd name="connsiteY94" fmla="*/ 2894997 h 2894759"/>
                <a:gd name="connsiteX95" fmla="*/ 1273932 w 2894759"/>
                <a:gd name="connsiteY95" fmla="*/ 2779206 h 2894759"/>
                <a:gd name="connsiteX96" fmla="*/ 1389722 w 2894759"/>
                <a:gd name="connsiteY96" fmla="*/ 2779206 h 2894759"/>
                <a:gd name="connsiteX97" fmla="*/ 1389722 w 2894759"/>
                <a:gd name="connsiteY97" fmla="*/ 2663416 h 2894759"/>
                <a:gd name="connsiteX98" fmla="*/ 1737093 w 2894759"/>
                <a:gd name="connsiteY98" fmla="*/ 2663416 h 2894759"/>
                <a:gd name="connsiteX99" fmla="*/ 1737093 w 2894759"/>
                <a:gd name="connsiteY99" fmla="*/ 2547626 h 2894759"/>
                <a:gd name="connsiteX100" fmla="*/ 2084464 w 2894759"/>
                <a:gd name="connsiteY100" fmla="*/ 2547626 h 2894759"/>
                <a:gd name="connsiteX101" fmla="*/ 2084464 w 2894759"/>
                <a:gd name="connsiteY101" fmla="*/ 2431835 h 2894759"/>
                <a:gd name="connsiteX102" fmla="*/ 2316045 w 2894759"/>
                <a:gd name="connsiteY102" fmla="*/ 2431835 h 2894759"/>
                <a:gd name="connsiteX103" fmla="*/ 2316045 w 2894759"/>
                <a:gd name="connsiteY103" fmla="*/ 2663416 h 2894759"/>
                <a:gd name="connsiteX104" fmla="*/ 1968674 w 2894759"/>
                <a:gd name="connsiteY104" fmla="*/ 2663416 h 2894759"/>
                <a:gd name="connsiteX105" fmla="*/ 1968674 w 2894759"/>
                <a:gd name="connsiteY105" fmla="*/ 2779206 h 2894759"/>
                <a:gd name="connsiteX106" fmla="*/ 1852883 w 2894759"/>
                <a:gd name="connsiteY106" fmla="*/ 2779206 h 2894759"/>
                <a:gd name="connsiteX107" fmla="*/ 1852883 w 2894759"/>
                <a:gd name="connsiteY107" fmla="*/ 2894997 h 2894759"/>
                <a:gd name="connsiteX108" fmla="*/ 1968674 w 2894759"/>
                <a:gd name="connsiteY108" fmla="*/ 2894997 h 2894759"/>
                <a:gd name="connsiteX109" fmla="*/ 1968674 w 2894759"/>
                <a:gd name="connsiteY109" fmla="*/ 2779206 h 2894759"/>
                <a:gd name="connsiteX110" fmla="*/ 2547626 w 2894759"/>
                <a:gd name="connsiteY110" fmla="*/ 2779206 h 2894759"/>
                <a:gd name="connsiteX111" fmla="*/ 2547626 w 2894759"/>
                <a:gd name="connsiteY111" fmla="*/ 2894997 h 2894759"/>
                <a:gd name="connsiteX112" fmla="*/ 2894997 w 2894759"/>
                <a:gd name="connsiteY112" fmla="*/ 2894997 h 2894759"/>
                <a:gd name="connsiteX113" fmla="*/ 2894997 w 2894759"/>
                <a:gd name="connsiteY113" fmla="*/ 2779206 h 2894759"/>
                <a:gd name="connsiteX114" fmla="*/ 2779206 w 2894759"/>
                <a:gd name="connsiteY114" fmla="*/ 2779206 h 2894759"/>
                <a:gd name="connsiteX115" fmla="*/ 2779206 w 2894759"/>
                <a:gd name="connsiteY115" fmla="*/ 2663416 h 2894759"/>
                <a:gd name="connsiteX116" fmla="*/ 2894997 w 2894759"/>
                <a:gd name="connsiteY116" fmla="*/ 2663416 h 2894759"/>
                <a:gd name="connsiteX117" fmla="*/ 2894997 w 2894759"/>
                <a:gd name="connsiteY117" fmla="*/ 2431835 h 2894759"/>
                <a:gd name="connsiteX118" fmla="*/ 2663416 w 2894759"/>
                <a:gd name="connsiteY118" fmla="*/ 2431835 h 2894759"/>
                <a:gd name="connsiteX119" fmla="*/ 2663416 w 2894759"/>
                <a:gd name="connsiteY119" fmla="*/ 2547626 h 2894759"/>
                <a:gd name="connsiteX120" fmla="*/ 2547626 w 2894759"/>
                <a:gd name="connsiteY120" fmla="*/ 2547626 h 2894759"/>
                <a:gd name="connsiteX121" fmla="*/ 2547626 w 2894759"/>
                <a:gd name="connsiteY121" fmla="*/ 2663416 h 2894759"/>
                <a:gd name="connsiteX122" fmla="*/ 2431835 w 2894759"/>
                <a:gd name="connsiteY122" fmla="*/ 2663416 h 2894759"/>
                <a:gd name="connsiteX123" fmla="*/ 2431835 w 2894759"/>
                <a:gd name="connsiteY123" fmla="*/ 2431835 h 2894759"/>
                <a:gd name="connsiteX124" fmla="*/ 2547626 w 2894759"/>
                <a:gd name="connsiteY124" fmla="*/ 2431835 h 2894759"/>
                <a:gd name="connsiteX125" fmla="*/ 2547626 w 2894759"/>
                <a:gd name="connsiteY125" fmla="*/ 2200254 h 2894759"/>
                <a:gd name="connsiteX126" fmla="*/ 2894997 w 2894759"/>
                <a:gd name="connsiteY126" fmla="*/ 2200254 h 2894759"/>
                <a:gd name="connsiteX127" fmla="*/ 2894997 w 2894759"/>
                <a:gd name="connsiteY127" fmla="*/ 1621303 h 2894759"/>
                <a:gd name="connsiteX128" fmla="*/ 2779206 w 2894759"/>
                <a:gd name="connsiteY128" fmla="*/ 1621303 h 2894759"/>
                <a:gd name="connsiteX129" fmla="*/ 2779206 w 2894759"/>
                <a:gd name="connsiteY129" fmla="*/ 1505512 h 2894759"/>
                <a:gd name="connsiteX130" fmla="*/ 2894997 w 2894759"/>
                <a:gd name="connsiteY130" fmla="*/ 1505512 h 2894759"/>
                <a:gd name="connsiteX131" fmla="*/ 2894997 w 2894759"/>
                <a:gd name="connsiteY131" fmla="*/ 1389722 h 2894759"/>
                <a:gd name="connsiteX132" fmla="*/ 2663416 w 2894759"/>
                <a:gd name="connsiteY132" fmla="*/ 1389722 h 2894759"/>
                <a:gd name="connsiteX133" fmla="*/ 2663416 w 2894759"/>
                <a:gd name="connsiteY133" fmla="*/ 1621303 h 2894759"/>
                <a:gd name="connsiteX134" fmla="*/ 2547626 w 2894759"/>
                <a:gd name="connsiteY134" fmla="*/ 1621303 h 2894759"/>
                <a:gd name="connsiteX135" fmla="*/ 2547626 w 2894759"/>
                <a:gd name="connsiteY135" fmla="*/ 1737093 h 2894759"/>
                <a:gd name="connsiteX136" fmla="*/ 2663416 w 2894759"/>
                <a:gd name="connsiteY136" fmla="*/ 1737093 h 2894759"/>
                <a:gd name="connsiteX137" fmla="*/ 2663416 w 2894759"/>
                <a:gd name="connsiteY137" fmla="*/ 1852883 h 2894759"/>
                <a:gd name="connsiteX138" fmla="*/ 2779206 w 2894759"/>
                <a:gd name="connsiteY138" fmla="*/ 1852883 h 2894759"/>
                <a:gd name="connsiteX139" fmla="*/ 2779206 w 2894759"/>
                <a:gd name="connsiteY139" fmla="*/ 2084464 h 2894759"/>
                <a:gd name="connsiteX140" fmla="*/ 2547626 w 2894759"/>
                <a:gd name="connsiteY140" fmla="*/ 2084464 h 2894759"/>
                <a:gd name="connsiteX141" fmla="*/ 2547626 w 2894759"/>
                <a:gd name="connsiteY141" fmla="*/ 2200254 h 2894759"/>
                <a:gd name="connsiteX142" fmla="*/ 2431835 w 2894759"/>
                <a:gd name="connsiteY142" fmla="*/ 2200254 h 2894759"/>
                <a:gd name="connsiteX143" fmla="*/ 2431835 w 2894759"/>
                <a:gd name="connsiteY143" fmla="*/ 1968674 h 2894759"/>
                <a:gd name="connsiteX144" fmla="*/ 2547626 w 2894759"/>
                <a:gd name="connsiteY144" fmla="*/ 1968674 h 2894759"/>
                <a:gd name="connsiteX145" fmla="*/ 2547626 w 2894759"/>
                <a:gd name="connsiteY145" fmla="*/ 1852883 h 2894759"/>
                <a:gd name="connsiteX146" fmla="*/ 1737093 w 2894759"/>
                <a:gd name="connsiteY146" fmla="*/ 1852883 h 2894759"/>
                <a:gd name="connsiteX147" fmla="*/ 1737093 w 2894759"/>
                <a:gd name="connsiteY147" fmla="*/ 1505512 h 2894759"/>
                <a:gd name="connsiteX148" fmla="*/ 1852883 w 2894759"/>
                <a:gd name="connsiteY148" fmla="*/ 1505512 h 2894759"/>
                <a:gd name="connsiteX149" fmla="*/ 1852883 w 2894759"/>
                <a:gd name="connsiteY149" fmla="*/ 1621303 h 2894759"/>
                <a:gd name="connsiteX150" fmla="*/ 1968674 w 2894759"/>
                <a:gd name="connsiteY150" fmla="*/ 1621303 h 2894759"/>
                <a:gd name="connsiteX151" fmla="*/ 1968674 w 2894759"/>
                <a:gd name="connsiteY151" fmla="*/ 1505512 h 2894759"/>
                <a:gd name="connsiteX152" fmla="*/ 2084464 w 2894759"/>
                <a:gd name="connsiteY152" fmla="*/ 1505512 h 2894759"/>
                <a:gd name="connsiteX153" fmla="*/ 2084464 w 2894759"/>
                <a:gd name="connsiteY153" fmla="*/ 1737093 h 2894759"/>
                <a:gd name="connsiteX154" fmla="*/ 2200254 w 2894759"/>
                <a:gd name="connsiteY154" fmla="*/ 1737093 h 2894759"/>
                <a:gd name="connsiteX155" fmla="*/ 2200254 w 2894759"/>
                <a:gd name="connsiteY155" fmla="*/ 1621303 h 2894759"/>
                <a:gd name="connsiteX156" fmla="*/ 2316045 w 2894759"/>
                <a:gd name="connsiteY156" fmla="*/ 1621303 h 2894759"/>
                <a:gd name="connsiteX157" fmla="*/ 2316045 w 2894759"/>
                <a:gd name="connsiteY157" fmla="*/ 1737093 h 2894759"/>
                <a:gd name="connsiteX158" fmla="*/ 2431835 w 2894759"/>
                <a:gd name="connsiteY158" fmla="*/ 1737093 h 2894759"/>
                <a:gd name="connsiteX159" fmla="*/ 2431835 w 2894759"/>
                <a:gd name="connsiteY159" fmla="*/ 1505512 h 2894759"/>
                <a:gd name="connsiteX160" fmla="*/ 2547626 w 2894759"/>
                <a:gd name="connsiteY160" fmla="*/ 1505512 h 2894759"/>
                <a:gd name="connsiteX161" fmla="*/ 2547626 w 2894759"/>
                <a:gd name="connsiteY161" fmla="*/ 1389722 h 2894759"/>
                <a:gd name="connsiteX162" fmla="*/ 2084464 w 2894759"/>
                <a:gd name="connsiteY162" fmla="*/ 1389722 h 2894759"/>
                <a:gd name="connsiteX163" fmla="*/ 2084464 w 2894759"/>
                <a:gd name="connsiteY163" fmla="*/ 1273932 h 2894759"/>
                <a:gd name="connsiteX164" fmla="*/ 2200254 w 2894759"/>
                <a:gd name="connsiteY164" fmla="*/ 1273932 h 2894759"/>
                <a:gd name="connsiteX165" fmla="*/ 2200254 w 2894759"/>
                <a:gd name="connsiteY165" fmla="*/ 1158141 h 2894759"/>
                <a:gd name="connsiteX166" fmla="*/ 2316045 w 2894759"/>
                <a:gd name="connsiteY166" fmla="*/ 1158141 h 2894759"/>
                <a:gd name="connsiteX167" fmla="*/ 2316045 w 2894759"/>
                <a:gd name="connsiteY167" fmla="*/ 1273932 h 2894759"/>
                <a:gd name="connsiteX168" fmla="*/ 2431835 w 2894759"/>
                <a:gd name="connsiteY168" fmla="*/ 1273932 h 2894759"/>
                <a:gd name="connsiteX169" fmla="*/ 2431835 w 2894759"/>
                <a:gd name="connsiteY169" fmla="*/ 1042351 h 2894759"/>
                <a:gd name="connsiteX170" fmla="*/ 2547626 w 2894759"/>
                <a:gd name="connsiteY170" fmla="*/ 1042351 h 2894759"/>
                <a:gd name="connsiteX171" fmla="*/ 2547626 w 2894759"/>
                <a:gd name="connsiteY171" fmla="*/ 926560 h 2894759"/>
                <a:gd name="connsiteX172" fmla="*/ 2431835 w 2894759"/>
                <a:gd name="connsiteY172" fmla="*/ 926560 h 2894759"/>
                <a:gd name="connsiteX173" fmla="*/ 2431835 w 2894759"/>
                <a:gd name="connsiteY173" fmla="*/ 1042351 h 2894759"/>
                <a:gd name="connsiteX174" fmla="*/ 2316045 w 2894759"/>
                <a:gd name="connsiteY174" fmla="*/ 1042351 h 2894759"/>
                <a:gd name="connsiteX175" fmla="*/ 2316045 w 2894759"/>
                <a:gd name="connsiteY175" fmla="*/ 926560 h 2894759"/>
                <a:gd name="connsiteX176" fmla="*/ 2200254 w 2894759"/>
                <a:gd name="connsiteY176" fmla="*/ 926560 h 2894759"/>
                <a:gd name="connsiteX177" fmla="*/ 2200254 w 2894759"/>
                <a:gd name="connsiteY177" fmla="*/ 1158141 h 2894759"/>
                <a:gd name="connsiteX178" fmla="*/ 2084464 w 2894759"/>
                <a:gd name="connsiteY178" fmla="*/ 1158141 h 2894759"/>
                <a:gd name="connsiteX179" fmla="*/ 2084464 w 2894759"/>
                <a:gd name="connsiteY179" fmla="*/ 926560 h 2894759"/>
                <a:gd name="connsiteX180" fmla="*/ 1968674 w 2894759"/>
                <a:gd name="connsiteY180" fmla="*/ 926560 h 2894759"/>
                <a:gd name="connsiteX181" fmla="*/ 1968674 w 2894759"/>
                <a:gd name="connsiteY181" fmla="*/ 694980 h 2894759"/>
                <a:gd name="connsiteX182" fmla="*/ 1852883 w 2894759"/>
                <a:gd name="connsiteY182" fmla="*/ 694980 h 2894759"/>
                <a:gd name="connsiteX183" fmla="*/ 1852883 w 2894759"/>
                <a:gd name="connsiteY183" fmla="*/ 579189 h 2894759"/>
                <a:gd name="connsiteX184" fmla="*/ 1968674 w 2894759"/>
                <a:gd name="connsiteY184" fmla="*/ 579189 h 2894759"/>
                <a:gd name="connsiteX185" fmla="*/ 1968674 w 2894759"/>
                <a:gd name="connsiteY185" fmla="*/ 231818 h 2894759"/>
                <a:gd name="connsiteX186" fmla="*/ 1042351 w 2894759"/>
                <a:gd name="connsiteY186" fmla="*/ 694980 h 2894759"/>
                <a:gd name="connsiteX187" fmla="*/ 1042351 w 2894759"/>
                <a:gd name="connsiteY187" fmla="*/ 810770 h 2894759"/>
                <a:gd name="connsiteX188" fmla="*/ 1158141 w 2894759"/>
                <a:gd name="connsiteY188" fmla="*/ 810770 h 2894759"/>
                <a:gd name="connsiteX189" fmla="*/ 1158141 w 2894759"/>
                <a:gd name="connsiteY189" fmla="*/ 694980 h 2894759"/>
                <a:gd name="connsiteX190" fmla="*/ 1273932 w 2894759"/>
                <a:gd name="connsiteY190" fmla="*/ 694980 h 2894759"/>
                <a:gd name="connsiteX191" fmla="*/ 1273932 w 2894759"/>
                <a:gd name="connsiteY191" fmla="*/ 810770 h 2894759"/>
                <a:gd name="connsiteX192" fmla="*/ 1389722 w 2894759"/>
                <a:gd name="connsiteY192" fmla="*/ 810770 h 2894759"/>
                <a:gd name="connsiteX193" fmla="*/ 1389722 w 2894759"/>
                <a:gd name="connsiteY193" fmla="*/ 1042351 h 2894759"/>
                <a:gd name="connsiteX194" fmla="*/ 1273932 w 2894759"/>
                <a:gd name="connsiteY194" fmla="*/ 1042351 h 2894759"/>
                <a:gd name="connsiteX195" fmla="*/ 1273932 w 2894759"/>
                <a:gd name="connsiteY195" fmla="*/ 926560 h 2894759"/>
                <a:gd name="connsiteX196" fmla="*/ 1158141 w 2894759"/>
                <a:gd name="connsiteY196" fmla="*/ 926560 h 2894759"/>
                <a:gd name="connsiteX197" fmla="*/ 1158141 w 2894759"/>
                <a:gd name="connsiteY197" fmla="*/ 1042351 h 2894759"/>
                <a:gd name="connsiteX198" fmla="*/ 1042351 w 2894759"/>
                <a:gd name="connsiteY198" fmla="*/ 1042351 h 2894759"/>
                <a:gd name="connsiteX199" fmla="*/ 1042351 w 2894759"/>
                <a:gd name="connsiteY199" fmla="*/ 1273932 h 2894759"/>
                <a:gd name="connsiteX200" fmla="*/ 694980 w 2894759"/>
                <a:gd name="connsiteY200" fmla="*/ 1273932 h 2894759"/>
                <a:gd name="connsiteX201" fmla="*/ 694980 w 2894759"/>
                <a:gd name="connsiteY201" fmla="*/ 1389722 h 2894759"/>
                <a:gd name="connsiteX202" fmla="*/ 810770 w 2894759"/>
                <a:gd name="connsiteY202" fmla="*/ 1389722 h 2894759"/>
                <a:gd name="connsiteX203" fmla="*/ 810770 w 2894759"/>
                <a:gd name="connsiteY203" fmla="*/ 1505512 h 2894759"/>
                <a:gd name="connsiteX204" fmla="*/ 579189 w 2894759"/>
                <a:gd name="connsiteY204" fmla="*/ 1505512 h 2894759"/>
                <a:gd name="connsiteX205" fmla="*/ 579189 w 2894759"/>
                <a:gd name="connsiteY205" fmla="*/ 1621303 h 2894759"/>
                <a:gd name="connsiteX206" fmla="*/ 810770 w 2894759"/>
                <a:gd name="connsiteY206" fmla="*/ 1621303 h 2894759"/>
                <a:gd name="connsiteX207" fmla="*/ 810770 w 2894759"/>
                <a:gd name="connsiteY207" fmla="*/ 1505512 h 2894759"/>
                <a:gd name="connsiteX208" fmla="*/ 926560 w 2894759"/>
                <a:gd name="connsiteY208" fmla="*/ 1505512 h 2894759"/>
                <a:gd name="connsiteX209" fmla="*/ 926560 w 2894759"/>
                <a:gd name="connsiteY209" fmla="*/ 1389722 h 2894759"/>
                <a:gd name="connsiteX210" fmla="*/ 1273932 w 2894759"/>
                <a:gd name="connsiteY210" fmla="*/ 1389722 h 2894759"/>
                <a:gd name="connsiteX211" fmla="*/ 1273932 w 2894759"/>
                <a:gd name="connsiteY211" fmla="*/ 1505512 h 2894759"/>
                <a:gd name="connsiteX212" fmla="*/ 1042351 w 2894759"/>
                <a:gd name="connsiteY212" fmla="*/ 1505512 h 2894759"/>
                <a:gd name="connsiteX213" fmla="*/ 1042351 w 2894759"/>
                <a:gd name="connsiteY213" fmla="*/ 1621303 h 2894759"/>
                <a:gd name="connsiteX214" fmla="*/ 1621303 w 2894759"/>
                <a:gd name="connsiteY214" fmla="*/ 1621303 h 2894759"/>
                <a:gd name="connsiteX215" fmla="*/ 1621303 w 2894759"/>
                <a:gd name="connsiteY215" fmla="*/ 1505512 h 2894759"/>
                <a:gd name="connsiteX216" fmla="*/ 1737093 w 2894759"/>
                <a:gd name="connsiteY216" fmla="*/ 1505512 h 2894759"/>
                <a:gd name="connsiteX217" fmla="*/ 1737093 w 2894759"/>
                <a:gd name="connsiteY217" fmla="*/ 1389722 h 2894759"/>
                <a:gd name="connsiteX218" fmla="*/ 1852883 w 2894759"/>
                <a:gd name="connsiteY218" fmla="*/ 1389722 h 2894759"/>
                <a:gd name="connsiteX219" fmla="*/ 1852883 w 2894759"/>
                <a:gd name="connsiteY219" fmla="*/ 1273932 h 2894759"/>
                <a:gd name="connsiteX220" fmla="*/ 1968674 w 2894759"/>
                <a:gd name="connsiteY220" fmla="*/ 1273932 h 2894759"/>
                <a:gd name="connsiteX221" fmla="*/ 1968674 w 2894759"/>
                <a:gd name="connsiteY221" fmla="*/ 1158141 h 2894759"/>
                <a:gd name="connsiteX222" fmla="*/ 1852883 w 2894759"/>
                <a:gd name="connsiteY222" fmla="*/ 1158141 h 2894759"/>
                <a:gd name="connsiteX223" fmla="*/ 1852883 w 2894759"/>
                <a:gd name="connsiteY223" fmla="*/ 1273932 h 2894759"/>
                <a:gd name="connsiteX224" fmla="*/ 1505512 w 2894759"/>
                <a:gd name="connsiteY224" fmla="*/ 1273932 h 2894759"/>
                <a:gd name="connsiteX225" fmla="*/ 1505512 w 2894759"/>
                <a:gd name="connsiteY225" fmla="*/ 1158141 h 2894759"/>
                <a:gd name="connsiteX226" fmla="*/ 1737093 w 2894759"/>
                <a:gd name="connsiteY226" fmla="*/ 1158141 h 2894759"/>
                <a:gd name="connsiteX227" fmla="*/ 1737093 w 2894759"/>
                <a:gd name="connsiteY227" fmla="*/ 1042351 h 2894759"/>
                <a:gd name="connsiteX228" fmla="*/ 1505512 w 2894759"/>
                <a:gd name="connsiteY228" fmla="*/ 1042351 h 2894759"/>
                <a:gd name="connsiteX229" fmla="*/ 1505512 w 2894759"/>
                <a:gd name="connsiteY229" fmla="*/ 810770 h 2894759"/>
                <a:gd name="connsiteX230" fmla="*/ 1621303 w 2894759"/>
                <a:gd name="connsiteY230" fmla="*/ 810770 h 2894759"/>
                <a:gd name="connsiteX231" fmla="*/ 1621303 w 2894759"/>
                <a:gd name="connsiteY231" fmla="*/ 926560 h 2894759"/>
                <a:gd name="connsiteX232" fmla="*/ 1852883 w 2894759"/>
                <a:gd name="connsiteY232" fmla="*/ 926560 h 2894759"/>
                <a:gd name="connsiteX233" fmla="*/ 1852883 w 2894759"/>
                <a:gd name="connsiteY233" fmla="*/ 1042351 h 2894759"/>
                <a:gd name="connsiteX234" fmla="*/ 1968674 w 2894759"/>
                <a:gd name="connsiteY234" fmla="*/ 1042351 h 2894759"/>
                <a:gd name="connsiteX235" fmla="*/ 1968674 w 2894759"/>
                <a:gd name="connsiteY235" fmla="*/ 926560 h 2894759"/>
                <a:gd name="connsiteX236" fmla="*/ 1852883 w 2894759"/>
                <a:gd name="connsiteY236" fmla="*/ 926560 h 2894759"/>
                <a:gd name="connsiteX237" fmla="*/ 1852883 w 2894759"/>
                <a:gd name="connsiteY237" fmla="*/ 694980 h 2894759"/>
                <a:gd name="connsiteX238" fmla="*/ 1737093 w 2894759"/>
                <a:gd name="connsiteY238" fmla="*/ 694980 h 2894759"/>
                <a:gd name="connsiteX239" fmla="*/ 1737093 w 2894759"/>
                <a:gd name="connsiteY239" fmla="*/ 810770 h 2894759"/>
                <a:gd name="connsiteX240" fmla="*/ 1621303 w 2894759"/>
                <a:gd name="connsiteY240" fmla="*/ 810770 h 2894759"/>
                <a:gd name="connsiteX241" fmla="*/ 1621303 w 2894759"/>
                <a:gd name="connsiteY241" fmla="*/ 694980 h 2894759"/>
                <a:gd name="connsiteX242" fmla="*/ 1505512 w 2894759"/>
                <a:gd name="connsiteY242" fmla="*/ 694980 h 2894759"/>
                <a:gd name="connsiteX243" fmla="*/ 1505512 w 2894759"/>
                <a:gd name="connsiteY243" fmla="*/ 810770 h 2894759"/>
                <a:gd name="connsiteX244" fmla="*/ 1389722 w 2894759"/>
                <a:gd name="connsiteY244" fmla="*/ 810770 h 2894759"/>
                <a:gd name="connsiteX245" fmla="*/ 1389722 w 2894759"/>
                <a:gd name="connsiteY245" fmla="*/ 694980 h 2894759"/>
                <a:gd name="connsiteX246" fmla="*/ 2663416 w 2894759"/>
                <a:gd name="connsiteY246" fmla="*/ 926560 h 2894759"/>
                <a:gd name="connsiteX247" fmla="*/ 2663416 w 2894759"/>
                <a:gd name="connsiteY247" fmla="*/ 1042351 h 2894759"/>
                <a:gd name="connsiteX248" fmla="*/ 2779206 w 2894759"/>
                <a:gd name="connsiteY248" fmla="*/ 1042351 h 2894759"/>
                <a:gd name="connsiteX249" fmla="*/ 2779206 w 2894759"/>
                <a:gd name="connsiteY249" fmla="*/ 1158141 h 2894759"/>
                <a:gd name="connsiteX250" fmla="*/ 2894997 w 2894759"/>
                <a:gd name="connsiteY250" fmla="*/ 1158141 h 2894759"/>
                <a:gd name="connsiteX251" fmla="*/ 2894997 w 2894759"/>
                <a:gd name="connsiteY251" fmla="*/ 1042351 h 2894759"/>
                <a:gd name="connsiteX252" fmla="*/ 2779206 w 2894759"/>
                <a:gd name="connsiteY252" fmla="*/ 1042351 h 2894759"/>
                <a:gd name="connsiteX253" fmla="*/ 2779206 w 2894759"/>
                <a:gd name="connsiteY253" fmla="*/ 926560 h 2894759"/>
                <a:gd name="connsiteX254" fmla="*/ 694980 w 2894759"/>
                <a:gd name="connsiteY254" fmla="*/ 1042351 h 2894759"/>
                <a:gd name="connsiteX255" fmla="*/ 694980 w 2894759"/>
                <a:gd name="connsiteY255" fmla="*/ 1158141 h 2894759"/>
                <a:gd name="connsiteX256" fmla="*/ 810770 w 2894759"/>
                <a:gd name="connsiteY256" fmla="*/ 1158141 h 2894759"/>
                <a:gd name="connsiteX257" fmla="*/ 810770 w 2894759"/>
                <a:gd name="connsiteY257" fmla="*/ 1042351 h 2894759"/>
                <a:gd name="connsiteX258" fmla="*/ 1158141 w 2894759"/>
                <a:gd name="connsiteY258" fmla="*/ 1042351 h 2894759"/>
                <a:gd name="connsiteX259" fmla="*/ 1158141 w 2894759"/>
                <a:gd name="connsiteY259" fmla="*/ 1273932 h 2894759"/>
                <a:gd name="connsiteX260" fmla="*/ 1273932 w 2894759"/>
                <a:gd name="connsiteY260" fmla="*/ 1273932 h 2894759"/>
                <a:gd name="connsiteX261" fmla="*/ 1273932 w 2894759"/>
                <a:gd name="connsiteY261" fmla="*/ 1042351 h 2894759"/>
                <a:gd name="connsiteX262" fmla="*/ 1389722 w 2894759"/>
                <a:gd name="connsiteY262" fmla="*/ 1042351 h 2894759"/>
                <a:gd name="connsiteX263" fmla="*/ 1389722 w 2894759"/>
                <a:gd name="connsiteY263" fmla="*/ 1158141 h 2894759"/>
                <a:gd name="connsiteX264" fmla="*/ 1505512 w 2894759"/>
                <a:gd name="connsiteY264" fmla="*/ 1158141 h 2894759"/>
                <a:gd name="connsiteX265" fmla="*/ 1505512 w 2894759"/>
                <a:gd name="connsiteY265" fmla="*/ 1042351 h 2894759"/>
                <a:gd name="connsiteX266" fmla="*/ 2547626 w 2894759"/>
                <a:gd name="connsiteY266" fmla="*/ 1158141 h 2894759"/>
                <a:gd name="connsiteX267" fmla="*/ 2547626 w 2894759"/>
                <a:gd name="connsiteY267" fmla="*/ 1273932 h 2894759"/>
                <a:gd name="connsiteX268" fmla="*/ 2663416 w 2894759"/>
                <a:gd name="connsiteY268" fmla="*/ 1273932 h 2894759"/>
                <a:gd name="connsiteX269" fmla="*/ 2663416 w 2894759"/>
                <a:gd name="connsiteY269" fmla="*/ 1158141 h 2894759"/>
                <a:gd name="connsiteX270" fmla="*/ 1389722 w 2894759"/>
                <a:gd name="connsiteY270" fmla="*/ 1273932 h 2894759"/>
                <a:gd name="connsiteX271" fmla="*/ 1389722 w 2894759"/>
                <a:gd name="connsiteY271" fmla="*/ 1505512 h 2894759"/>
                <a:gd name="connsiteX272" fmla="*/ 1505512 w 2894759"/>
                <a:gd name="connsiteY272" fmla="*/ 1505512 h 2894759"/>
                <a:gd name="connsiteX273" fmla="*/ 1505512 w 2894759"/>
                <a:gd name="connsiteY273" fmla="*/ 1273932 h 2894759"/>
                <a:gd name="connsiteX274" fmla="*/ 116028 w 2894759"/>
                <a:gd name="connsiteY274" fmla="*/ 1389722 h 2894759"/>
                <a:gd name="connsiteX275" fmla="*/ 116028 w 2894759"/>
                <a:gd name="connsiteY275" fmla="*/ 1505512 h 2894759"/>
                <a:gd name="connsiteX276" fmla="*/ 231818 w 2894759"/>
                <a:gd name="connsiteY276" fmla="*/ 1505512 h 2894759"/>
                <a:gd name="connsiteX277" fmla="*/ 231818 w 2894759"/>
                <a:gd name="connsiteY277" fmla="*/ 1389722 h 2894759"/>
                <a:gd name="connsiteX278" fmla="*/ 1389722 w 2894759"/>
                <a:gd name="connsiteY278" fmla="*/ 1737093 h 2894759"/>
                <a:gd name="connsiteX279" fmla="*/ 1389722 w 2894759"/>
                <a:gd name="connsiteY279" fmla="*/ 1852883 h 2894759"/>
                <a:gd name="connsiteX280" fmla="*/ 1505512 w 2894759"/>
                <a:gd name="connsiteY280" fmla="*/ 1852883 h 2894759"/>
                <a:gd name="connsiteX281" fmla="*/ 1505512 w 2894759"/>
                <a:gd name="connsiteY281" fmla="*/ 2084464 h 2894759"/>
                <a:gd name="connsiteX282" fmla="*/ 1852883 w 2894759"/>
                <a:gd name="connsiteY282" fmla="*/ 2084464 h 2894759"/>
                <a:gd name="connsiteX283" fmla="*/ 1852883 w 2894759"/>
                <a:gd name="connsiteY283" fmla="*/ 1968674 h 2894759"/>
                <a:gd name="connsiteX284" fmla="*/ 1621303 w 2894759"/>
                <a:gd name="connsiteY284" fmla="*/ 1968674 h 2894759"/>
                <a:gd name="connsiteX285" fmla="*/ 1621303 w 2894759"/>
                <a:gd name="connsiteY285" fmla="*/ 1737093 h 2894759"/>
                <a:gd name="connsiteX286" fmla="*/ 1042351 w 2894759"/>
                <a:gd name="connsiteY286" fmla="*/ 1968674 h 2894759"/>
                <a:gd name="connsiteX287" fmla="*/ 1042351 w 2894759"/>
                <a:gd name="connsiteY287" fmla="*/ 2200254 h 2894759"/>
                <a:gd name="connsiteX288" fmla="*/ 1273932 w 2894759"/>
                <a:gd name="connsiteY288" fmla="*/ 2200254 h 2894759"/>
                <a:gd name="connsiteX289" fmla="*/ 1273932 w 2894759"/>
                <a:gd name="connsiteY289" fmla="*/ 2316045 h 2894759"/>
                <a:gd name="connsiteX290" fmla="*/ 1042351 w 2894759"/>
                <a:gd name="connsiteY290" fmla="*/ 2316045 h 2894759"/>
                <a:gd name="connsiteX291" fmla="*/ 1042351 w 2894759"/>
                <a:gd name="connsiteY291" fmla="*/ 2431835 h 2894759"/>
                <a:gd name="connsiteX292" fmla="*/ 1158141 w 2894759"/>
                <a:gd name="connsiteY292" fmla="*/ 2431835 h 2894759"/>
                <a:gd name="connsiteX293" fmla="*/ 1158141 w 2894759"/>
                <a:gd name="connsiteY293" fmla="*/ 2547626 h 2894759"/>
                <a:gd name="connsiteX294" fmla="*/ 1042351 w 2894759"/>
                <a:gd name="connsiteY294" fmla="*/ 2547626 h 2894759"/>
                <a:gd name="connsiteX295" fmla="*/ 1042351 w 2894759"/>
                <a:gd name="connsiteY295" fmla="*/ 2779206 h 2894759"/>
                <a:gd name="connsiteX296" fmla="*/ 1273932 w 2894759"/>
                <a:gd name="connsiteY296" fmla="*/ 2779206 h 2894759"/>
                <a:gd name="connsiteX297" fmla="*/ 1273932 w 2894759"/>
                <a:gd name="connsiteY297" fmla="*/ 2663416 h 2894759"/>
                <a:gd name="connsiteX298" fmla="*/ 1158141 w 2894759"/>
                <a:gd name="connsiteY298" fmla="*/ 2663416 h 2894759"/>
                <a:gd name="connsiteX299" fmla="*/ 1158141 w 2894759"/>
                <a:gd name="connsiteY299" fmla="*/ 2547626 h 2894759"/>
                <a:gd name="connsiteX300" fmla="*/ 1621303 w 2894759"/>
                <a:gd name="connsiteY300" fmla="*/ 2547626 h 2894759"/>
                <a:gd name="connsiteX301" fmla="*/ 1621303 w 2894759"/>
                <a:gd name="connsiteY301" fmla="*/ 2316045 h 2894759"/>
                <a:gd name="connsiteX302" fmla="*/ 1852883 w 2894759"/>
                <a:gd name="connsiteY302" fmla="*/ 2316045 h 2894759"/>
                <a:gd name="connsiteX303" fmla="*/ 1852883 w 2894759"/>
                <a:gd name="connsiteY303" fmla="*/ 2200254 h 2894759"/>
                <a:gd name="connsiteX304" fmla="*/ 1505512 w 2894759"/>
                <a:gd name="connsiteY304" fmla="*/ 2200254 h 2894759"/>
                <a:gd name="connsiteX305" fmla="*/ 1505512 w 2894759"/>
                <a:gd name="connsiteY305" fmla="*/ 2316045 h 2894759"/>
                <a:gd name="connsiteX306" fmla="*/ 1389722 w 2894759"/>
                <a:gd name="connsiteY306" fmla="*/ 2316045 h 2894759"/>
                <a:gd name="connsiteX307" fmla="*/ 1389722 w 2894759"/>
                <a:gd name="connsiteY307" fmla="*/ 1968674 h 2894759"/>
                <a:gd name="connsiteX308" fmla="*/ 1273932 w 2894759"/>
                <a:gd name="connsiteY308" fmla="*/ 1968674 h 2894759"/>
                <a:gd name="connsiteX309" fmla="*/ 1273932 w 2894759"/>
                <a:gd name="connsiteY309" fmla="*/ 2084464 h 2894759"/>
                <a:gd name="connsiteX310" fmla="*/ 1158141 w 2894759"/>
                <a:gd name="connsiteY310" fmla="*/ 2084464 h 2894759"/>
                <a:gd name="connsiteX311" fmla="*/ 1158141 w 2894759"/>
                <a:gd name="connsiteY311" fmla="*/ 1968674 h 2894759"/>
                <a:gd name="connsiteX312" fmla="*/ 1968674 w 2894759"/>
                <a:gd name="connsiteY312" fmla="*/ 1968674 h 2894759"/>
                <a:gd name="connsiteX313" fmla="*/ 1968674 w 2894759"/>
                <a:gd name="connsiteY313" fmla="*/ 2316045 h 2894759"/>
                <a:gd name="connsiteX314" fmla="*/ 2316045 w 2894759"/>
                <a:gd name="connsiteY314" fmla="*/ 2316045 h 2894759"/>
                <a:gd name="connsiteX315" fmla="*/ 2316045 w 2894759"/>
                <a:gd name="connsiteY315" fmla="*/ 1968674 h 2894759"/>
                <a:gd name="connsiteX316" fmla="*/ 2084464 w 2894759"/>
                <a:gd name="connsiteY316" fmla="*/ 2084464 h 2894759"/>
                <a:gd name="connsiteX317" fmla="*/ 2084464 w 2894759"/>
                <a:gd name="connsiteY317" fmla="*/ 2200254 h 2894759"/>
                <a:gd name="connsiteX318" fmla="*/ 2200254 w 2894759"/>
                <a:gd name="connsiteY318" fmla="*/ 2200254 h 2894759"/>
                <a:gd name="connsiteX319" fmla="*/ 2200254 w 2894759"/>
                <a:gd name="connsiteY319" fmla="*/ 2084464 h 2894759"/>
                <a:gd name="connsiteX320" fmla="*/ 2663416 w 2894759"/>
                <a:gd name="connsiteY320" fmla="*/ 2547626 h 2894759"/>
                <a:gd name="connsiteX321" fmla="*/ 2663416 w 2894759"/>
                <a:gd name="connsiteY321" fmla="*/ 2663416 h 2894759"/>
                <a:gd name="connsiteX322" fmla="*/ 2547626 w 2894759"/>
                <a:gd name="connsiteY322" fmla="*/ 2663416 h 2894759"/>
                <a:gd name="connsiteX323" fmla="*/ 2547626 w 2894759"/>
                <a:gd name="connsiteY323" fmla="*/ 2779206 h 2894759"/>
                <a:gd name="connsiteX324" fmla="*/ 2663416 w 2894759"/>
                <a:gd name="connsiteY324" fmla="*/ 2779206 h 2894759"/>
                <a:gd name="connsiteX325" fmla="*/ 2663416 w 2894759"/>
                <a:gd name="connsiteY325" fmla="*/ 2663416 h 2894759"/>
                <a:gd name="connsiteX326" fmla="*/ 2779206 w 2894759"/>
                <a:gd name="connsiteY326" fmla="*/ 2663416 h 2894759"/>
                <a:gd name="connsiteX327" fmla="*/ 2779206 w 2894759"/>
                <a:gd name="connsiteY327" fmla="*/ 2547626 h 2894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</a:cxnLst>
              <a:rect l="l" t="t" r="r" b="b"/>
              <a:pathLst>
                <a:path w="2894759" h="2894759">
                  <a:moveTo>
                    <a:pt x="1158141" y="238"/>
                  </a:moveTo>
                  <a:lnTo>
                    <a:pt x="1158141" y="231818"/>
                  </a:lnTo>
                  <a:lnTo>
                    <a:pt x="1273932" y="231818"/>
                  </a:lnTo>
                  <a:lnTo>
                    <a:pt x="1273932" y="238"/>
                  </a:lnTo>
                  <a:close/>
                  <a:moveTo>
                    <a:pt x="1389722" y="238"/>
                  </a:moveTo>
                  <a:lnTo>
                    <a:pt x="1389722" y="116028"/>
                  </a:lnTo>
                  <a:lnTo>
                    <a:pt x="1505512" y="116028"/>
                  </a:lnTo>
                  <a:lnTo>
                    <a:pt x="1505512" y="231818"/>
                  </a:lnTo>
                  <a:lnTo>
                    <a:pt x="1389722" y="231818"/>
                  </a:lnTo>
                  <a:lnTo>
                    <a:pt x="1389722" y="463399"/>
                  </a:lnTo>
                  <a:lnTo>
                    <a:pt x="1505512" y="463399"/>
                  </a:lnTo>
                  <a:lnTo>
                    <a:pt x="1505512" y="347609"/>
                  </a:lnTo>
                  <a:lnTo>
                    <a:pt x="1621303" y="347609"/>
                  </a:lnTo>
                  <a:lnTo>
                    <a:pt x="1621303" y="231818"/>
                  </a:lnTo>
                  <a:lnTo>
                    <a:pt x="1737093" y="231818"/>
                  </a:lnTo>
                  <a:lnTo>
                    <a:pt x="1737093" y="116028"/>
                  </a:lnTo>
                  <a:lnTo>
                    <a:pt x="1968674" y="116028"/>
                  </a:lnTo>
                  <a:lnTo>
                    <a:pt x="1968674" y="238"/>
                  </a:lnTo>
                  <a:lnTo>
                    <a:pt x="1621303" y="238"/>
                  </a:lnTo>
                  <a:lnTo>
                    <a:pt x="1621303" y="116028"/>
                  </a:lnTo>
                  <a:lnTo>
                    <a:pt x="1505512" y="116028"/>
                  </a:lnTo>
                  <a:lnTo>
                    <a:pt x="1505512" y="238"/>
                  </a:lnTo>
                  <a:close/>
                  <a:moveTo>
                    <a:pt x="926560" y="116028"/>
                  </a:moveTo>
                  <a:lnTo>
                    <a:pt x="926560" y="231818"/>
                  </a:lnTo>
                  <a:lnTo>
                    <a:pt x="1042351" y="231818"/>
                  </a:lnTo>
                  <a:lnTo>
                    <a:pt x="1042351" y="116028"/>
                  </a:lnTo>
                  <a:close/>
                  <a:moveTo>
                    <a:pt x="1852883" y="231818"/>
                  </a:moveTo>
                  <a:lnTo>
                    <a:pt x="1852883" y="347609"/>
                  </a:lnTo>
                  <a:lnTo>
                    <a:pt x="1737093" y="347609"/>
                  </a:lnTo>
                  <a:lnTo>
                    <a:pt x="1737093" y="463399"/>
                  </a:lnTo>
                  <a:lnTo>
                    <a:pt x="1621303" y="463399"/>
                  </a:lnTo>
                  <a:lnTo>
                    <a:pt x="1621303" y="579189"/>
                  </a:lnTo>
                  <a:lnTo>
                    <a:pt x="1273932" y="579189"/>
                  </a:lnTo>
                  <a:lnTo>
                    <a:pt x="1273932" y="694980"/>
                  </a:lnTo>
                  <a:lnTo>
                    <a:pt x="1158141" y="694980"/>
                  </a:lnTo>
                  <a:lnTo>
                    <a:pt x="1158141" y="463399"/>
                  </a:lnTo>
                  <a:lnTo>
                    <a:pt x="1273932" y="463399"/>
                  </a:lnTo>
                  <a:lnTo>
                    <a:pt x="1273932" y="347609"/>
                  </a:lnTo>
                  <a:lnTo>
                    <a:pt x="926560" y="347609"/>
                  </a:lnTo>
                  <a:lnTo>
                    <a:pt x="926560" y="463399"/>
                  </a:lnTo>
                  <a:lnTo>
                    <a:pt x="1042351" y="463399"/>
                  </a:lnTo>
                  <a:lnTo>
                    <a:pt x="1042351" y="579189"/>
                  </a:lnTo>
                  <a:lnTo>
                    <a:pt x="926560" y="579189"/>
                  </a:lnTo>
                  <a:lnTo>
                    <a:pt x="926560" y="810770"/>
                  </a:lnTo>
                  <a:lnTo>
                    <a:pt x="1042351" y="810770"/>
                  </a:lnTo>
                  <a:lnTo>
                    <a:pt x="1042351" y="926560"/>
                  </a:lnTo>
                  <a:lnTo>
                    <a:pt x="694980" y="926560"/>
                  </a:lnTo>
                  <a:lnTo>
                    <a:pt x="694980" y="1042351"/>
                  </a:lnTo>
                  <a:lnTo>
                    <a:pt x="579189" y="1042351"/>
                  </a:lnTo>
                  <a:lnTo>
                    <a:pt x="579189" y="926560"/>
                  </a:lnTo>
                  <a:lnTo>
                    <a:pt x="238" y="926560"/>
                  </a:lnTo>
                  <a:lnTo>
                    <a:pt x="238" y="1042351"/>
                  </a:lnTo>
                  <a:lnTo>
                    <a:pt x="579189" y="1042351"/>
                  </a:lnTo>
                  <a:lnTo>
                    <a:pt x="579189" y="1158141"/>
                  </a:lnTo>
                  <a:lnTo>
                    <a:pt x="694980" y="1158141"/>
                  </a:lnTo>
                  <a:lnTo>
                    <a:pt x="694980" y="1273932"/>
                  </a:lnTo>
                  <a:lnTo>
                    <a:pt x="463399" y="1273932"/>
                  </a:lnTo>
                  <a:lnTo>
                    <a:pt x="463399" y="1158141"/>
                  </a:lnTo>
                  <a:lnTo>
                    <a:pt x="347609" y="1158141"/>
                  </a:lnTo>
                  <a:lnTo>
                    <a:pt x="347609" y="1273932"/>
                  </a:lnTo>
                  <a:lnTo>
                    <a:pt x="116028" y="1273932"/>
                  </a:lnTo>
                  <a:lnTo>
                    <a:pt x="116028" y="1389722"/>
                  </a:lnTo>
                  <a:lnTo>
                    <a:pt x="238" y="1389722"/>
                  </a:lnTo>
                  <a:lnTo>
                    <a:pt x="238" y="1968674"/>
                  </a:lnTo>
                  <a:lnTo>
                    <a:pt x="116028" y="1968674"/>
                  </a:lnTo>
                  <a:lnTo>
                    <a:pt x="116028" y="1621303"/>
                  </a:lnTo>
                  <a:lnTo>
                    <a:pt x="231818" y="1621303"/>
                  </a:lnTo>
                  <a:lnTo>
                    <a:pt x="231818" y="1505512"/>
                  </a:lnTo>
                  <a:lnTo>
                    <a:pt x="463399" y="1505512"/>
                  </a:lnTo>
                  <a:lnTo>
                    <a:pt x="463399" y="1737093"/>
                  </a:lnTo>
                  <a:lnTo>
                    <a:pt x="347609" y="1737093"/>
                  </a:lnTo>
                  <a:lnTo>
                    <a:pt x="347609" y="1852883"/>
                  </a:lnTo>
                  <a:lnTo>
                    <a:pt x="231818" y="1852883"/>
                  </a:lnTo>
                  <a:lnTo>
                    <a:pt x="231818" y="1968674"/>
                  </a:lnTo>
                  <a:lnTo>
                    <a:pt x="347609" y="1968674"/>
                  </a:lnTo>
                  <a:lnTo>
                    <a:pt x="347609" y="1852883"/>
                  </a:lnTo>
                  <a:lnTo>
                    <a:pt x="463399" y="1852883"/>
                  </a:lnTo>
                  <a:lnTo>
                    <a:pt x="463399" y="1737093"/>
                  </a:lnTo>
                  <a:lnTo>
                    <a:pt x="810770" y="1737093"/>
                  </a:lnTo>
                  <a:lnTo>
                    <a:pt x="810770" y="1621303"/>
                  </a:lnTo>
                  <a:lnTo>
                    <a:pt x="926560" y="1621303"/>
                  </a:lnTo>
                  <a:lnTo>
                    <a:pt x="926560" y="1737093"/>
                  </a:lnTo>
                  <a:lnTo>
                    <a:pt x="1273932" y="1737093"/>
                  </a:lnTo>
                  <a:lnTo>
                    <a:pt x="1273932" y="1968674"/>
                  </a:lnTo>
                  <a:lnTo>
                    <a:pt x="1158141" y="1968674"/>
                  </a:lnTo>
                  <a:lnTo>
                    <a:pt x="1158141" y="1852883"/>
                  </a:lnTo>
                  <a:lnTo>
                    <a:pt x="694980" y="1852883"/>
                  </a:lnTo>
                  <a:lnTo>
                    <a:pt x="694980" y="1968674"/>
                  </a:lnTo>
                  <a:lnTo>
                    <a:pt x="926560" y="1968674"/>
                  </a:lnTo>
                  <a:lnTo>
                    <a:pt x="926560" y="2200254"/>
                  </a:lnTo>
                  <a:lnTo>
                    <a:pt x="1042351" y="2200254"/>
                  </a:lnTo>
                  <a:lnTo>
                    <a:pt x="1042351" y="2316045"/>
                  </a:lnTo>
                  <a:lnTo>
                    <a:pt x="926560" y="2316045"/>
                  </a:lnTo>
                  <a:lnTo>
                    <a:pt x="926560" y="2894997"/>
                  </a:lnTo>
                  <a:lnTo>
                    <a:pt x="1273932" y="2894997"/>
                  </a:lnTo>
                  <a:lnTo>
                    <a:pt x="1273932" y="2779206"/>
                  </a:lnTo>
                  <a:lnTo>
                    <a:pt x="1389722" y="2779206"/>
                  </a:lnTo>
                  <a:lnTo>
                    <a:pt x="1389722" y="2663416"/>
                  </a:lnTo>
                  <a:lnTo>
                    <a:pt x="1737093" y="2663416"/>
                  </a:lnTo>
                  <a:lnTo>
                    <a:pt x="1737093" y="2547626"/>
                  </a:lnTo>
                  <a:lnTo>
                    <a:pt x="2084464" y="2547626"/>
                  </a:lnTo>
                  <a:lnTo>
                    <a:pt x="2084464" y="2431835"/>
                  </a:lnTo>
                  <a:lnTo>
                    <a:pt x="2316045" y="2431835"/>
                  </a:lnTo>
                  <a:lnTo>
                    <a:pt x="2316045" y="2663416"/>
                  </a:lnTo>
                  <a:lnTo>
                    <a:pt x="1968674" y="2663416"/>
                  </a:lnTo>
                  <a:lnTo>
                    <a:pt x="1968674" y="2779206"/>
                  </a:lnTo>
                  <a:lnTo>
                    <a:pt x="1852883" y="2779206"/>
                  </a:lnTo>
                  <a:lnTo>
                    <a:pt x="1852883" y="2894997"/>
                  </a:lnTo>
                  <a:lnTo>
                    <a:pt x="1968674" y="2894997"/>
                  </a:lnTo>
                  <a:lnTo>
                    <a:pt x="1968674" y="2779206"/>
                  </a:lnTo>
                  <a:lnTo>
                    <a:pt x="2547626" y="2779206"/>
                  </a:lnTo>
                  <a:lnTo>
                    <a:pt x="2547626" y="2894997"/>
                  </a:lnTo>
                  <a:lnTo>
                    <a:pt x="2894997" y="2894997"/>
                  </a:lnTo>
                  <a:lnTo>
                    <a:pt x="2894997" y="2779206"/>
                  </a:lnTo>
                  <a:lnTo>
                    <a:pt x="2779206" y="2779206"/>
                  </a:lnTo>
                  <a:lnTo>
                    <a:pt x="2779206" y="2663416"/>
                  </a:lnTo>
                  <a:lnTo>
                    <a:pt x="2894997" y="2663416"/>
                  </a:lnTo>
                  <a:lnTo>
                    <a:pt x="2894997" y="2431835"/>
                  </a:lnTo>
                  <a:lnTo>
                    <a:pt x="2663416" y="2431835"/>
                  </a:lnTo>
                  <a:lnTo>
                    <a:pt x="2663416" y="2547626"/>
                  </a:lnTo>
                  <a:lnTo>
                    <a:pt x="2547626" y="2547626"/>
                  </a:lnTo>
                  <a:lnTo>
                    <a:pt x="2547626" y="2663416"/>
                  </a:lnTo>
                  <a:lnTo>
                    <a:pt x="2431835" y="2663416"/>
                  </a:lnTo>
                  <a:lnTo>
                    <a:pt x="2431835" y="2431835"/>
                  </a:lnTo>
                  <a:lnTo>
                    <a:pt x="2547626" y="2431835"/>
                  </a:lnTo>
                  <a:lnTo>
                    <a:pt x="2547626" y="2200254"/>
                  </a:lnTo>
                  <a:lnTo>
                    <a:pt x="2894997" y="2200254"/>
                  </a:lnTo>
                  <a:lnTo>
                    <a:pt x="2894997" y="1621303"/>
                  </a:lnTo>
                  <a:lnTo>
                    <a:pt x="2779206" y="1621303"/>
                  </a:lnTo>
                  <a:lnTo>
                    <a:pt x="2779206" y="1505512"/>
                  </a:lnTo>
                  <a:lnTo>
                    <a:pt x="2894997" y="1505512"/>
                  </a:lnTo>
                  <a:lnTo>
                    <a:pt x="2894997" y="1389722"/>
                  </a:lnTo>
                  <a:lnTo>
                    <a:pt x="2663416" y="1389722"/>
                  </a:lnTo>
                  <a:lnTo>
                    <a:pt x="2663416" y="1621303"/>
                  </a:lnTo>
                  <a:lnTo>
                    <a:pt x="2547626" y="1621303"/>
                  </a:lnTo>
                  <a:lnTo>
                    <a:pt x="2547626" y="1737093"/>
                  </a:lnTo>
                  <a:lnTo>
                    <a:pt x="2663416" y="1737093"/>
                  </a:lnTo>
                  <a:lnTo>
                    <a:pt x="2663416" y="1852883"/>
                  </a:lnTo>
                  <a:lnTo>
                    <a:pt x="2779206" y="1852883"/>
                  </a:lnTo>
                  <a:lnTo>
                    <a:pt x="2779206" y="2084464"/>
                  </a:lnTo>
                  <a:lnTo>
                    <a:pt x="2547626" y="2084464"/>
                  </a:lnTo>
                  <a:lnTo>
                    <a:pt x="2547626" y="2200254"/>
                  </a:lnTo>
                  <a:lnTo>
                    <a:pt x="2431835" y="2200254"/>
                  </a:lnTo>
                  <a:lnTo>
                    <a:pt x="2431835" y="1968674"/>
                  </a:lnTo>
                  <a:lnTo>
                    <a:pt x="2547626" y="1968674"/>
                  </a:lnTo>
                  <a:lnTo>
                    <a:pt x="2547626" y="1852883"/>
                  </a:lnTo>
                  <a:lnTo>
                    <a:pt x="1737093" y="1852883"/>
                  </a:lnTo>
                  <a:lnTo>
                    <a:pt x="1737093" y="1505512"/>
                  </a:lnTo>
                  <a:lnTo>
                    <a:pt x="1852883" y="1505512"/>
                  </a:lnTo>
                  <a:lnTo>
                    <a:pt x="1852883" y="1621303"/>
                  </a:lnTo>
                  <a:lnTo>
                    <a:pt x="1968674" y="1621303"/>
                  </a:lnTo>
                  <a:lnTo>
                    <a:pt x="1968674" y="1505512"/>
                  </a:lnTo>
                  <a:lnTo>
                    <a:pt x="2084464" y="1505512"/>
                  </a:lnTo>
                  <a:lnTo>
                    <a:pt x="2084464" y="1737093"/>
                  </a:lnTo>
                  <a:lnTo>
                    <a:pt x="2200254" y="1737093"/>
                  </a:lnTo>
                  <a:lnTo>
                    <a:pt x="2200254" y="1621303"/>
                  </a:lnTo>
                  <a:lnTo>
                    <a:pt x="2316045" y="1621303"/>
                  </a:lnTo>
                  <a:lnTo>
                    <a:pt x="2316045" y="1737093"/>
                  </a:lnTo>
                  <a:lnTo>
                    <a:pt x="2431835" y="1737093"/>
                  </a:lnTo>
                  <a:lnTo>
                    <a:pt x="2431835" y="1505512"/>
                  </a:lnTo>
                  <a:lnTo>
                    <a:pt x="2547626" y="1505512"/>
                  </a:lnTo>
                  <a:lnTo>
                    <a:pt x="2547626" y="1389722"/>
                  </a:lnTo>
                  <a:lnTo>
                    <a:pt x="2084464" y="1389722"/>
                  </a:lnTo>
                  <a:lnTo>
                    <a:pt x="2084464" y="1273932"/>
                  </a:lnTo>
                  <a:lnTo>
                    <a:pt x="2200254" y="1273932"/>
                  </a:lnTo>
                  <a:lnTo>
                    <a:pt x="2200254" y="1158141"/>
                  </a:lnTo>
                  <a:lnTo>
                    <a:pt x="2316045" y="1158141"/>
                  </a:lnTo>
                  <a:lnTo>
                    <a:pt x="2316045" y="1273932"/>
                  </a:lnTo>
                  <a:lnTo>
                    <a:pt x="2431835" y="1273932"/>
                  </a:lnTo>
                  <a:lnTo>
                    <a:pt x="2431835" y="1042351"/>
                  </a:lnTo>
                  <a:lnTo>
                    <a:pt x="2547626" y="1042351"/>
                  </a:lnTo>
                  <a:lnTo>
                    <a:pt x="2547626" y="926560"/>
                  </a:lnTo>
                  <a:lnTo>
                    <a:pt x="2431835" y="926560"/>
                  </a:lnTo>
                  <a:lnTo>
                    <a:pt x="2431835" y="1042351"/>
                  </a:lnTo>
                  <a:lnTo>
                    <a:pt x="2316045" y="1042351"/>
                  </a:lnTo>
                  <a:lnTo>
                    <a:pt x="2316045" y="926560"/>
                  </a:lnTo>
                  <a:lnTo>
                    <a:pt x="2200254" y="926560"/>
                  </a:lnTo>
                  <a:lnTo>
                    <a:pt x="2200254" y="1158141"/>
                  </a:lnTo>
                  <a:lnTo>
                    <a:pt x="2084464" y="1158141"/>
                  </a:lnTo>
                  <a:lnTo>
                    <a:pt x="2084464" y="926560"/>
                  </a:lnTo>
                  <a:lnTo>
                    <a:pt x="1968674" y="926560"/>
                  </a:lnTo>
                  <a:lnTo>
                    <a:pt x="1968674" y="694980"/>
                  </a:lnTo>
                  <a:lnTo>
                    <a:pt x="1852883" y="694980"/>
                  </a:lnTo>
                  <a:lnTo>
                    <a:pt x="1852883" y="579189"/>
                  </a:lnTo>
                  <a:lnTo>
                    <a:pt x="1968674" y="579189"/>
                  </a:lnTo>
                  <a:lnTo>
                    <a:pt x="1968674" y="231818"/>
                  </a:lnTo>
                  <a:close/>
                  <a:moveTo>
                    <a:pt x="1042351" y="694980"/>
                  </a:moveTo>
                  <a:lnTo>
                    <a:pt x="1042351" y="810770"/>
                  </a:lnTo>
                  <a:lnTo>
                    <a:pt x="1158141" y="810770"/>
                  </a:lnTo>
                  <a:lnTo>
                    <a:pt x="1158141" y="694980"/>
                  </a:lnTo>
                  <a:close/>
                  <a:moveTo>
                    <a:pt x="1273932" y="694980"/>
                  </a:moveTo>
                  <a:lnTo>
                    <a:pt x="1273932" y="810770"/>
                  </a:lnTo>
                  <a:lnTo>
                    <a:pt x="1389722" y="810770"/>
                  </a:lnTo>
                  <a:lnTo>
                    <a:pt x="1389722" y="1042351"/>
                  </a:lnTo>
                  <a:lnTo>
                    <a:pt x="1273932" y="1042351"/>
                  </a:lnTo>
                  <a:lnTo>
                    <a:pt x="1273932" y="926560"/>
                  </a:lnTo>
                  <a:lnTo>
                    <a:pt x="1158141" y="926560"/>
                  </a:lnTo>
                  <a:lnTo>
                    <a:pt x="1158141" y="1042351"/>
                  </a:lnTo>
                  <a:lnTo>
                    <a:pt x="1042351" y="1042351"/>
                  </a:lnTo>
                  <a:lnTo>
                    <a:pt x="1042351" y="1273932"/>
                  </a:lnTo>
                  <a:lnTo>
                    <a:pt x="694980" y="1273932"/>
                  </a:lnTo>
                  <a:lnTo>
                    <a:pt x="694980" y="1389722"/>
                  </a:lnTo>
                  <a:lnTo>
                    <a:pt x="810770" y="1389722"/>
                  </a:lnTo>
                  <a:lnTo>
                    <a:pt x="810770" y="1505512"/>
                  </a:lnTo>
                  <a:lnTo>
                    <a:pt x="579189" y="1505512"/>
                  </a:lnTo>
                  <a:lnTo>
                    <a:pt x="579189" y="1621303"/>
                  </a:lnTo>
                  <a:lnTo>
                    <a:pt x="810770" y="1621303"/>
                  </a:lnTo>
                  <a:lnTo>
                    <a:pt x="810770" y="1505512"/>
                  </a:lnTo>
                  <a:lnTo>
                    <a:pt x="926560" y="1505512"/>
                  </a:lnTo>
                  <a:lnTo>
                    <a:pt x="926560" y="1389722"/>
                  </a:lnTo>
                  <a:lnTo>
                    <a:pt x="1273932" y="1389722"/>
                  </a:lnTo>
                  <a:lnTo>
                    <a:pt x="1273932" y="1505512"/>
                  </a:lnTo>
                  <a:lnTo>
                    <a:pt x="1042351" y="1505512"/>
                  </a:lnTo>
                  <a:lnTo>
                    <a:pt x="1042351" y="1621303"/>
                  </a:lnTo>
                  <a:lnTo>
                    <a:pt x="1621303" y="1621303"/>
                  </a:lnTo>
                  <a:lnTo>
                    <a:pt x="1621303" y="1505512"/>
                  </a:lnTo>
                  <a:lnTo>
                    <a:pt x="1737093" y="1505512"/>
                  </a:lnTo>
                  <a:lnTo>
                    <a:pt x="1737093" y="1389722"/>
                  </a:lnTo>
                  <a:lnTo>
                    <a:pt x="1852883" y="1389722"/>
                  </a:lnTo>
                  <a:lnTo>
                    <a:pt x="1852883" y="1273932"/>
                  </a:lnTo>
                  <a:lnTo>
                    <a:pt x="1968674" y="1273932"/>
                  </a:lnTo>
                  <a:lnTo>
                    <a:pt x="1968674" y="1158141"/>
                  </a:lnTo>
                  <a:lnTo>
                    <a:pt x="1852883" y="1158141"/>
                  </a:lnTo>
                  <a:lnTo>
                    <a:pt x="1852883" y="1273932"/>
                  </a:lnTo>
                  <a:lnTo>
                    <a:pt x="1505512" y="1273932"/>
                  </a:lnTo>
                  <a:lnTo>
                    <a:pt x="1505512" y="1158141"/>
                  </a:lnTo>
                  <a:lnTo>
                    <a:pt x="1737093" y="1158141"/>
                  </a:lnTo>
                  <a:lnTo>
                    <a:pt x="1737093" y="1042351"/>
                  </a:lnTo>
                  <a:lnTo>
                    <a:pt x="1505512" y="1042351"/>
                  </a:lnTo>
                  <a:lnTo>
                    <a:pt x="1505512" y="810770"/>
                  </a:lnTo>
                  <a:lnTo>
                    <a:pt x="1621303" y="810770"/>
                  </a:lnTo>
                  <a:lnTo>
                    <a:pt x="1621303" y="926560"/>
                  </a:lnTo>
                  <a:lnTo>
                    <a:pt x="1852883" y="926560"/>
                  </a:lnTo>
                  <a:lnTo>
                    <a:pt x="1852883" y="1042351"/>
                  </a:lnTo>
                  <a:lnTo>
                    <a:pt x="1968674" y="1042351"/>
                  </a:lnTo>
                  <a:lnTo>
                    <a:pt x="1968674" y="926560"/>
                  </a:lnTo>
                  <a:lnTo>
                    <a:pt x="1852883" y="926560"/>
                  </a:lnTo>
                  <a:lnTo>
                    <a:pt x="1852883" y="694980"/>
                  </a:lnTo>
                  <a:lnTo>
                    <a:pt x="1737093" y="694980"/>
                  </a:lnTo>
                  <a:lnTo>
                    <a:pt x="1737093" y="810770"/>
                  </a:lnTo>
                  <a:lnTo>
                    <a:pt x="1621303" y="810770"/>
                  </a:lnTo>
                  <a:lnTo>
                    <a:pt x="1621303" y="694980"/>
                  </a:lnTo>
                  <a:lnTo>
                    <a:pt x="1505512" y="694980"/>
                  </a:lnTo>
                  <a:lnTo>
                    <a:pt x="1505512" y="810770"/>
                  </a:lnTo>
                  <a:lnTo>
                    <a:pt x="1389722" y="810770"/>
                  </a:lnTo>
                  <a:lnTo>
                    <a:pt x="1389722" y="694980"/>
                  </a:lnTo>
                  <a:close/>
                  <a:moveTo>
                    <a:pt x="2663416" y="926560"/>
                  </a:moveTo>
                  <a:lnTo>
                    <a:pt x="2663416" y="1042351"/>
                  </a:lnTo>
                  <a:lnTo>
                    <a:pt x="2779206" y="1042351"/>
                  </a:lnTo>
                  <a:lnTo>
                    <a:pt x="2779206" y="1158141"/>
                  </a:lnTo>
                  <a:lnTo>
                    <a:pt x="2894997" y="1158141"/>
                  </a:lnTo>
                  <a:lnTo>
                    <a:pt x="2894997" y="1042351"/>
                  </a:lnTo>
                  <a:lnTo>
                    <a:pt x="2779206" y="1042351"/>
                  </a:lnTo>
                  <a:lnTo>
                    <a:pt x="2779206" y="926560"/>
                  </a:lnTo>
                  <a:close/>
                  <a:moveTo>
                    <a:pt x="694980" y="1042351"/>
                  </a:moveTo>
                  <a:lnTo>
                    <a:pt x="694980" y="1158141"/>
                  </a:lnTo>
                  <a:lnTo>
                    <a:pt x="810770" y="1158141"/>
                  </a:lnTo>
                  <a:lnTo>
                    <a:pt x="810770" y="1042351"/>
                  </a:lnTo>
                  <a:close/>
                  <a:moveTo>
                    <a:pt x="1158141" y="1042351"/>
                  </a:moveTo>
                  <a:lnTo>
                    <a:pt x="1158141" y="1273932"/>
                  </a:lnTo>
                  <a:lnTo>
                    <a:pt x="1273932" y="1273932"/>
                  </a:lnTo>
                  <a:lnTo>
                    <a:pt x="1273932" y="1042351"/>
                  </a:lnTo>
                  <a:close/>
                  <a:moveTo>
                    <a:pt x="1389722" y="1042351"/>
                  </a:moveTo>
                  <a:lnTo>
                    <a:pt x="1389722" y="1158141"/>
                  </a:lnTo>
                  <a:lnTo>
                    <a:pt x="1505512" y="1158141"/>
                  </a:lnTo>
                  <a:lnTo>
                    <a:pt x="1505512" y="1042351"/>
                  </a:lnTo>
                  <a:close/>
                  <a:moveTo>
                    <a:pt x="2547626" y="1158141"/>
                  </a:moveTo>
                  <a:lnTo>
                    <a:pt x="2547626" y="1273932"/>
                  </a:lnTo>
                  <a:lnTo>
                    <a:pt x="2663416" y="1273932"/>
                  </a:lnTo>
                  <a:lnTo>
                    <a:pt x="2663416" y="1158141"/>
                  </a:lnTo>
                  <a:close/>
                  <a:moveTo>
                    <a:pt x="1389722" y="1273932"/>
                  </a:moveTo>
                  <a:lnTo>
                    <a:pt x="1389722" y="1505512"/>
                  </a:lnTo>
                  <a:lnTo>
                    <a:pt x="1505512" y="1505512"/>
                  </a:lnTo>
                  <a:lnTo>
                    <a:pt x="1505512" y="1273932"/>
                  </a:lnTo>
                  <a:close/>
                  <a:moveTo>
                    <a:pt x="116028" y="1389722"/>
                  </a:moveTo>
                  <a:lnTo>
                    <a:pt x="116028" y="1505512"/>
                  </a:lnTo>
                  <a:lnTo>
                    <a:pt x="231818" y="1505512"/>
                  </a:lnTo>
                  <a:lnTo>
                    <a:pt x="231818" y="1389722"/>
                  </a:lnTo>
                  <a:close/>
                  <a:moveTo>
                    <a:pt x="1389722" y="1737093"/>
                  </a:moveTo>
                  <a:lnTo>
                    <a:pt x="1389722" y="1852883"/>
                  </a:lnTo>
                  <a:lnTo>
                    <a:pt x="1505512" y="1852883"/>
                  </a:lnTo>
                  <a:lnTo>
                    <a:pt x="1505512" y="2084464"/>
                  </a:lnTo>
                  <a:lnTo>
                    <a:pt x="1852883" y="2084464"/>
                  </a:lnTo>
                  <a:lnTo>
                    <a:pt x="1852883" y="1968674"/>
                  </a:lnTo>
                  <a:lnTo>
                    <a:pt x="1621303" y="1968674"/>
                  </a:lnTo>
                  <a:lnTo>
                    <a:pt x="1621303" y="1737093"/>
                  </a:lnTo>
                  <a:close/>
                  <a:moveTo>
                    <a:pt x="1042351" y="1968674"/>
                  </a:moveTo>
                  <a:lnTo>
                    <a:pt x="1042351" y="2200254"/>
                  </a:lnTo>
                  <a:lnTo>
                    <a:pt x="1273932" y="2200254"/>
                  </a:lnTo>
                  <a:lnTo>
                    <a:pt x="1273932" y="2316045"/>
                  </a:lnTo>
                  <a:lnTo>
                    <a:pt x="1042351" y="2316045"/>
                  </a:lnTo>
                  <a:lnTo>
                    <a:pt x="1042351" y="2431835"/>
                  </a:lnTo>
                  <a:lnTo>
                    <a:pt x="1158141" y="2431835"/>
                  </a:lnTo>
                  <a:lnTo>
                    <a:pt x="1158141" y="2547626"/>
                  </a:lnTo>
                  <a:lnTo>
                    <a:pt x="1042351" y="2547626"/>
                  </a:lnTo>
                  <a:lnTo>
                    <a:pt x="1042351" y="2779206"/>
                  </a:lnTo>
                  <a:lnTo>
                    <a:pt x="1273932" y="2779206"/>
                  </a:lnTo>
                  <a:lnTo>
                    <a:pt x="1273932" y="2663416"/>
                  </a:lnTo>
                  <a:lnTo>
                    <a:pt x="1158141" y="2663416"/>
                  </a:lnTo>
                  <a:lnTo>
                    <a:pt x="1158141" y="2547626"/>
                  </a:lnTo>
                  <a:lnTo>
                    <a:pt x="1621303" y="2547626"/>
                  </a:lnTo>
                  <a:lnTo>
                    <a:pt x="1621303" y="2316045"/>
                  </a:lnTo>
                  <a:lnTo>
                    <a:pt x="1852883" y="2316045"/>
                  </a:lnTo>
                  <a:lnTo>
                    <a:pt x="1852883" y="2200254"/>
                  </a:lnTo>
                  <a:lnTo>
                    <a:pt x="1505512" y="2200254"/>
                  </a:lnTo>
                  <a:lnTo>
                    <a:pt x="1505512" y="2316045"/>
                  </a:lnTo>
                  <a:lnTo>
                    <a:pt x="1389722" y="2316045"/>
                  </a:lnTo>
                  <a:lnTo>
                    <a:pt x="1389722" y="1968674"/>
                  </a:lnTo>
                  <a:lnTo>
                    <a:pt x="1273932" y="1968674"/>
                  </a:lnTo>
                  <a:lnTo>
                    <a:pt x="1273932" y="2084464"/>
                  </a:lnTo>
                  <a:lnTo>
                    <a:pt x="1158141" y="2084464"/>
                  </a:lnTo>
                  <a:lnTo>
                    <a:pt x="1158141" y="1968674"/>
                  </a:lnTo>
                  <a:close/>
                  <a:moveTo>
                    <a:pt x="1968674" y="1968674"/>
                  </a:moveTo>
                  <a:lnTo>
                    <a:pt x="1968674" y="2316045"/>
                  </a:lnTo>
                  <a:lnTo>
                    <a:pt x="2316045" y="2316045"/>
                  </a:lnTo>
                  <a:lnTo>
                    <a:pt x="2316045" y="1968674"/>
                  </a:lnTo>
                  <a:close/>
                  <a:moveTo>
                    <a:pt x="2084464" y="2084464"/>
                  </a:moveTo>
                  <a:lnTo>
                    <a:pt x="2084464" y="2200254"/>
                  </a:lnTo>
                  <a:lnTo>
                    <a:pt x="2200254" y="2200254"/>
                  </a:lnTo>
                  <a:lnTo>
                    <a:pt x="2200254" y="2084464"/>
                  </a:lnTo>
                  <a:close/>
                  <a:moveTo>
                    <a:pt x="2663416" y="2547626"/>
                  </a:moveTo>
                  <a:lnTo>
                    <a:pt x="2663416" y="2663416"/>
                  </a:lnTo>
                  <a:lnTo>
                    <a:pt x="2547626" y="2663416"/>
                  </a:lnTo>
                  <a:lnTo>
                    <a:pt x="2547626" y="2779206"/>
                  </a:lnTo>
                  <a:lnTo>
                    <a:pt x="2663416" y="2779206"/>
                  </a:lnTo>
                  <a:lnTo>
                    <a:pt x="2663416" y="2663416"/>
                  </a:lnTo>
                  <a:lnTo>
                    <a:pt x="2779206" y="2663416"/>
                  </a:lnTo>
                  <a:lnTo>
                    <a:pt x="2779206" y="2547626"/>
                  </a:lnTo>
                  <a:close/>
                </a:path>
              </a:pathLst>
            </a:custGeom>
            <a:grpFill/>
            <a:ln w="1154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pic>
        <p:nvPicPr>
          <p:cNvPr id="19" name="Рисунок 11">
            <a:extLst>
              <a:ext uri="{FF2B5EF4-FFF2-40B4-BE49-F238E27FC236}">
                <a16:creationId xmlns:a16="http://schemas.microsoft.com/office/drawing/2014/main" id="{0BB3584D-EC32-4D4F-9A8C-753878A0C4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7227" y="3822899"/>
            <a:ext cx="361048" cy="361680"/>
          </a:xfrm>
          <a:custGeom>
            <a:avLst/>
            <a:gdLst>
              <a:gd name="connsiteX0" fmla="*/ 0 w 665794"/>
              <a:gd name="connsiteY0" fmla="*/ 0 h 666958"/>
              <a:gd name="connsiteX1" fmla="*/ 665795 w 665794"/>
              <a:gd name="connsiteY1" fmla="*/ 0 h 666958"/>
              <a:gd name="connsiteX2" fmla="*/ 665795 w 665794"/>
              <a:gd name="connsiteY2" fmla="*/ 666958 h 666958"/>
              <a:gd name="connsiteX3" fmla="*/ 0 w 665794"/>
              <a:gd name="connsiteY3" fmla="*/ 666958 h 666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5794" h="666958">
                <a:moveTo>
                  <a:pt x="0" y="0"/>
                </a:moveTo>
                <a:lnTo>
                  <a:pt x="665795" y="0"/>
                </a:lnTo>
                <a:lnTo>
                  <a:pt x="665795" y="666958"/>
                </a:lnTo>
                <a:lnTo>
                  <a:pt x="0" y="666958"/>
                </a:lnTo>
                <a:close/>
              </a:path>
            </a:pathLst>
          </a:cu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4366611-7725-47F6-BA7E-68AD8366F30A}"/>
              </a:ext>
            </a:extLst>
          </p:cNvPr>
          <p:cNvSpPr/>
          <p:nvPr/>
        </p:nvSpPr>
        <p:spPr>
          <a:xfrm>
            <a:off x="4206140" y="1299387"/>
            <a:ext cx="2903320" cy="563669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D70F86-DACB-42D8-97CD-5146C3C00A61}"/>
              </a:ext>
            </a:extLst>
          </p:cNvPr>
          <p:cNvSpPr txBox="1"/>
          <p:nvPr/>
        </p:nvSpPr>
        <p:spPr>
          <a:xfrm>
            <a:off x="4206141" y="1236980"/>
            <a:ext cx="44280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Montserrat"/>
              </a:rPr>
              <a:t>СПАСИБО </a:t>
            </a:r>
          </a:p>
          <a:p>
            <a:r>
              <a:rPr lang="ru-RU" sz="4000" dirty="0">
                <a:solidFill>
                  <a:schemeClr val="bg1"/>
                </a:solidFill>
                <a:latin typeface="Montserrat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19361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9261F28-92AA-4E71-B2B0-F5E7618B08E4}"/>
              </a:ext>
            </a:extLst>
          </p:cNvPr>
          <p:cNvSpPr txBox="1"/>
          <p:nvPr/>
        </p:nvSpPr>
        <p:spPr>
          <a:xfrm>
            <a:off x="502779" y="280131"/>
            <a:ext cx="8129498" cy="10061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969" dirty="0">
                <a:solidFill>
                  <a:srgbClr val="0061AF"/>
                </a:solidFill>
                <a:latin typeface="Montserrat"/>
              </a:rPr>
              <a:t>ДОВОЛЬНЫЙ ЛОЯЛЬНЫЙ КЛИЕНТ – </a:t>
            </a:r>
          </a:p>
          <a:p>
            <a:pPr algn="ctr"/>
            <a:r>
              <a:rPr lang="ru-RU" sz="2969" dirty="0">
                <a:solidFill>
                  <a:srgbClr val="0061AF"/>
                </a:solidFill>
                <a:latin typeface="Montserrat"/>
              </a:rPr>
              <a:t>ЭТО ….. 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806D31-6395-4DC0-853E-1FDCB52E0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8374" y="4493339"/>
            <a:ext cx="837718" cy="337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2C984C-D508-480F-BC0C-95DDC0990700}"/>
              </a:ext>
            </a:extLst>
          </p:cNvPr>
          <p:cNvSpPr txBox="1"/>
          <p:nvPr/>
        </p:nvSpPr>
        <p:spPr>
          <a:xfrm>
            <a:off x="2325111" y="4493339"/>
            <a:ext cx="4493778" cy="549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969" dirty="0">
                <a:solidFill>
                  <a:srgbClr val="0061AF"/>
                </a:solidFill>
                <a:latin typeface="Montserrat"/>
              </a:rPr>
              <a:t>когда нет ПРОБЛЕМ!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5C1CE61-06DF-438F-AE59-E75F38117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580" y="1286304"/>
            <a:ext cx="4266837" cy="305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9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B38C81-2A05-B6DE-0429-7CEBA4482A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49"/>
            <a:ext cx="1905803" cy="86726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A0F1031-B330-4275-A37F-5699B88DBF60}"/>
              </a:ext>
            </a:extLst>
          </p:cNvPr>
          <p:cNvSpPr/>
          <p:nvPr/>
        </p:nvSpPr>
        <p:spPr>
          <a:xfrm>
            <a:off x="3037371" y="717849"/>
            <a:ext cx="5441429" cy="3881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495CBAC-2B55-4163-BD18-CCF867D7B5AF}"/>
              </a:ext>
            </a:extLst>
          </p:cNvPr>
          <p:cNvSpPr/>
          <p:nvPr/>
        </p:nvSpPr>
        <p:spPr>
          <a:xfrm>
            <a:off x="305483" y="1893788"/>
            <a:ext cx="5174799" cy="469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dirty="0">
                <a:solidFill>
                  <a:srgbClr val="0061AF"/>
                </a:solidFill>
                <a:latin typeface="Montserrat" pitchFamily="2" charset="-52"/>
              </a:rPr>
              <a:t>СЕРВИС (сущ.)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F335DE8-06F5-48D7-901A-BC8F3AE37D98}"/>
              </a:ext>
            </a:extLst>
          </p:cNvPr>
          <p:cNvGrpSpPr/>
          <p:nvPr/>
        </p:nvGrpSpPr>
        <p:grpSpPr>
          <a:xfrm>
            <a:off x="5480282" y="1054316"/>
            <a:ext cx="3179420" cy="3787945"/>
            <a:chOff x="5039376" y="1284373"/>
            <a:chExt cx="3179420" cy="3787945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BF96079-C2C0-467F-B0E9-716C982CF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496" y="1284373"/>
              <a:ext cx="2566957" cy="2342748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6B02434-163B-4A14-A9CA-F7933FCCF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9376" y="2687753"/>
              <a:ext cx="3179420" cy="2384565"/>
            </a:xfrm>
            <a:prstGeom prst="rect">
              <a:avLst/>
            </a:prstGeom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760099D-5171-40E4-80C8-69EA10E8C156}"/>
              </a:ext>
            </a:extLst>
          </p:cNvPr>
          <p:cNvSpPr/>
          <p:nvPr/>
        </p:nvSpPr>
        <p:spPr>
          <a:xfrm>
            <a:off x="395288" y="2737546"/>
            <a:ext cx="5174799" cy="15607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rgbClr val="0061AF"/>
                </a:solidFill>
                <a:latin typeface="Montserrat" pitchFamily="2" charset="-52"/>
              </a:rPr>
              <a:t>-решение проблемы</a:t>
            </a:r>
          </a:p>
          <a:p>
            <a:r>
              <a:rPr lang="ru-RU" sz="2800" dirty="0">
                <a:solidFill>
                  <a:srgbClr val="0061AF"/>
                </a:solidFill>
                <a:latin typeface="Montserrat" pitchFamily="2" charset="-52"/>
              </a:rPr>
              <a:t>клиента до ее появления</a:t>
            </a:r>
          </a:p>
        </p:txBody>
      </p:sp>
    </p:spTree>
    <p:extLst>
      <p:ext uri="{BB962C8B-B14F-4D97-AF65-F5344CB8AC3E}">
        <p14:creationId xmlns:p14="http://schemas.microsoft.com/office/powerpoint/2010/main" val="270392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id="{F645550C-7C32-F418-C3CA-25FA6EF45C5A}"/>
              </a:ext>
            </a:extLst>
          </p:cNvPr>
          <p:cNvSpPr txBox="1"/>
          <p:nvPr/>
        </p:nvSpPr>
        <p:spPr>
          <a:xfrm>
            <a:off x="395288" y="485776"/>
            <a:ext cx="5642502" cy="5571910"/>
          </a:xfrm>
          <a:prstGeom prst="rect">
            <a:avLst/>
          </a:prstGeom>
          <a:effectLst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endParaRPr lang="ru-RU" sz="2969" dirty="0">
              <a:solidFill>
                <a:srgbClr val="0061AF"/>
              </a:solidFill>
              <a:latin typeface="Montserrat" pitchFamily="2" charset="-52"/>
              <a:ea typeface="Source Code Pro"/>
              <a:sym typeface="Source Code Pro"/>
            </a:endParaRP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61AF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200" dirty="0">
                <a:latin typeface="Montserrat" pitchFamily="2" charset="-52"/>
                <a:ea typeface="Source Code Pro"/>
                <a:sym typeface="Source Code Pro"/>
              </a:rPr>
              <a:t>Некорректная коммуникация с клиентами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61AF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200" dirty="0">
                <a:latin typeface="Montserrat" pitchFamily="2" charset="-52"/>
                <a:ea typeface="Source Code Pro"/>
                <a:sym typeface="Source Code Pro"/>
              </a:rPr>
              <a:t>Долгий процесс отправки заявок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61AF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200" dirty="0">
                <a:latin typeface="Montserrat" pitchFamily="2" charset="-52"/>
                <a:ea typeface="Source Code Pro"/>
                <a:sym typeface="Source Code Pro"/>
              </a:rPr>
              <a:t>Гарантийные заявки и заявки к УК – для клиента нет разницы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61AF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200" dirty="0">
                <a:latin typeface="Montserrat" pitchFamily="2" charset="-52"/>
                <a:ea typeface="Source Code Pro"/>
                <a:sym typeface="Source Code Pro"/>
              </a:rPr>
              <a:t>Несвоевременное информирование о проводимых работах</a:t>
            </a:r>
            <a:br>
              <a:rPr lang="ru-RU" sz="1200" dirty="0">
                <a:latin typeface="Montserrat" pitchFamily="2" charset="-52"/>
                <a:ea typeface="Source Code Pro"/>
                <a:sym typeface="Source Code Pro"/>
              </a:rPr>
            </a:br>
            <a:r>
              <a:rPr lang="ru-RU" sz="1200" dirty="0">
                <a:latin typeface="Montserrat" pitchFamily="2" charset="-52"/>
                <a:ea typeface="Source Code Pro"/>
                <a:sym typeface="Source Code Pro"/>
              </a:rPr>
              <a:t>(ППР, аварийные уведомления)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61AF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200" dirty="0">
                <a:latin typeface="Montserrat" pitchFamily="2" charset="-52"/>
                <a:ea typeface="Source Code Pro"/>
                <a:sym typeface="Source Code Pro"/>
              </a:rPr>
              <a:t>Нет ясности и прозрачности в раскрытии информации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61AF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200" dirty="0">
                <a:latin typeface="Montserrat" pitchFamily="2" charset="-52"/>
                <a:ea typeface="Source Code Pro"/>
                <a:sym typeface="Source Code Pro"/>
              </a:rPr>
              <a:t>Высокие трудовые затраты на раскрытие информации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61AF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200" dirty="0">
                <a:latin typeface="Montserrat" pitchFamily="2" charset="-52"/>
                <a:ea typeface="Source Code Pro"/>
                <a:sym typeface="Source Code Pro"/>
              </a:rPr>
              <a:t>Дефицит квалифицированных кадров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61AF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200" dirty="0">
                <a:latin typeface="Montserrat" pitchFamily="2" charset="-52"/>
                <a:ea typeface="Source Code Pro"/>
                <a:sym typeface="Source Code Pro"/>
              </a:rPr>
              <a:t>Ограничение тарифной составляющей при постоянном росте затрат на услуги\материалы\стоимость сотрудников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61AF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200" dirty="0">
                <a:latin typeface="Montserrat" pitchFamily="2" charset="-52"/>
                <a:ea typeface="Source Code Pro"/>
                <a:sym typeface="Source Code Pro"/>
              </a:rPr>
              <a:t>Увеличение дебиторской задолженности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61AF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200" dirty="0">
                <a:latin typeface="Montserrat" pitchFamily="2" charset="-52"/>
                <a:ea typeface="Source Code Pro"/>
                <a:sym typeface="Source Code Pro"/>
              </a:rPr>
              <a:t>Нестабильность платежной дисциплины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0061AF"/>
              </a:buClr>
              <a:buSzPct val="110000"/>
              <a:buFont typeface="Arial" panose="020B0604020202020204" pitchFamily="34" charset="0"/>
              <a:buChar char="•"/>
            </a:pPr>
            <a:r>
              <a:rPr lang="ru-RU" sz="1200" dirty="0">
                <a:latin typeface="Montserrat" pitchFamily="2" charset="-52"/>
                <a:ea typeface="Source Code Pro"/>
                <a:sym typeface="Source Code Pro"/>
              </a:rPr>
              <a:t>Незнание составляющих квитанций (КУ и СОИ) </a:t>
            </a:r>
            <a:br>
              <a:rPr lang="ru-RU" sz="1200" dirty="0">
                <a:latin typeface="Montserrat" pitchFamily="2" charset="-52"/>
                <a:ea typeface="Source Code Pro"/>
                <a:sym typeface="Source Code Pro"/>
              </a:rPr>
            </a:br>
            <a:r>
              <a:rPr lang="ru-RU" sz="1200" dirty="0">
                <a:latin typeface="Montserrat" pitchFamily="2" charset="-52"/>
                <a:ea typeface="Source Code Pro"/>
                <a:sym typeface="Source Code Pro"/>
              </a:rPr>
              <a:t>и  это только малая часть айсберга ….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61AF"/>
              </a:solidFill>
              <a:latin typeface="Montserrat" pitchFamily="2" charset="-52"/>
              <a:ea typeface="Source Code Pro"/>
              <a:sym typeface="Source Code Pro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ru-RU" sz="2969" dirty="0">
              <a:solidFill>
                <a:srgbClr val="0061AF"/>
              </a:solidFill>
              <a:latin typeface="Montserrat" pitchFamily="2" charset="-52"/>
              <a:ea typeface="Source Code Pro"/>
              <a:sym typeface="Source Code Pro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BF29E6-EAA5-48F9-BD31-B3D61698E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8374" y="4493339"/>
            <a:ext cx="837718" cy="33754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25BE62A-775B-4FAA-A98C-2F5501EF64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3"/>
          <a:stretch/>
        </p:blipFill>
        <p:spPr bwMode="auto">
          <a:xfrm>
            <a:off x="5765800" y="0"/>
            <a:ext cx="3378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1" y="342901"/>
            <a:ext cx="2087880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8703" y="30963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dirty="0">
                <a:solidFill>
                  <a:schemeClr val="bg1"/>
                </a:solidFill>
                <a:latin typeface="Montserrat" pitchFamily="2" charset="-52"/>
                <a:ea typeface="Source Code Pro"/>
                <a:sym typeface="Source Code Pro"/>
              </a:rPr>
              <a:t>ПРОБЛЕМЫ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  <a:ea typeface="Source Code Pro"/>
                <a:sym typeface="Source Code Pro"/>
              </a:rPr>
              <a:t>В УПРАВЛЕНИИ НЕДВИЖИМОСТЬЮ:</a:t>
            </a:r>
          </a:p>
        </p:txBody>
      </p:sp>
    </p:spTree>
    <p:extLst>
      <p:ext uri="{BB962C8B-B14F-4D97-AF65-F5344CB8AC3E}">
        <p14:creationId xmlns:p14="http://schemas.microsoft.com/office/powerpoint/2010/main" val="64975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446D87C-1274-44FA-8D5F-0EB7D24DC7C3}"/>
              </a:ext>
            </a:extLst>
          </p:cNvPr>
          <p:cNvGrpSpPr/>
          <p:nvPr/>
        </p:nvGrpSpPr>
        <p:grpSpPr>
          <a:xfrm>
            <a:off x="3503794" y="1736753"/>
            <a:ext cx="1938643" cy="1933713"/>
            <a:chOff x="4642565" y="2197333"/>
            <a:chExt cx="2637775" cy="2631068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794BA72-B153-4F99-B49B-83A22FF2E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7636" y="2896738"/>
              <a:ext cx="2168498" cy="1173708"/>
            </a:xfrm>
            <a:prstGeom prst="rect">
              <a:avLst/>
            </a:prstGeom>
          </p:spPr>
        </p:pic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BBF178DE-41B6-485D-A9AD-BC0556E54A00}"/>
                </a:ext>
              </a:extLst>
            </p:cNvPr>
            <p:cNvSpPr/>
            <p:nvPr/>
          </p:nvSpPr>
          <p:spPr>
            <a:xfrm>
              <a:off x="4642565" y="2197333"/>
              <a:ext cx="2637775" cy="2631068"/>
            </a:xfrm>
            <a:prstGeom prst="ellipse">
              <a:avLst/>
            </a:prstGeom>
            <a:noFill/>
            <a:ln w="28575">
              <a:solidFill>
                <a:srgbClr val="006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85"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1525189-E563-4204-A2C4-A8643A0A66DB}"/>
              </a:ext>
            </a:extLst>
          </p:cNvPr>
          <p:cNvGrpSpPr/>
          <p:nvPr/>
        </p:nvGrpSpPr>
        <p:grpSpPr>
          <a:xfrm>
            <a:off x="703681" y="1736753"/>
            <a:ext cx="1938643" cy="1933713"/>
            <a:chOff x="832648" y="2197333"/>
            <a:chExt cx="2637775" cy="2631068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8A29ED6-BA95-4F5E-A44A-C171C9D83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427" y="2529450"/>
              <a:ext cx="2134216" cy="1852201"/>
            </a:xfrm>
            <a:prstGeom prst="rect">
              <a:avLst/>
            </a:prstGeom>
          </p:spPr>
        </p:pic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DFF5A17A-6278-4762-ABF0-590A904F854F}"/>
                </a:ext>
              </a:extLst>
            </p:cNvPr>
            <p:cNvSpPr/>
            <p:nvPr/>
          </p:nvSpPr>
          <p:spPr>
            <a:xfrm>
              <a:off x="832648" y="2197333"/>
              <a:ext cx="2637775" cy="2631068"/>
            </a:xfrm>
            <a:prstGeom prst="ellipse">
              <a:avLst/>
            </a:prstGeom>
            <a:noFill/>
            <a:ln w="28575">
              <a:solidFill>
                <a:srgbClr val="006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85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EC72148-F124-4B3B-9389-2FF7A7C252FE}"/>
              </a:ext>
            </a:extLst>
          </p:cNvPr>
          <p:cNvGrpSpPr/>
          <p:nvPr/>
        </p:nvGrpSpPr>
        <p:grpSpPr>
          <a:xfrm>
            <a:off x="6404607" y="1736752"/>
            <a:ext cx="1938643" cy="1941194"/>
            <a:chOff x="8589498" y="2197333"/>
            <a:chExt cx="2637775" cy="2641247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1426FCD-C78F-48C3-8C33-D4C6DF07B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8" y="2207512"/>
              <a:ext cx="2631068" cy="2631068"/>
            </a:xfrm>
            <a:prstGeom prst="rect">
              <a:avLst/>
            </a:prstGeom>
          </p:spPr>
        </p:pic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91AE6566-1812-4446-9170-D0141D4A5A1B}"/>
                </a:ext>
              </a:extLst>
            </p:cNvPr>
            <p:cNvSpPr/>
            <p:nvPr/>
          </p:nvSpPr>
          <p:spPr>
            <a:xfrm>
              <a:off x="8589498" y="2197333"/>
              <a:ext cx="2637775" cy="2631068"/>
            </a:xfrm>
            <a:prstGeom prst="ellipse">
              <a:avLst/>
            </a:prstGeom>
            <a:noFill/>
            <a:ln w="28575">
              <a:solidFill>
                <a:srgbClr val="0061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985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74F4788-EF62-4551-A7FF-F11D83EC5CB5}"/>
              </a:ext>
            </a:extLst>
          </p:cNvPr>
          <p:cNvSpPr txBox="1"/>
          <p:nvPr/>
        </p:nvSpPr>
        <p:spPr>
          <a:xfrm>
            <a:off x="454332" y="3914557"/>
            <a:ext cx="2552722" cy="3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85" dirty="0">
                <a:latin typeface="Montserrat" pitchFamily="2" charset="-52"/>
              </a:rPr>
              <a:t>Лоскутная автоматизация</a:t>
            </a:r>
          </a:p>
          <a:p>
            <a:pPr algn="ctr"/>
            <a:r>
              <a:rPr lang="ru-RU" sz="985" dirty="0">
                <a:latin typeface="Montserrat" pitchFamily="2" charset="-52"/>
              </a:rPr>
              <a:t>проектов</a:t>
            </a:r>
          </a:p>
        </p:txBody>
      </p:sp>
      <p:sp>
        <p:nvSpPr>
          <p:cNvPr id="19" name="Равнобедренный треугольник 18">
            <a:extLst>
              <a:ext uri="{FF2B5EF4-FFF2-40B4-BE49-F238E27FC236}">
                <a16:creationId xmlns:a16="http://schemas.microsoft.com/office/drawing/2014/main" id="{E4BBF03D-99B1-4D68-A800-05D54DDD1349}"/>
              </a:ext>
            </a:extLst>
          </p:cNvPr>
          <p:cNvSpPr/>
          <p:nvPr/>
        </p:nvSpPr>
        <p:spPr>
          <a:xfrm rot="5400000">
            <a:off x="2795747" y="2386193"/>
            <a:ext cx="648637" cy="511554"/>
          </a:xfrm>
          <a:prstGeom prst="triangle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85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A9CC39-DF67-4815-9FF5-9B82A23A42C3}"/>
              </a:ext>
            </a:extLst>
          </p:cNvPr>
          <p:cNvSpPr txBox="1"/>
          <p:nvPr/>
        </p:nvSpPr>
        <p:spPr>
          <a:xfrm>
            <a:off x="3165199" y="3914557"/>
            <a:ext cx="2552722" cy="3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85" dirty="0">
                <a:latin typeface="Montserrat" pitchFamily="2" charset="-52"/>
              </a:rPr>
              <a:t>Сквозная интеграция</a:t>
            </a:r>
          </a:p>
          <a:p>
            <a:pPr algn="ctr"/>
            <a:r>
              <a:rPr lang="ru-RU" sz="985" dirty="0">
                <a:latin typeface="Montserrat" pitchFamily="2" charset="-52"/>
              </a:rPr>
              <a:t>и </a:t>
            </a:r>
            <a:r>
              <a:rPr lang="ru-RU" sz="985" dirty="0" err="1">
                <a:latin typeface="Montserrat" pitchFamily="2" charset="-52"/>
              </a:rPr>
              <a:t>экосистемность</a:t>
            </a:r>
            <a:endParaRPr lang="ru-RU" sz="985" dirty="0">
              <a:latin typeface="Montserrat" pitchFamily="2" charset="-52"/>
            </a:endParaRPr>
          </a:p>
        </p:txBody>
      </p:sp>
      <p:sp>
        <p:nvSpPr>
          <p:cNvPr id="21" name="Равнобедренный треугольник 20">
            <a:extLst>
              <a:ext uri="{FF2B5EF4-FFF2-40B4-BE49-F238E27FC236}">
                <a16:creationId xmlns:a16="http://schemas.microsoft.com/office/drawing/2014/main" id="{4EC2AE87-5701-4280-B4B7-A1A8E8D65438}"/>
              </a:ext>
            </a:extLst>
          </p:cNvPr>
          <p:cNvSpPr/>
          <p:nvPr/>
        </p:nvSpPr>
        <p:spPr>
          <a:xfrm rot="5400000">
            <a:off x="5545807" y="2386193"/>
            <a:ext cx="648637" cy="511554"/>
          </a:xfrm>
          <a:prstGeom prst="triangle">
            <a:avLst/>
          </a:prstGeom>
          <a:noFill/>
          <a:ln w="38100">
            <a:solidFill>
              <a:srgbClr val="0061A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85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593AFC-E86F-4986-9549-EE60BEA4C73C}"/>
              </a:ext>
            </a:extLst>
          </p:cNvPr>
          <p:cNvSpPr txBox="1"/>
          <p:nvPr/>
        </p:nvSpPr>
        <p:spPr>
          <a:xfrm>
            <a:off x="6164313" y="3914557"/>
            <a:ext cx="2552722" cy="3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985" dirty="0">
                <a:latin typeface="Montserrat" pitchFamily="2" charset="-52"/>
              </a:rPr>
              <a:t>Цифровая зрелость-</a:t>
            </a:r>
          </a:p>
          <a:p>
            <a:pPr algn="ctr"/>
            <a:r>
              <a:rPr lang="ru-RU" sz="985" dirty="0">
                <a:latin typeface="Montserrat" pitchFamily="2" charset="-52"/>
              </a:rPr>
              <a:t>решения на основе данных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29DFE32-A044-412D-B759-9788C821E392}"/>
              </a:ext>
            </a:extLst>
          </p:cNvPr>
          <p:cNvSpPr/>
          <p:nvPr/>
        </p:nvSpPr>
        <p:spPr>
          <a:xfrm>
            <a:off x="1" y="342901"/>
            <a:ext cx="1803399" cy="320674"/>
          </a:xfrm>
          <a:prstGeom prst="rect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82E95D-BEC6-1CE5-C7B0-12CC1EE9B71D}"/>
              </a:ext>
            </a:extLst>
          </p:cNvPr>
          <p:cNvSpPr txBox="1"/>
          <p:nvPr/>
        </p:nvSpPr>
        <p:spPr>
          <a:xfrm>
            <a:off x="289617" y="304663"/>
            <a:ext cx="57711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" pitchFamily="2" charset="-52"/>
              </a:rPr>
              <a:t>РЕШЕНИЕ</a:t>
            </a:r>
            <a:r>
              <a:rPr lang="ru-RU" sz="2000" dirty="0">
                <a:solidFill>
                  <a:srgbClr val="005BDC"/>
                </a:solidFill>
                <a:latin typeface="Montserrat" pitchFamily="2" charset="-52"/>
              </a:rPr>
              <a:t> </a:t>
            </a:r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ПРОБЛЕМ ЧЕРЕЗ ВНЕДРЕНИЕ</a:t>
            </a:r>
          </a:p>
          <a:p>
            <a:r>
              <a:rPr lang="ru-RU" sz="2000" dirty="0">
                <a:solidFill>
                  <a:srgbClr val="0061AF"/>
                </a:solidFill>
                <a:latin typeface="Montserrat" pitchFamily="2" charset="-52"/>
              </a:rPr>
              <a:t>ЦИФРОВЫХ РЕШЕНИЙ</a:t>
            </a:r>
          </a:p>
        </p:txBody>
      </p:sp>
    </p:spTree>
    <p:extLst>
      <p:ext uri="{BB962C8B-B14F-4D97-AF65-F5344CB8AC3E}">
        <p14:creationId xmlns:p14="http://schemas.microsoft.com/office/powerpoint/2010/main" val="283571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/>
      <p:bldP spid="21" grpId="0" animBg="1"/>
      <p:bldP spid="22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10021</TotalTime>
  <Words>1203</Words>
  <Application>Microsoft Office PowerPoint</Application>
  <PresentationFormat>Экран (16:9)</PresentationFormat>
  <Paragraphs>234</Paragraphs>
  <Slides>53</Slides>
  <Notes>43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3" baseType="lpstr">
      <vt:lpstr>Arial</vt:lpstr>
      <vt:lpstr>Manrope</vt:lpstr>
      <vt:lpstr>Calibri</vt:lpstr>
      <vt:lpstr>PT Serif</vt:lpstr>
      <vt:lpstr>LabGrotesque-Regular</vt:lpstr>
      <vt:lpstr>Montserrat</vt:lpstr>
      <vt:lpstr>Exo 2 SemiBold</vt:lpstr>
      <vt:lpstr>Oswald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Нина Зянкина</dc:creator>
  <cp:lastModifiedBy>Елизавета Втюрина</cp:lastModifiedBy>
  <cp:revision>167</cp:revision>
  <dcterms:created xsi:type="dcterms:W3CDTF">2023-05-17T11:45:33Z</dcterms:created>
  <dcterms:modified xsi:type="dcterms:W3CDTF">2024-02-26T12:42:41Z</dcterms:modified>
</cp:coreProperties>
</file>