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72" r:id="rId2"/>
    <p:sldMasterId id="2147483830" r:id="rId3"/>
    <p:sldMasterId id="2147483993" r:id="rId4"/>
  </p:sldMasterIdLst>
  <p:notesMasterIdLst>
    <p:notesMasterId r:id="rId18"/>
  </p:notesMasterIdLst>
  <p:handoutMasterIdLst>
    <p:handoutMasterId r:id="rId19"/>
  </p:handoutMasterIdLst>
  <p:sldIdLst>
    <p:sldId id="3163" r:id="rId5"/>
    <p:sldId id="3164" r:id="rId6"/>
    <p:sldId id="3165" r:id="rId7"/>
    <p:sldId id="3093" r:id="rId8"/>
    <p:sldId id="3089" r:id="rId9"/>
    <p:sldId id="3112" r:id="rId10"/>
    <p:sldId id="3192" r:id="rId11"/>
    <p:sldId id="3194" r:id="rId12"/>
    <p:sldId id="3193" r:id="rId13"/>
    <p:sldId id="3196" r:id="rId14"/>
    <p:sldId id="3195" r:id="rId15"/>
    <p:sldId id="3137" r:id="rId16"/>
    <p:sldId id="3197" r:id="rId17"/>
  </p:sldIdLst>
  <p:sldSz cx="24384000" cy="13716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veta Börner" initials="EB" lastIdx="3" clrIdx="0"/>
  <p:cmAuthor id="2" name="Ирина В. Генцлер" initials="ИВГ" lastIdx="3" clrIdx="1">
    <p:extLst>
      <p:ext uri="{19B8F6BF-5375-455C-9EA6-DF929625EA0E}">
        <p15:presenceInfo xmlns:p15="http://schemas.microsoft.com/office/powerpoint/2012/main" userId="S-1-5-21-434611258-4137560480-2183386754-1178" providerId="AD"/>
      </p:ext>
    </p:extLst>
  </p:cmAuthor>
  <p:cmAuthor id="3" name="Надежда" initials="Н.Б." lastIdx="3" clrIdx="2">
    <p:extLst>
      <p:ext uri="{19B8F6BF-5375-455C-9EA6-DF929625EA0E}">
        <p15:presenceInfo xmlns:p15="http://schemas.microsoft.com/office/powerpoint/2012/main" userId="Надежд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0AB5C-BA86-4932-BD27-E58CEB7A51CF}" v="62" dt="2023-02-26T17:42:22.51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6" autoAdjust="0"/>
    <p:restoredTop sz="94480" autoAdjust="0"/>
  </p:normalViewPr>
  <p:slideViewPr>
    <p:cSldViewPr snapToGrid="0" snapToObjects="1">
      <p:cViewPr varScale="1">
        <p:scale>
          <a:sx n="45" d="100"/>
          <a:sy n="45" d="100"/>
        </p:scale>
        <p:origin x="1014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1" d="100"/>
          <a:sy n="131" d="100"/>
        </p:scale>
        <p:origin x="3880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Генцлер" userId="df38da47f4709cad" providerId="LiveId" clId="{7270AB5C-BA86-4932-BD27-E58CEB7A51CF}"/>
    <pc:docChg chg="undo custSel delSld modSld">
      <pc:chgData name="Ирина Генцлер" userId="df38da47f4709cad" providerId="LiveId" clId="{7270AB5C-BA86-4932-BD27-E58CEB7A51CF}" dt="2023-02-26T17:48:47.531" v="692" actId="20577"/>
      <pc:docMkLst>
        <pc:docMk/>
      </pc:docMkLst>
      <pc:sldChg chg="modSp mod">
        <pc:chgData name="Ирина Генцлер" userId="df38da47f4709cad" providerId="LiveId" clId="{7270AB5C-BA86-4932-BD27-E58CEB7A51CF}" dt="2023-02-26T17:13:22.804" v="450" actId="113"/>
        <pc:sldMkLst>
          <pc:docMk/>
          <pc:sldMk cId="3298526252" sldId="3089"/>
        </pc:sldMkLst>
        <pc:spChg chg="mod">
          <ac:chgData name="Ирина Генцлер" userId="df38da47f4709cad" providerId="LiveId" clId="{7270AB5C-BA86-4932-BD27-E58CEB7A51CF}" dt="2023-02-26T15:30:55.578" v="359" actId="113"/>
          <ac:spMkLst>
            <pc:docMk/>
            <pc:sldMk cId="3298526252" sldId="3089"/>
            <ac:spMk id="2" creationId="{00000000-0000-0000-0000-000000000000}"/>
          </ac:spMkLst>
        </pc:spChg>
        <pc:graphicFrameChg chg="mod modGraphic">
          <ac:chgData name="Ирина Генцлер" userId="df38da47f4709cad" providerId="LiveId" clId="{7270AB5C-BA86-4932-BD27-E58CEB7A51CF}" dt="2023-02-26T17:13:22.804" v="450" actId="113"/>
          <ac:graphicFrameMkLst>
            <pc:docMk/>
            <pc:sldMk cId="3298526252" sldId="3089"/>
            <ac:graphicFrameMk id="4" creationId="{00000000-0000-0000-0000-000000000000}"/>
          </ac:graphicFrameMkLst>
        </pc:graphicFrameChg>
      </pc:sldChg>
      <pc:sldChg chg="addSp delSp modSp mod">
        <pc:chgData name="Ирина Генцлер" userId="df38da47f4709cad" providerId="LiveId" clId="{7270AB5C-BA86-4932-BD27-E58CEB7A51CF}" dt="2023-02-26T15:41:00.109" v="448" actId="255"/>
        <pc:sldMkLst>
          <pc:docMk/>
          <pc:sldMk cId="2580781319" sldId="3093"/>
        </pc:sldMkLst>
        <pc:spChg chg="mod">
          <ac:chgData name="Ирина Генцлер" userId="df38da47f4709cad" providerId="LiveId" clId="{7270AB5C-BA86-4932-BD27-E58CEB7A51CF}" dt="2023-02-26T15:41:00.109" v="448" actId="255"/>
          <ac:spMkLst>
            <pc:docMk/>
            <pc:sldMk cId="2580781319" sldId="3093"/>
            <ac:spMk id="3" creationId="{5C073959-AB7F-784D-81F1-76111EC4BCBD}"/>
          </ac:spMkLst>
        </pc:spChg>
        <pc:spChg chg="mod">
          <ac:chgData name="Ирина Генцлер" userId="df38da47f4709cad" providerId="LiveId" clId="{7270AB5C-BA86-4932-BD27-E58CEB7A51CF}" dt="2023-02-26T14:59:01.783" v="149" actId="20577"/>
          <ac:spMkLst>
            <pc:docMk/>
            <pc:sldMk cId="2580781319" sldId="3093"/>
            <ac:spMk id="4" creationId="{00000000-0000-0000-0000-000000000000}"/>
          </ac:spMkLst>
        </pc:spChg>
        <pc:spChg chg="mod">
          <ac:chgData name="Ирина Генцлер" userId="df38da47f4709cad" providerId="LiveId" clId="{7270AB5C-BA86-4932-BD27-E58CEB7A51CF}" dt="2023-02-26T14:52:44.168" v="70" actId="20577"/>
          <ac:spMkLst>
            <pc:docMk/>
            <pc:sldMk cId="2580781319" sldId="3093"/>
            <ac:spMk id="6" creationId="{EAE13B0D-1817-DD47-8E01-EF3F44ACA3A0}"/>
          </ac:spMkLst>
        </pc:spChg>
        <pc:spChg chg="mod">
          <ac:chgData name="Ирина Генцлер" userId="df38da47f4709cad" providerId="LiveId" clId="{7270AB5C-BA86-4932-BD27-E58CEB7A51CF}" dt="2023-02-26T14:48:12.993" v="48" actId="1076"/>
          <ac:spMkLst>
            <pc:docMk/>
            <pc:sldMk cId="2580781319" sldId="3093"/>
            <ac:spMk id="7" creationId="{8B0E294C-DDD0-AB4C-8024-1C23D6C8049F}"/>
          </ac:spMkLst>
        </pc:spChg>
        <pc:graphicFrameChg chg="add mod">
          <ac:chgData name="Ирина Генцлер" userId="df38da47f4709cad" providerId="LiveId" clId="{7270AB5C-BA86-4932-BD27-E58CEB7A51CF}" dt="2023-02-26T14:59:29.148" v="151" actId="113"/>
          <ac:graphicFrameMkLst>
            <pc:docMk/>
            <pc:sldMk cId="2580781319" sldId="3093"/>
            <ac:graphicFrameMk id="8" creationId="{450F0DFE-51A5-9D3A-CC2D-4CCA85EFE2F2}"/>
          </ac:graphicFrameMkLst>
        </pc:graphicFrameChg>
        <pc:graphicFrameChg chg="del">
          <ac:chgData name="Ирина Генцлер" userId="df38da47f4709cad" providerId="LiveId" clId="{7270AB5C-BA86-4932-BD27-E58CEB7A51CF}" dt="2023-02-26T14:42:10.820" v="0" actId="478"/>
          <ac:graphicFrameMkLst>
            <pc:docMk/>
            <pc:sldMk cId="2580781319" sldId="3093"/>
            <ac:graphicFrameMk id="11" creationId="{00000000-0008-0000-0000-000006000000}"/>
          </ac:graphicFrameMkLst>
        </pc:graphicFrameChg>
      </pc:sldChg>
      <pc:sldChg chg="addSp delSp modSp mod">
        <pc:chgData name="Ирина Генцлер" userId="df38da47f4709cad" providerId="LiveId" clId="{7270AB5C-BA86-4932-BD27-E58CEB7A51CF}" dt="2023-02-26T17:48:47.531" v="692" actId="20577"/>
        <pc:sldMkLst>
          <pc:docMk/>
          <pc:sldMk cId="1576068973" sldId="3112"/>
        </pc:sldMkLst>
        <pc:spChg chg="mod">
          <ac:chgData name="Ирина Генцлер" userId="df38da47f4709cad" providerId="LiveId" clId="{7270AB5C-BA86-4932-BD27-E58CEB7A51CF}" dt="2023-02-26T17:47:40.099" v="681" actId="6549"/>
          <ac:spMkLst>
            <pc:docMk/>
            <pc:sldMk cId="1576068973" sldId="3112"/>
            <ac:spMk id="3" creationId="{5C073959-AB7F-784D-81F1-76111EC4BCBD}"/>
          </ac:spMkLst>
        </pc:spChg>
        <pc:spChg chg="mod">
          <ac:chgData name="Ирина Генцлер" userId="df38da47f4709cad" providerId="LiveId" clId="{7270AB5C-BA86-4932-BD27-E58CEB7A51CF}" dt="2023-02-26T17:48:47.531" v="692" actId="20577"/>
          <ac:spMkLst>
            <pc:docMk/>
            <pc:sldMk cId="1576068973" sldId="3112"/>
            <ac:spMk id="4" creationId="{57DCB3BF-8544-A31E-0486-F1AF63010495}"/>
          </ac:spMkLst>
        </pc:spChg>
        <pc:spChg chg="mod">
          <ac:chgData name="Ирина Генцлер" userId="df38da47f4709cad" providerId="LiveId" clId="{7270AB5C-BA86-4932-BD27-E58CEB7A51CF}" dt="2023-02-26T17:27:04.855" v="467" actId="20577"/>
          <ac:spMkLst>
            <pc:docMk/>
            <pc:sldMk cId="1576068973" sldId="3112"/>
            <ac:spMk id="8" creationId="{88C3670B-6504-A93E-801C-721F02F13355}"/>
          </ac:spMkLst>
        </pc:spChg>
        <pc:graphicFrameChg chg="add mod">
          <ac:chgData name="Ирина Генцлер" userId="df38da47f4709cad" providerId="LiveId" clId="{7270AB5C-BA86-4932-BD27-E58CEB7A51CF}" dt="2023-02-26T17:26:31.505" v="464" actId="113"/>
          <ac:graphicFrameMkLst>
            <pc:docMk/>
            <pc:sldMk cId="1576068973" sldId="3112"/>
            <ac:graphicFrameMk id="10" creationId="{28709B56-3D18-1B5D-43D6-DEB1BA4F32CF}"/>
          </ac:graphicFrameMkLst>
        </pc:graphicFrameChg>
        <pc:graphicFrameChg chg="del">
          <ac:chgData name="Ирина Генцлер" userId="df38da47f4709cad" providerId="LiveId" clId="{7270AB5C-BA86-4932-BD27-E58CEB7A51CF}" dt="2023-02-26T17:25:22.383" v="451" actId="478"/>
          <ac:graphicFrameMkLst>
            <pc:docMk/>
            <pc:sldMk cId="1576068973" sldId="3112"/>
            <ac:graphicFrameMk id="11" creationId="{00000000-0008-0000-0300-000002000000}"/>
          </ac:graphicFrameMkLst>
        </pc:graphicFrameChg>
      </pc:sldChg>
      <pc:sldChg chg="del">
        <pc:chgData name="Ирина Генцлер" userId="df38da47f4709cad" providerId="LiveId" clId="{7270AB5C-BA86-4932-BD27-E58CEB7A51CF}" dt="2023-02-26T15:34:21.377" v="360" actId="2696"/>
        <pc:sldMkLst>
          <pc:docMk/>
          <pc:sldMk cId="614453542" sldId="3128"/>
        </pc:sldMkLst>
      </pc:sldChg>
      <pc:sldChg chg="modSp mod">
        <pc:chgData name="Ирина Генцлер" userId="df38da47f4709cad" providerId="LiveId" clId="{7270AB5C-BA86-4932-BD27-E58CEB7A51CF}" dt="2023-02-26T15:40:09.054" v="432" actId="948"/>
        <pc:sldMkLst>
          <pc:docMk/>
          <pc:sldMk cId="2380809917" sldId="3163"/>
        </pc:sldMkLst>
        <pc:spChg chg="mod">
          <ac:chgData name="Ирина Генцлер" userId="df38da47f4709cad" providerId="LiveId" clId="{7270AB5C-BA86-4932-BD27-E58CEB7A51CF}" dt="2023-02-26T15:39:47.710" v="430" actId="20577"/>
          <ac:spMkLst>
            <pc:docMk/>
            <pc:sldMk cId="2380809917" sldId="3163"/>
            <ac:spMk id="2" creationId="{00000000-0000-0000-0000-000000000000}"/>
          </ac:spMkLst>
        </pc:spChg>
        <pc:spChg chg="mod">
          <ac:chgData name="Ирина Генцлер" userId="df38da47f4709cad" providerId="LiveId" clId="{7270AB5C-BA86-4932-BD27-E58CEB7A51CF}" dt="2023-02-26T15:39:58.223" v="431" actId="6549"/>
          <ac:spMkLst>
            <pc:docMk/>
            <pc:sldMk cId="2380809917" sldId="3163"/>
            <ac:spMk id="4" creationId="{AECA7A81-760A-AC4D-B051-4CB2DE22B428}"/>
          </ac:spMkLst>
        </pc:spChg>
        <pc:spChg chg="mod">
          <ac:chgData name="Ирина Генцлер" userId="df38da47f4709cad" providerId="LiveId" clId="{7270AB5C-BA86-4932-BD27-E58CEB7A51CF}" dt="2023-02-26T15:40:09.054" v="432" actId="948"/>
          <ac:spMkLst>
            <pc:docMk/>
            <pc:sldMk cId="2380809917" sldId="3163"/>
            <ac:spMk id="5" creationId="{4F033CCE-7E6B-1945-919B-42E8144C978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МКД со спецсчетами в РП КР, 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9.0525197973988062E-4"/>
                  <c:y val="-1.8932117449598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63-4C43-BEE8-A0CDE3E08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IIIкв. 2022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56485</c:v>
                </c:pt>
                <c:pt idx="1">
                  <c:v>77886</c:v>
                </c:pt>
                <c:pt idx="2">
                  <c:v>82067</c:v>
                </c:pt>
                <c:pt idx="3">
                  <c:v>88393</c:v>
                </c:pt>
                <c:pt idx="4">
                  <c:v>92691</c:v>
                </c:pt>
                <c:pt idx="5">
                  <c:v>95730</c:v>
                </c:pt>
                <c:pt idx="6">
                  <c:v>102453</c:v>
                </c:pt>
                <c:pt idx="7">
                  <c:v>105797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3-4C43-BEE8-A0CDE3E08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790976"/>
        <c:axId val="3097918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МКД со спецсчетами, %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105039594794974E-2"/>
                  <c:y val="-6.36807586941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3-4C43-BEE8-A0CDE3E08597}"/>
                </c:ext>
              </c:extLst>
            </c:dLbl>
            <c:dLbl>
              <c:idx val="1"/>
              <c:layout>
                <c:manualLayout>
                  <c:x val="-1.3578779696096251E-2"/>
                  <c:y val="-0.1153138062839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3-4C43-BEE8-A0CDE3E08597}"/>
                </c:ext>
              </c:extLst>
            </c:dLbl>
            <c:dLbl>
              <c:idx val="2"/>
              <c:layout>
                <c:manualLayout>
                  <c:x val="-1.9010291574534707E-2"/>
                  <c:y val="-7.4007368212066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3-4C43-BEE8-A0CDE3E08597}"/>
                </c:ext>
              </c:extLst>
            </c:dLbl>
            <c:dLbl>
              <c:idx val="3"/>
              <c:layout>
                <c:manualLayout>
                  <c:x val="-1.9915543554274519E-2"/>
                  <c:y val="-8.6055079316356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3-4C43-BEE8-A0CDE3E08597}"/>
                </c:ext>
              </c:extLst>
            </c:dLbl>
            <c:dLbl>
              <c:idx val="4"/>
              <c:layout>
                <c:manualLayout>
                  <c:x val="-2.08207955340142E-2"/>
                  <c:y val="-7.400736821206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3-4C43-BEE8-A0CDE3E08597}"/>
                </c:ext>
              </c:extLst>
            </c:dLbl>
            <c:dLbl>
              <c:idx val="5"/>
              <c:layout>
                <c:manualLayout>
                  <c:x val="-2.3536551473233577E-2"/>
                  <c:y val="-7.917067297104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3-4C43-BEE8-A0CDE3E08597}"/>
                </c:ext>
              </c:extLst>
            </c:dLbl>
            <c:dLbl>
              <c:idx val="6"/>
              <c:layout>
                <c:manualLayout>
                  <c:x val="-2.08207955340142E-2"/>
                  <c:y val="-6.0238555521449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63-4C43-BEE8-A0CDE3E08597}"/>
                </c:ext>
              </c:extLst>
            </c:dLbl>
            <c:dLbl>
              <c:idx val="7"/>
              <c:layout>
                <c:manualLayout>
                  <c:x val="-3.4399575230110419E-2"/>
                  <c:y val="-5.6796352348795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63-4C43-BEE8-A0CDE3E085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IIIкв. 2022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8.1</c:v>
                </c:pt>
                <c:pt idx="1">
                  <c:v>9.9</c:v>
                </c:pt>
                <c:pt idx="2">
                  <c:v>11.1</c:v>
                </c:pt>
                <c:pt idx="3">
                  <c:v>11.9</c:v>
                </c:pt>
                <c:pt idx="4">
                  <c:v>12.8</c:v>
                </c:pt>
                <c:pt idx="5" formatCode="0.0">
                  <c:v>13.2</c:v>
                </c:pt>
                <c:pt idx="6">
                  <c:v>14.2</c:v>
                </c:pt>
                <c:pt idx="7">
                  <c:v>14.64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63-4C43-BEE8-A0CDE3E08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785568"/>
        <c:axId val="309785152"/>
      </c:lineChart>
      <c:catAx>
        <c:axId val="3097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791808"/>
        <c:crosses val="autoZero"/>
        <c:auto val="1"/>
        <c:lblAlgn val="ctr"/>
        <c:lblOffset val="100"/>
        <c:noMultiLvlLbl val="0"/>
      </c:catAx>
      <c:valAx>
        <c:axId val="3097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790976"/>
        <c:crosses val="autoZero"/>
        <c:crossBetween val="between"/>
      </c:valAx>
      <c:valAx>
        <c:axId val="3097851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785568"/>
        <c:crosses val="max"/>
        <c:crossBetween val="between"/>
      </c:valAx>
      <c:catAx>
        <c:axId val="309785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9785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Остаток средств на специальных счетах конец года, млн.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Лист1!$A$14:$A$19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IIIкв. 2022</c:v>
                </c:pt>
              </c:strCache>
            </c:strRef>
          </c:cat>
          <c:val>
            <c:numRef>
              <c:f>Лист1!$B$14:$B$19</c:f>
              <c:numCache>
                <c:formatCode>General</c:formatCode>
                <c:ptCount val="6"/>
                <c:pt idx="0">
                  <c:v>80813</c:v>
                </c:pt>
                <c:pt idx="1">
                  <c:v>86598</c:v>
                </c:pt>
                <c:pt idx="2">
                  <c:v>118640</c:v>
                </c:pt>
                <c:pt idx="3">
                  <c:v>153706</c:v>
                </c:pt>
                <c:pt idx="4">
                  <c:v>182838</c:v>
                </c:pt>
                <c:pt idx="5">
                  <c:v>212189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6-4556-9F56-6AFC16DECF9A}"/>
            </c:ext>
          </c:extLst>
        </c:ser>
        <c:ser>
          <c:idx val="1"/>
          <c:order val="1"/>
          <c:tx>
            <c:strRef>
              <c:f>Лист1!$C$13</c:f>
              <c:strCache>
                <c:ptCount val="1"/>
                <c:pt idx="0">
                  <c:v>Израсходовано на капитальный ремонт на конец года, млн.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Лист1!$A$14:$A$19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IIIкв. 2022</c:v>
                </c:pt>
              </c:strCache>
            </c:strRef>
          </c:cat>
          <c:val>
            <c:numRef>
              <c:f>Лист1!$C$14:$C$19</c:f>
              <c:numCache>
                <c:formatCode>General</c:formatCode>
                <c:ptCount val="6"/>
                <c:pt idx="0">
                  <c:v>10564</c:v>
                </c:pt>
                <c:pt idx="1">
                  <c:v>17374</c:v>
                </c:pt>
                <c:pt idx="2">
                  <c:v>23134</c:v>
                </c:pt>
                <c:pt idx="3">
                  <c:v>24628</c:v>
                </c:pt>
                <c:pt idx="4">
                  <c:v>32852</c:v>
                </c:pt>
                <c:pt idx="5">
                  <c:v>22636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6-4556-9F56-6AFC16DEC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818208"/>
        <c:axId val="371819040"/>
      </c:barChart>
      <c:catAx>
        <c:axId val="3718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819040"/>
        <c:crosses val="autoZero"/>
        <c:auto val="1"/>
        <c:lblAlgn val="ctr"/>
        <c:lblOffset val="100"/>
        <c:noMultiLvlLbl val="0"/>
      </c:catAx>
      <c:valAx>
        <c:axId val="37181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18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5-17T13:52:57.196" idx="1">
    <p:pos x="10" y="10"/>
    <p:text>легенда - единицы измерения?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1F517FC-2C78-C64E-9DB0-F260D968B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80EDDC-CB33-8947-851D-82B51F96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49B25-ADC4-EA48-A268-71AE8C7AFB17}" type="datetimeFigureOut">
              <a:rPr lang="ru-RU" smtClean="0">
                <a:latin typeface="Century Gothic" panose="020B0502020202020204" pitchFamily="34" charset="0"/>
              </a:rPr>
              <a:t>28.02.2023</a:t>
            </a:fld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294B96-7A7F-794D-9969-199CE547B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E6962D-21BC-AC44-8408-6FA6F49631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8283-1A91-7545-B468-8A8071E49335}" type="slidenum">
              <a:rPr lang="ru-RU" smtClean="0">
                <a:latin typeface="Century Gothic" panose="020B0502020202020204" pitchFamily="34" charset="0"/>
              </a:rPr>
              <a:t>‹#›</a:t>
            </a:fld>
            <a:endParaRPr lang="ru-RU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5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C57CD0B-6D1A-F946-AB87-F143DA1D7362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29AF416-D8E6-9A4A-BE11-9239AC2EE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0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29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5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8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4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0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6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AF416-D8E6-9A4A-BE11-9239AC2EE3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3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6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94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40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AF416-D8E6-9A4A-BE11-9239AC2EE3D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79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96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819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8716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03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9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479032" y="672280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479032" y="4686928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479032" y="8701576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389632" y="672280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389632" y="4686928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389632" y="8701576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1300232" y="672280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300232" y="4686928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300232" y="8701576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1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268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4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66" b="1" i="0">
                <a:solidFill>
                  <a:srgbClr val="5C5C5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3759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365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07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5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788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870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328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8142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4058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7838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10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419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183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256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13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48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915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52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67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543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28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3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97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44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041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75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456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987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233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973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131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450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387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5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789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211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322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704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1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00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05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288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270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260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6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692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527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317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748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651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11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53600" y="1948082"/>
            <a:ext cx="13596219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753631"/>
            <a:ext cx="13596219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296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39" y="1948082"/>
            <a:ext cx="22539324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22339" y="753631"/>
            <a:ext cx="22539324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419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402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7405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61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08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59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479032" y="672280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479032" y="4686928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479032" y="8701576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5389632" y="672280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389632" y="4686928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389632" y="8701576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1300232" y="672280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300232" y="4686928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300232" y="8701576"/>
            <a:ext cx="3827200" cy="37859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04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13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4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66" b="1" i="0">
                <a:solidFill>
                  <a:srgbClr val="5C5C5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848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514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07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5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539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819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8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97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201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4698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09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502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257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54271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575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957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38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93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2676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71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169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20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7328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002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494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01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496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58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95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851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8058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650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314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109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7808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341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411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224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2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8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85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9827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822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54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46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8862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900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8747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95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811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13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462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4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66" b="1" i="0">
                <a:solidFill>
                  <a:srgbClr val="5C5C5C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2/28/2023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01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44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21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8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47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6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1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1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4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8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78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0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73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0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2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8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66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83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07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50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42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9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02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00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53600" y="1948082"/>
            <a:ext cx="13596219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753631"/>
            <a:ext cx="13596219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25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39" y="1948082"/>
            <a:ext cx="22539324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22339" y="753631"/>
            <a:ext cx="22539324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84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76958" y="730250"/>
            <a:ext cx="12181114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40242" y="5861957"/>
            <a:ext cx="12017829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8A7B1-FE09-B24E-A34C-ADCB18DB0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22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6514" y="730250"/>
            <a:ext cx="14091558" cy="51317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55408" y="5861957"/>
            <a:ext cx="13902664" cy="103351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453DC2-D191-CF40-952D-24B623C0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8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1C6CB-4699-F547-B183-2BE464EA9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B927EC-1AD3-7C42-9923-DD20F0CD3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770" y="7008856"/>
            <a:ext cx="22974301" cy="22657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341AE6-FD88-2741-817C-ADCA9228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770" y="9225643"/>
            <a:ext cx="22974301" cy="1138187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3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4D47E-3F95-BC4D-95A1-6E3926525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F9DF943-A9DF-3C4B-8D39-920835810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1EA91-0033-5745-9F0E-9B1756344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26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4DD15-9B64-844C-A4BD-AB24B3D96281}"/>
              </a:ext>
            </a:extLst>
          </p:cNvPr>
          <p:cNvSpPr txBox="1"/>
          <p:nvPr userDrawn="1"/>
        </p:nvSpPr>
        <p:spPr>
          <a:xfrm>
            <a:off x="12392891" y="3096491"/>
            <a:ext cx="11047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92890" y="3097213"/>
            <a:ext cx="11047989" cy="920591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8CD60A1-531D-BA47-99A1-56940730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FA9C7CC-8953-F243-8756-48F4039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49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31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534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041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887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28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5E61262-4F4F-C24A-8FDD-07AFD9483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122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3C8168B4-2C13-8246-B131-FF7C66977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8645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75E044FE-D23D-A54B-B8C5-E769BB92A5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94953" y="3097213"/>
            <a:ext cx="7266710" cy="920591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7A1A514-ED33-BC49-A0C7-7016D680E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51ECC1E-A625-5B45-952B-3EA01E95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49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76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79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435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10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22338" y="881062"/>
            <a:ext cx="11269663" cy="11641137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7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0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08833" y="3"/>
            <a:ext cx="18275165" cy="9342923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9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2339" y="881064"/>
            <a:ext cx="22539324" cy="1166212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59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99592"/>
            <a:ext cx="15214600" cy="11141072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9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48473" y="0"/>
            <a:ext cx="7135528" cy="13716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4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8"/>
            <a:ext cx="24384003" cy="728132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695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817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90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22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1034185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6701089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18062111" y="2926081"/>
            <a:ext cx="5287709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12367993" y="2926081"/>
            <a:ext cx="5287715" cy="6302243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90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03288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5512920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18953016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9992955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14472987" y="2960916"/>
            <a:ext cx="4396800" cy="6056083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8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8452C5-0AFB-6A4B-8C4B-512FF5D0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BA0E12-F8FA-C544-96A9-12815061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40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85399" y="753536"/>
            <a:ext cx="13077789" cy="1175173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7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92017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667996" y="2935816"/>
            <a:ext cx="10663640" cy="6329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1EBC06-0035-CC4E-9922-E2E15498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AE8587F-8FA9-6249-ADBD-043A2821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21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1"/>
            <a:ext cx="7112000" cy="63221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4F36B5-B1EE-5042-B3E9-FA945D99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1BDB584-EB05-7348-810C-E4861EB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9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06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630501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419CE02-A96D-9545-B884-CCE6AE2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3FCBF4F-4CEA-804C-BE22-46C94B90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86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06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59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9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279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0" y="965200"/>
            <a:ext cx="15240000" cy="11531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2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0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7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213286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4870451" y="2899227"/>
            <a:ext cx="3282949" cy="327770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BD19627-32C4-0345-BAAF-FB011F4E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BEC91E9-A8DB-4340-957A-7527EEFF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6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280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49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71681" y="753631"/>
            <a:ext cx="11289982" cy="8745971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2F8D38-6C39-9142-8CD7-5D7D9D4C5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CAE31A-DD1E-BF41-B95D-D0D33D8A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0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/>
        </p:nvSpPr>
        <p:spPr bwMode="auto"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243840" tIns="121920" rIns="243840" bIns="1219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74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591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24000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8D33287-8970-6843-9BEB-C0A5A92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D058A3F-F119-B544-982D-6592B527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863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36487" y="2946403"/>
            <a:ext cx="9129987" cy="765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8EC048E-D2A0-B847-8337-80F68E8B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3F55550-1D7B-9C44-8B2C-54031CED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200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1034181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6847128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12660075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18473019" y="3728496"/>
            <a:ext cx="4876800" cy="4876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457206" indent="-457206" algn="ctr">
              <a:buNone/>
              <a:defRPr lang="en-US" sz="2667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4C3AF8-F4BD-E24E-AA55-BE89243A7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C0E8736-56F1-414D-99D6-DADAF74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91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0570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670215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334724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999236" y="2940924"/>
            <a:ext cx="5332403" cy="6711075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21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78AE9F-591B-7D4E-920A-F00B58C17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3BADB6-6094-4E43-BC35-AEEE3AF1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824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1005704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716000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2426299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18136595" y="29260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/>
          </p:nvPr>
        </p:nvSpPr>
        <p:spPr>
          <a:xfrm>
            <a:off x="1005704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/>
          </p:nvPr>
        </p:nvSpPr>
        <p:spPr>
          <a:xfrm>
            <a:off x="6716000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12426299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18136595" y="7726676"/>
            <a:ext cx="5195040" cy="36017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224276-A793-3A41-9C03-AC409B0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3836371-2C20-DE49-BE2D-A1EA87D4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128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/>
          </p:nvPr>
        </p:nvSpPr>
        <p:spPr>
          <a:xfrm>
            <a:off x="1016000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/>
          </p:nvPr>
        </p:nvSpPr>
        <p:spPr>
          <a:xfrm>
            <a:off x="8617819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/>
          </p:nvPr>
        </p:nvSpPr>
        <p:spPr>
          <a:xfrm>
            <a:off x="16219635" y="29089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/>
          </p:nvPr>
        </p:nvSpPr>
        <p:spPr>
          <a:xfrm>
            <a:off x="1016000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/>
          </p:nvPr>
        </p:nvSpPr>
        <p:spPr>
          <a:xfrm>
            <a:off x="8617819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/>
          </p:nvPr>
        </p:nvSpPr>
        <p:spPr>
          <a:xfrm>
            <a:off x="16219635" y="7709572"/>
            <a:ext cx="7112000" cy="36188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53E6B84-3180-7D44-9FD5-8FAF5FA48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5AD1019-336A-564C-B626-3A7781AA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958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6613092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613095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7770911" y="7529929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7752727" y="2990353"/>
            <a:ext cx="5578909" cy="4539576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13E061F-A289-124E-AE41-DC60562CF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7A051C8-3542-1B4D-8941-F54EB63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13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982316"/>
            <a:ext cx="12192003" cy="9067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37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168C86-8485-F844-8C00-948A80409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4795" y="1948082"/>
            <a:ext cx="22315635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28AC3A-C99D-4046-B450-EB0953E3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95" y="753631"/>
            <a:ext cx="22315635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155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53600" y="1948082"/>
            <a:ext cx="13596219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753631"/>
            <a:ext cx="13596219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568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339" y="1948082"/>
            <a:ext cx="22539324" cy="4620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933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1219186" indent="0">
              <a:buNone/>
              <a:defRPr sz="3200"/>
            </a:lvl2pPr>
            <a:lvl3pPr marL="2438369" indent="0">
              <a:buNone/>
              <a:defRPr sz="2667"/>
            </a:lvl3pPr>
            <a:lvl4pPr marL="3657555" indent="0">
              <a:buNone/>
              <a:defRPr sz="2400"/>
            </a:lvl4pPr>
            <a:lvl5pPr marL="4876738" indent="0">
              <a:buNone/>
              <a:defRPr sz="2400"/>
            </a:lvl5pPr>
            <a:lvl6pPr marL="6095924" indent="0">
              <a:buNone/>
              <a:defRPr sz="2400"/>
            </a:lvl6pPr>
            <a:lvl7pPr marL="7315107" indent="0">
              <a:buNone/>
              <a:defRPr sz="2400"/>
            </a:lvl7pPr>
            <a:lvl8pPr marL="8534293" indent="0">
              <a:buNone/>
              <a:defRPr sz="2400"/>
            </a:lvl8pPr>
            <a:lvl9pPr marL="9753479" indent="0">
              <a:buNone/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922339" y="753631"/>
            <a:ext cx="22539324" cy="109189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6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55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102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56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Relationship Id="rId54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57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9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40.xml"/><Relationship Id="rId42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53.xml"/><Relationship Id="rId50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40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51.xml"/><Relationship Id="rId53" Type="http://schemas.openxmlformats.org/officeDocument/2006/relationships/slideLayout" Target="../slideLayouts/slideLayout159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slideLayout" Target="../slideLayouts/slideLayout149.xml"/><Relationship Id="rId48" Type="http://schemas.openxmlformats.org/officeDocument/2006/relationships/slideLayout" Target="../slideLayouts/slideLayout154.xml"/><Relationship Id="rId56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4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47.xml"/><Relationship Id="rId54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49" Type="http://schemas.openxmlformats.org/officeDocument/2006/relationships/slideLayout" Target="../slideLayouts/slideLayout155.xml"/><Relationship Id="rId57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37.xml"/><Relationship Id="rId44" Type="http://schemas.openxmlformats.org/officeDocument/2006/relationships/slideLayout" Target="../slideLayouts/slideLayout150.xml"/><Relationship Id="rId52" Type="http://schemas.openxmlformats.org/officeDocument/2006/relationships/slideLayout" Target="../slideLayouts/slideLayout15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26" Type="http://schemas.openxmlformats.org/officeDocument/2006/relationships/slideLayout" Target="../slideLayouts/slideLayout189.xml"/><Relationship Id="rId39" Type="http://schemas.openxmlformats.org/officeDocument/2006/relationships/slideLayout" Target="../slideLayouts/slideLayout202.xml"/><Relationship Id="rId21" Type="http://schemas.openxmlformats.org/officeDocument/2006/relationships/slideLayout" Target="../slideLayouts/slideLayout184.xml"/><Relationship Id="rId34" Type="http://schemas.openxmlformats.org/officeDocument/2006/relationships/slideLayout" Target="../slideLayouts/slideLayout197.xml"/><Relationship Id="rId42" Type="http://schemas.openxmlformats.org/officeDocument/2006/relationships/slideLayout" Target="../slideLayouts/slideLayout205.xml"/><Relationship Id="rId47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74.xml"/><Relationship Id="rId24" Type="http://schemas.openxmlformats.org/officeDocument/2006/relationships/slideLayout" Target="../slideLayouts/slideLayout187.xml"/><Relationship Id="rId32" Type="http://schemas.openxmlformats.org/officeDocument/2006/relationships/slideLayout" Target="../slideLayouts/slideLayout195.xml"/><Relationship Id="rId37" Type="http://schemas.openxmlformats.org/officeDocument/2006/relationships/slideLayout" Target="../slideLayouts/slideLayout200.xml"/><Relationship Id="rId40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28" Type="http://schemas.openxmlformats.org/officeDocument/2006/relationships/slideLayout" Target="../slideLayouts/slideLayout191.xml"/><Relationship Id="rId36" Type="http://schemas.openxmlformats.org/officeDocument/2006/relationships/slideLayout" Target="../slideLayouts/slideLayout199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31" Type="http://schemas.openxmlformats.org/officeDocument/2006/relationships/slideLayout" Target="../slideLayouts/slideLayout194.xml"/><Relationship Id="rId44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Relationship Id="rId27" Type="http://schemas.openxmlformats.org/officeDocument/2006/relationships/slideLayout" Target="../slideLayouts/slideLayout190.xml"/><Relationship Id="rId30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198.xml"/><Relationship Id="rId43" Type="http://schemas.openxmlformats.org/officeDocument/2006/relationships/slideLayout" Target="../slideLayouts/slideLayout206.xml"/><Relationship Id="rId48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slideLayout" Target="../slideLayouts/slideLayout188.xml"/><Relationship Id="rId33" Type="http://schemas.openxmlformats.org/officeDocument/2006/relationships/slideLayout" Target="../slideLayouts/slideLayout196.xml"/><Relationship Id="rId38" Type="http://schemas.openxmlformats.org/officeDocument/2006/relationships/slideLayout" Target="../slideLayouts/slideLayout201.xml"/><Relationship Id="rId4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183.xml"/><Relationship Id="rId41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>
                <a:solidFill>
                  <a:schemeClr val="bg1">
                    <a:lumMod val="75000"/>
                  </a:schemeClr>
                </a:solidFill>
              </a:rPr>
              <a:t>|</a:t>
            </a:r>
            <a:endParaRPr lang="en-US" sz="1600" b="0" kern="15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0" kern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endParaRPr lang="en-US" sz="1600" b="0" kern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spc="3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 ЭКОНОМИКИ ГОРОДА</a:t>
            </a:r>
            <a:endParaRPr lang="ru-RU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22356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8" r:id="rId4"/>
    <p:sldLayoutId id="2147483764" r:id="rId5"/>
    <p:sldLayoutId id="2147483765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3" r:id="rId19"/>
    <p:sldLayoutId id="2147483744" r:id="rId20"/>
    <p:sldLayoutId id="2147483745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12" r:id="rId36"/>
    <p:sldLayoutId id="2147483718" r:id="rId37"/>
    <p:sldLayoutId id="2147483666" r:id="rId38"/>
    <p:sldLayoutId id="2147483675" r:id="rId39"/>
    <p:sldLayoutId id="2147483677" r:id="rId40"/>
    <p:sldLayoutId id="2147483678" r:id="rId41"/>
    <p:sldLayoutId id="2147483679" r:id="rId42"/>
    <p:sldLayoutId id="2147483680" r:id="rId43"/>
    <p:sldLayoutId id="2147483690" r:id="rId44"/>
    <p:sldLayoutId id="2147483691" r:id="rId45"/>
    <p:sldLayoutId id="2147483695" r:id="rId46"/>
    <p:sldLayoutId id="2147483696" r:id="rId47"/>
    <p:sldLayoutId id="2147483766" r:id="rId48"/>
    <p:sldLayoutId id="2147483767" r:id="rId49"/>
  </p:sldLayoutIdLst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orient="horz" pos="8062" userDrawn="1">
          <p15:clr>
            <a:srgbClr val="F26B43"/>
          </p15:clr>
        </p15:guide>
        <p15:guide id="10" orient="horz" pos="555" userDrawn="1">
          <p15:clr>
            <a:srgbClr val="F26B43"/>
          </p15:clr>
        </p15:guide>
        <p15:guide id="11" pos="581" userDrawn="1">
          <p15:clr>
            <a:srgbClr val="F26B43"/>
          </p15:clr>
        </p15:guide>
        <p15:guide id="12" pos="147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16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16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30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64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8" r:id="rId46"/>
    <p:sldLayoutId id="2147483819" r:id="rId47"/>
    <p:sldLayoutId id="2147483820" r:id="rId48"/>
    <p:sldLayoutId id="2147483821" r:id="rId49"/>
    <p:sldLayoutId id="2147483822" r:id="rId50"/>
    <p:sldLayoutId id="2147483823" r:id="rId51"/>
    <p:sldLayoutId id="2147483824" r:id="rId52"/>
    <p:sldLayoutId id="2147483825" r:id="rId53"/>
    <p:sldLayoutId id="2147483826" r:id="rId54"/>
    <p:sldLayoutId id="2147483827" r:id="rId55"/>
    <p:sldLayoutId id="2147483828" r:id="rId56"/>
    <p:sldLayoutId id="2147483829" r:id="rId57"/>
  </p:sldLayoutIdLst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16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16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30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3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3" r:id="rId33"/>
    <p:sldLayoutId id="2147483864" r:id="rId34"/>
    <p:sldLayoutId id="2147483865" r:id="rId35"/>
    <p:sldLayoutId id="2147483866" r:id="rId36"/>
    <p:sldLayoutId id="2147483867" r:id="rId37"/>
    <p:sldLayoutId id="2147483868" r:id="rId38"/>
    <p:sldLayoutId id="2147483869" r:id="rId39"/>
    <p:sldLayoutId id="2147483870" r:id="rId40"/>
    <p:sldLayoutId id="2147483871" r:id="rId41"/>
    <p:sldLayoutId id="2147483872" r:id="rId42"/>
    <p:sldLayoutId id="2147483873" r:id="rId43"/>
    <p:sldLayoutId id="2147483874" r:id="rId44"/>
    <p:sldLayoutId id="2147483875" r:id="rId45"/>
    <p:sldLayoutId id="2147483876" r:id="rId46"/>
    <p:sldLayoutId id="2147483877" r:id="rId47"/>
    <p:sldLayoutId id="2147483878" r:id="rId48"/>
    <p:sldLayoutId id="2147483879" r:id="rId49"/>
    <p:sldLayoutId id="2147483880" r:id="rId50"/>
    <p:sldLayoutId id="2147483881" r:id="rId51"/>
    <p:sldLayoutId id="2147483882" r:id="rId52"/>
    <p:sldLayoutId id="2147483883" r:id="rId53"/>
    <p:sldLayoutId id="2147483884" r:id="rId54"/>
    <p:sldLayoutId id="2147483885" r:id="rId55"/>
    <p:sldLayoutId id="2147483886" r:id="rId56"/>
    <p:sldLayoutId id="2147483887" r:id="rId57"/>
  </p:sldLayoutIdLst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6B0CB79-41C8-4D27-BB50-F9A604C90F79}"/>
              </a:ext>
            </a:extLst>
          </p:cNvPr>
          <p:cNvSpPr txBox="1">
            <a:spLocks/>
          </p:cNvSpPr>
          <p:nvPr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F0C501-67E8-4ED3-8F76-625DF8A8F99A}"/>
              </a:ext>
            </a:extLst>
          </p:cNvPr>
          <p:cNvSpPr txBox="1">
            <a:spLocks/>
          </p:cNvSpPr>
          <p:nvPr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5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1600" b="0" i="0" u="none" strike="noStrike" kern="15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C7D9028-E399-5F42-ABC4-498FCFFAF395}"/>
              </a:ext>
            </a:extLst>
          </p:cNvPr>
          <p:cNvGrpSpPr/>
          <p:nvPr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7CBCD97-CF1B-9B44-9141-DC3046F51B61}"/>
                </a:ext>
              </a:extLst>
            </p:cNvPr>
            <p:cNvSpPr/>
            <p:nvPr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BBF6929-8A98-BD48-B487-3A1864103330}"/>
                </a:ext>
              </a:extLst>
            </p:cNvPr>
            <p:cNvSpPr/>
            <p:nvPr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0B01414-6018-4548-BD80-FC6A59CEBDB0}"/>
                </a:ext>
              </a:extLst>
            </p:cNvPr>
            <p:cNvSpPr/>
            <p:nvPr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839C4E20-3B81-C440-8F1B-F076DE54413B}"/>
                </a:ext>
              </a:extLst>
            </p:cNvPr>
            <p:cNvSpPr/>
            <p:nvPr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E6BC3AF-ED16-E14F-8D80-E5843B24E0ED}"/>
                </a:ext>
              </a:extLst>
            </p:cNvPr>
            <p:cNvSpPr/>
            <p:nvPr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C9388B6-61F5-4840-A0C0-3C3B5437EC3A}"/>
                </a:ext>
              </a:extLst>
            </p:cNvPr>
            <p:cNvSpPr/>
            <p:nvPr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F59FA0-C711-CB45-BB2A-0B8E67C2219B}"/>
              </a:ext>
            </a:extLst>
          </p:cNvPr>
          <p:cNvSpPr txBox="1">
            <a:spLocks/>
          </p:cNvSpPr>
          <p:nvPr userDrawn="1"/>
        </p:nvSpPr>
        <p:spPr>
          <a:xfrm>
            <a:off x="23461663" y="12901943"/>
            <a:ext cx="922337" cy="732365"/>
          </a:xfrm>
          <a:prstGeom prst="rect">
            <a:avLst/>
          </a:prstGeom>
        </p:spPr>
        <p:txBody>
          <a:bodyPr vert="horz" lIns="243840" tIns="121920" rIns="243840" bIns="1219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2751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27510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15D8CC1-62E6-EA42-AC14-5A44A73C7E8F}"/>
              </a:ext>
            </a:extLst>
          </p:cNvPr>
          <p:cNvSpPr txBox="1">
            <a:spLocks/>
          </p:cNvSpPr>
          <p:nvPr userDrawn="1"/>
        </p:nvSpPr>
        <p:spPr>
          <a:xfrm>
            <a:off x="23371764" y="13076176"/>
            <a:ext cx="22617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500" cap="none" spc="0" normalizeH="0" baseline="0" noProof="0" dirty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|</a:t>
            </a:r>
            <a:endParaRPr kumimoji="0" lang="en-US" sz="1600" b="0" i="0" u="none" strike="noStrike" kern="15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8D59C9-49F6-A34B-9BF0-58E1DC45968B}"/>
              </a:ext>
            </a:extLst>
          </p:cNvPr>
          <p:cNvSpPr/>
          <p:nvPr userDrawn="1"/>
        </p:nvSpPr>
        <p:spPr>
          <a:xfrm>
            <a:off x="18826579" y="13136926"/>
            <a:ext cx="4544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30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ИНСТИТУТ ЭКОНОМИКИ ГОРОДА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94C867-42EC-C74B-9277-65F5E7EEDDFE}"/>
              </a:ext>
            </a:extLst>
          </p:cNvPr>
          <p:cNvGrpSpPr/>
          <p:nvPr userDrawn="1"/>
        </p:nvGrpSpPr>
        <p:grpSpPr>
          <a:xfrm>
            <a:off x="922338" y="12806279"/>
            <a:ext cx="601347" cy="601349"/>
            <a:chOff x="10960100" y="5626098"/>
            <a:chExt cx="2463800" cy="2463803"/>
          </a:xfrm>
          <a:solidFill>
            <a:schemeClr val="accent3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F640295-DA58-F74B-B741-7D57564713D0}"/>
                </a:ext>
              </a:extLst>
            </p:cNvPr>
            <p:cNvSpPr/>
            <p:nvPr userDrawn="1"/>
          </p:nvSpPr>
          <p:spPr>
            <a:xfrm>
              <a:off x="10960100" y="5626100"/>
              <a:ext cx="1680726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8ADB007-C9AE-D248-84A9-D9EE060608CE}"/>
                </a:ext>
              </a:extLst>
            </p:cNvPr>
            <p:cNvSpPr/>
            <p:nvPr userDrawn="1"/>
          </p:nvSpPr>
          <p:spPr>
            <a:xfrm>
              <a:off x="10960100" y="7480999"/>
              <a:ext cx="2463800" cy="608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7A8ABC-ABDD-2F49-9841-832522BD52B7}"/>
                </a:ext>
              </a:extLst>
            </p:cNvPr>
            <p:cNvSpPr/>
            <p:nvPr userDrawn="1"/>
          </p:nvSpPr>
          <p:spPr>
            <a:xfrm>
              <a:off x="10960100" y="6179735"/>
              <a:ext cx="610577" cy="1381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C2A0E34-036A-134C-9526-C3FFF8C2AEDA}"/>
                </a:ext>
              </a:extLst>
            </p:cNvPr>
            <p:cNvSpPr/>
            <p:nvPr userDrawn="1"/>
          </p:nvSpPr>
          <p:spPr>
            <a:xfrm>
              <a:off x="12813323" y="6410848"/>
              <a:ext cx="610577" cy="11505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56F8A56-141D-D547-9C1E-B731D93A8297}"/>
                </a:ext>
              </a:extLst>
            </p:cNvPr>
            <p:cNvSpPr/>
            <p:nvPr userDrawn="1"/>
          </p:nvSpPr>
          <p:spPr>
            <a:xfrm>
              <a:off x="12813323" y="5626098"/>
              <a:ext cx="610577" cy="6089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9C6F33DD-69ED-944B-AFFA-E308F953C323}"/>
                </a:ext>
              </a:extLst>
            </p:cNvPr>
            <p:cNvSpPr/>
            <p:nvPr userDrawn="1"/>
          </p:nvSpPr>
          <p:spPr>
            <a:xfrm>
              <a:off x="11755246" y="6779155"/>
              <a:ext cx="515816" cy="514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01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18" r:id="rId25"/>
    <p:sldLayoutId id="2147484019" r:id="rId26"/>
    <p:sldLayoutId id="2147484020" r:id="rId27"/>
    <p:sldLayoutId id="2147484021" r:id="rId28"/>
    <p:sldLayoutId id="2147484022" r:id="rId29"/>
    <p:sldLayoutId id="2147484023" r:id="rId30"/>
    <p:sldLayoutId id="2147484024" r:id="rId31"/>
    <p:sldLayoutId id="2147484025" r:id="rId32"/>
    <p:sldLayoutId id="2147484026" r:id="rId33"/>
    <p:sldLayoutId id="2147484027" r:id="rId34"/>
    <p:sldLayoutId id="2147484028" r:id="rId35"/>
    <p:sldLayoutId id="2147484029" r:id="rId36"/>
    <p:sldLayoutId id="2147484030" r:id="rId37"/>
    <p:sldLayoutId id="2147484031" r:id="rId38"/>
    <p:sldLayoutId id="2147484032" r:id="rId39"/>
    <p:sldLayoutId id="2147484033" r:id="rId40"/>
    <p:sldLayoutId id="2147484034" r:id="rId41"/>
    <p:sldLayoutId id="2147484035" r:id="rId42"/>
    <p:sldLayoutId id="2147484036" r:id="rId43"/>
    <p:sldLayoutId id="2147484037" r:id="rId44"/>
    <p:sldLayoutId id="2147484038" r:id="rId45"/>
    <p:sldLayoutId id="2147484039" r:id="rId46"/>
    <p:sldLayoutId id="2147484040" r:id="rId47"/>
    <p:sldLayoutId id="2147484041" r:id="rId48"/>
  </p:sldLayoutIdLst>
  <p:txStyles>
    <p:titleStyle>
      <a:lvl1pPr algn="ctr" defTabSz="2438430" rtl="0" eaLnBrk="1" latinLnBrk="0" hangingPunct="1">
        <a:spcBef>
          <a:spcPct val="0"/>
        </a:spcBef>
        <a:buNone/>
        <a:defRPr sz="1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11" indent="-914411" algn="l" defTabSz="2438430" rtl="0" eaLnBrk="1" latinLnBrk="0" hangingPunct="1">
        <a:spcBef>
          <a:spcPct val="20000"/>
        </a:spcBef>
        <a:buFont typeface="Arial" pitchFamily="34" charset="0"/>
        <a:buChar char="•"/>
        <a:defRPr sz="8533" kern="1200">
          <a:solidFill>
            <a:schemeClr val="tx1"/>
          </a:solidFill>
          <a:latin typeface="+mn-lt"/>
          <a:ea typeface="+mn-ea"/>
          <a:cs typeface="+mn-cs"/>
        </a:defRPr>
      </a:lvl1pPr>
      <a:lvl2pPr marL="1981225" indent="-762010" algn="l" defTabSz="2438430" rtl="0" eaLnBrk="1" latinLnBrk="0" hangingPunct="1">
        <a:spcBef>
          <a:spcPct val="20000"/>
        </a:spcBef>
        <a:buFont typeface="Arial" pitchFamily="34" charset="0"/>
        <a:buChar char="–"/>
        <a:defRPr sz="7467" kern="1200">
          <a:solidFill>
            <a:schemeClr val="tx1"/>
          </a:solidFill>
          <a:latin typeface="+mn-lt"/>
          <a:ea typeface="+mn-ea"/>
          <a:cs typeface="+mn-cs"/>
        </a:defRPr>
      </a:lvl2pPr>
      <a:lvl3pPr marL="3048038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67253" indent="-609608" algn="l" defTabSz="2438430" rtl="0" eaLnBrk="1" latinLnBrk="0" hangingPunct="1">
        <a:spcBef>
          <a:spcPct val="20000"/>
        </a:spcBef>
        <a:buFont typeface="Arial" pitchFamily="34" charset="0"/>
        <a:buChar char="–"/>
        <a:defRPr sz="5333" kern="1200">
          <a:solidFill>
            <a:schemeClr val="tx1"/>
          </a:solidFill>
          <a:latin typeface="+mn-lt"/>
          <a:ea typeface="+mn-ea"/>
          <a:cs typeface="+mn-cs"/>
        </a:defRPr>
      </a:lvl4pPr>
      <a:lvl5pPr marL="5486469" indent="-609608" algn="l" defTabSz="2438430" rtl="0" eaLnBrk="1" latinLnBrk="0" hangingPunct="1">
        <a:spcBef>
          <a:spcPct val="20000"/>
        </a:spcBef>
        <a:buFont typeface="Arial" pitchFamily="34" charset="0"/>
        <a:buChar char="»"/>
        <a:defRPr sz="5333" kern="1200">
          <a:solidFill>
            <a:schemeClr val="tx1"/>
          </a:solidFill>
          <a:latin typeface="+mn-lt"/>
          <a:ea typeface="+mn-ea"/>
          <a:cs typeface="+mn-cs"/>
        </a:defRPr>
      </a:lvl5pPr>
      <a:lvl6pPr marL="670568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6pPr>
      <a:lvl7pPr marL="7924899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7pPr>
      <a:lvl8pPr marL="9144114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8pPr>
      <a:lvl9pPr marL="10363330" indent="-609608" algn="l" defTabSz="2438430" rtl="0" eaLnBrk="1" latinLnBrk="0" hangingPunct="1">
        <a:spcBef>
          <a:spcPct val="20000"/>
        </a:spcBef>
        <a:buFont typeface="Arial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30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4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6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076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291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507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722" algn="l" defTabSz="2438430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343">
          <p15:clr>
            <a:srgbClr val="F26B43"/>
          </p15:clr>
        </p15:guide>
        <p15:guide id="8" pos="7680">
          <p15:clr>
            <a:srgbClr val="F26B43"/>
          </p15:clr>
        </p15:guide>
        <p15:guide id="9" orient="horz" pos="8062">
          <p15:clr>
            <a:srgbClr val="F26B43"/>
          </p15:clr>
        </p15:guide>
        <p15:guide id="10" orient="horz" pos="555">
          <p15:clr>
            <a:srgbClr val="F26B43"/>
          </p15:clr>
        </p15:guide>
        <p15:guide id="11" pos="581">
          <p15:clr>
            <a:srgbClr val="F26B43"/>
          </p15:clr>
        </p15:guide>
        <p15:guide id="12" pos="147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ilbox@urbaneconomics.r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urbaneconomic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118548-F002-C74D-9E06-0CDC9BE78973}"/>
              </a:ext>
            </a:extLst>
          </p:cNvPr>
          <p:cNvSpPr/>
          <p:nvPr/>
        </p:nvSpPr>
        <p:spPr>
          <a:xfrm>
            <a:off x="7453223" y="448574"/>
            <a:ext cx="16424047" cy="11621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CA7A81-760A-AC4D-B051-4CB2DE22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138" y="5662938"/>
            <a:ext cx="14686573" cy="2265773"/>
          </a:xfrm>
        </p:spPr>
        <p:txBody>
          <a:bodyPr/>
          <a:lstStyle/>
          <a:p>
            <a:r>
              <a:rPr lang="ru-RU" sz="6000" dirty="0"/>
              <a:t>Особенности организации и финансирования капитального ремонта многоквартирных домов со специальными счетами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033CCE-7E6B-1945-919B-42E8144C9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1138" y="8300099"/>
            <a:ext cx="14039792" cy="22657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4000" dirty="0"/>
              <a:t>Ирина Валентиновна Генцлер,</a:t>
            </a:r>
          </a:p>
          <a:p>
            <a:pPr>
              <a:spcBef>
                <a:spcPts val="0"/>
              </a:spcBef>
            </a:pPr>
            <a:r>
              <a:rPr lang="ru-RU" sz="4000" dirty="0"/>
              <a:t>директор направления «Городское хозяйство»</a:t>
            </a:r>
          </a:p>
          <a:p>
            <a:pPr>
              <a:spcBef>
                <a:spcPts val="0"/>
              </a:spcBef>
            </a:pPr>
            <a:r>
              <a:rPr lang="ru-RU" sz="4000" dirty="0"/>
              <a:t>Фонда «Институт экономики города»</a:t>
            </a:r>
          </a:p>
          <a:p>
            <a:endParaRPr lang="ru-RU" sz="4000" dirty="0"/>
          </a:p>
          <a:p>
            <a:r>
              <a:rPr lang="ru-RU" sz="3600" dirty="0"/>
              <a:t>1 марта 2023 г.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016949" y="925021"/>
            <a:ext cx="15860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РОССИЙСКАЯ СТРОИТЕЛЬНАЯ НЕДЕЛЯ - 2023</a:t>
            </a:r>
          </a:p>
          <a:p>
            <a:r>
              <a:rPr lang="ru-RU" sz="3600" dirty="0">
                <a:solidFill>
                  <a:schemeClr val="bg1"/>
                </a:solidFill>
              </a:rPr>
              <a:t>Круглый стол «Капитальный ремонт многоквартирных домов со специальными счетами: новый рынок»</a:t>
            </a:r>
          </a:p>
        </p:txBody>
      </p:sp>
    </p:spTree>
    <p:extLst>
      <p:ext uri="{BB962C8B-B14F-4D97-AF65-F5344CB8AC3E}">
        <p14:creationId xmlns:p14="http://schemas.microsoft.com/office/powerpoint/2010/main" val="23808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4635" y="347958"/>
            <a:ext cx="23419365" cy="136699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4800" cap="all" dirty="0"/>
              <a:t>Контроль и приемка работ по капитальному ремонту МКД со специальным счетом</a:t>
            </a:r>
            <a:endParaRPr lang="en-US" sz="4800" u="sng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0390" y="2259598"/>
            <a:ext cx="23037844" cy="454863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Вопрос об организации контроля со стороны собственников/заказчиков не включен в перечень</a:t>
            </a:r>
          </a:p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обязательных вопросов при принятии решения о капитальном ремонте МКД со специальным счетом</a:t>
            </a:r>
          </a:p>
          <a:p>
            <a:pPr lvl="0">
              <a:spcBef>
                <a:spcPts val="0"/>
              </a:spcBef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 осуществление строительного контроля капитального ремонта МКД со специальным счетом распространяется </a:t>
            </a:r>
          </a:p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действие Положения о проведении строительного контроля при осуществлении строительства, реконструкции и</a:t>
            </a:r>
          </a:p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капитального ремонта объектов капитального строительства, утв. ПП РФ от 21 июня 2010 № 468</a:t>
            </a:r>
          </a:p>
          <a:p>
            <a:pPr lvl="0">
              <a:spcBef>
                <a:spcPts val="0"/>
              </a:spcBef>
            </a:pP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Согласно данному Положению, способ организации строительного контроля со стороны заказчика определяется</a:t>
            </a:r>
          </a:p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заказчиком 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</p:txBody>
      </p:sp>
      <p:pic>
        <p:nvPicPr>
          <p:cNvPr id="5" name="Рисунок 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35" y="2389951"/>
            <a:ext cx="914400" cy="914400"/>
          </a:xfrm>
          <a:prstGeom prst="rect">
            <a:avLst/>
          </a:prstGeom>
        </p:spPr>
      </p:pic>
      <p:sp>
        <p:nvSpPr>
          <p:cNvPr id="13" name="Rectangle 28"/>
          <p:cNvSpPr/>
          <p:nvPr/>
        </p:nvSpPr>
        <p:spPr>
          <a:xfrm>
            <a:off x="964635" y="9677379"/>
            <a:ext cx="22769354" cy="2637645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marL="27305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Trebuchet MS" panose="020B0603020202020204"/>
                <a:ea typeface="Roboto" panose="02000000000000000000" pitchFamily="2" charset="0"/>
              </a:rPr>
              <a:t>Вопросы: </a:t>
            </a:r>
          </a:p>
          <a:p>
            <a:pPr marL="27305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Trebuchet MS" panose="020B0603020202020204"/>
                <a:ea typeface="Roboto" panose="02000000000000000000" pitchFamily="2" charset="0"/>
              </a:rPr>
              <a:t>Нужно ли обязать собственников заказывать услугу строительного контроля? </a:t>
            </a:r>
          </a:p>
          <a:p>
            <a:pPr marL="27305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chemeClr val="bg1"/>
              </a:solidFill>
              <a:latin typeface="Trebuchet MS" panose="020B0603020202020204"/>
              <a:ea typeface="Roboto" panose="02000000000000000000" pitchFamily="2" charset="0"/>
            </a:endParaRPr>
          </a:p>
          <a:p>
            <a:pPr marL="27305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Trebuchet MS" panose="020B0603020202020204"/>
                <a:ea typeface="Roboto" panose="02000000000000000000" pitchFamily="2" charset="0"/>
              </a:rPr>
              <a:t>Кто должен входить в комиссию по приемке работ по капитальному ремонту МКД со специальными счетам?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635" y="7704198"/>
            <a:ext cx="21700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2438430"/>
            <a:r>
              <a:rPr lang="ru-RU" sz="3200" b="1" dirty="0">
                <a:solidFill>
                  <a:srgbClr val="799DD0">
                    <a:lumMod val="50000"/>
                  </a:srgbClr>
                </a:solidFill>
              </a:rPr>
              <a:t>Не установлен порядок приемки выполненных работ по капитальному ремонту МКД со специальным</a:t>
            </a:r>
          </a:p>
          <a:p>
            <a:pPr lvl="0" defTabSz="2438430"/>
            <a:r>
              <a:rPr lang="ru-RU" sz="3200" b="1" dirty="0">
                <a:solidFill>
                  <a:srgbClr val="799DD0">
                    <a:lumMod val="50000"/>
                  </a:srgbClr>
                </a:solidFill>
              </a:rPr>
              <a:t>счетом, требования к составу комиссии по приемке выполненных работ</a:t>
            </a:r>
            <a:endParaRPr lang="ru-RU" sz="3200" dirty="0">
              <a:solidFill>
                <a:srgbClr val="799DD0">
                  <a:lumMod val="50000"/>
                </a:srgbClr>
              </a:solidFill>
            </a:endParaRPr>
          </a:p>
        </p:txBody>
      </p:sp>
      <p:pic>
        <p:nvPicPr>
          <p:cNvPr id="10" name="Рисунок 9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60" y="77563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9095" y="419310"/>
            <a:ext cx="22512865" cy="109189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5400" cap="all" dirty="0"/>
              <a:t>ЧАСТО ВСТРЕЧАЮЩАЯСЯ ПРОБЛЕМА - НЕДОСТАТОЧНОСТЬ СРЕДСТВ</a:t>
            </a:r>
            <a:endParaRPr lang="en-US" sz="4800" u="sng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0150" y="3054485"/>
            <a:ext cx="22713788" cy="6108970"/>
          </a:xfrm>
        </p:spPr>
        <p:txBody>
          <a:bodyPr/>
          <a:lstStyle/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Модель привлечения кредитов собственниками помещений в МКД как «коллективным заемщиком», 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обладающим обособленными общими средствами, формируемыми за счет обязательных взносов на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капитальный ремонт, не может реализоваться в связи с пробелами в законодательстве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endParaRPr lang="ru-RU" sz="1000" b="1" u="sng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Кредиты на капитальный ремонт МКД со специальным счетом могут быть привлечены ТСЖ (ЖСК) или 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управляющей организацией, но это кредиты юридическим лицам, которые рассматриваются банками как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ненадежные заемщики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endParaRPr lang="ru-RU" sz="1000" i="1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Займы на капитальный ремонт предоставляются редкими организациями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Часто единственная доступная сегодня для собственников возможность привлечения заемных средств – </a:t>
            </a:r>
          </a:p>
          <a:p>
            <a:pPr lvl="0" defTabSz="914128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рассрочка по оплате выполненных работ, предоставляемая подрядчиком</a:t>
            </a:r>
          </a:p>
        </p:txBody>
      </p:sp>
      <p:sp>
        <p:nvSpPr>
          <p:cNvPr id="11" name="Rectangle 28"/>
          <p:cNvSpPr/>
          <p:nvPr/>
        </p:nvSpPr>
        <p:spPr>
          <a:xfrm>
            <a:off x="850850" y="9387104"/>
            <a:ext cx="22769354" cy="27699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447675" lvl="0">
              <a:lnSpc>
                <a:spcPct val="130000"/>
              </a:lnSpc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Вопрос: </a:t>
            </a:r>
            <a:r>
              <a:rPr lang="ru-RU" sz="3600" b="1" dirty="0">
                <a:solidFill>
                  <a:srgbClr val="FFFFFF"/>
                </a:solidFill>
                <a:ea typeface="Roboto" panose="02000000000000000000" pitchFamily="2" charset="0"/>
              </a:rPr>
              <a:t>Условия, при которых подрядчик может согласиться на предоставление рассрочки по оплату выполненных работ по капитальному ремонту («коммерческого кредита»)?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  <a:p>
            <a:pPr marL="4476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  <a:p>
            <a:pPr marL="4476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Для доказательства обязательств собственников по возврату заемных средств (в т. ч. коммерческого кредита) должны быть правильно оформлены решения общего собрания</a:t>
            </a:r>
          </a:p>
        </p:txBody>
      </p:sp>
      <p:pic>
        <p:nvPicPr>
          <p:cNvPr id="15" name="Рисунок 1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35" y="3362716"/>
            <a:ext cx="914400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0150" y="1848255"/>
            <a:ext cx="21691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Подход – «Делаем то, на что хватает денег» - неправильный!</a:t>
            </a: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Нужно делать то, что необходимо, исходя из технического состояния </a:t>
            </a:r>
          </a:p>
        </p:txBody>
      </p:sp>
    </p:spTree>
    <p:extLst>
      <p:ext uri="{BB962C8B-B14F-4D97-AF65-F5344CB8AC3E}">
        <p14:creationId xmlns:p14="http://schemas.microsoft.com/office/powerpoint/2010/main" val="31003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2312" y="423371"/>
            <a:ext cx="22539324" cy="1656464"/>
          </a:xfrm>
        </p:spPr>
        <p:txBody>
          <a:bodyPr>
            <a:normAutofit fontScale="90000"/>
          </a:bodyPr>
          <a:lstStyle/>
          <a:p>
            <a:r>
              <a:rPr lang="ru-RU" dirty="0"/>
              <a:t>Негативный опыт капитального ремонта МКД со специальными счетами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17601" y="2884451"/>
            <a:ext cx="10270248" cy="25851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33" b="1" i="0" u="none" strike="noStrike" kern="1200" cap="none" spc="0" normalizeH="0" baseline="0" noProof="0" dirty="0">
              <a:ln>
                <a:noFill/>
              </a:ln>
              <a:solidFill>
                <a:srgbClr val="33538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33" b="1" i="0" u="none" strike="noStrike" kern="1200" cap="none" spc="0" normalizeH="0" baseline="0" noProof="0" dirty="0">
              <a:ln>
                <a:noFill/>
              </a:ln>
              <a:solidFill>
                <a:srgbClr val="33538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33538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1388" y="2098960"/>
            <a:ext cx="10836580" cy="11042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B993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Причины: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B9934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B993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Низкая информированность большинства  собственников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B993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Манипулирование собственниками управляющей организацией/владельцем специального счета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B993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Недобросовестное поведение председателя совета МКД/правления ТСЖ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B993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Отсутствие внимания со стороны ОМСУ, регионального органа власти, ответственного за реализацию региональной программы капитального ремонта</a:t>
            </a:r>
            <a:endParaRPr lang="ru-RU" sz="4000" dirty="0">
              <a:solidFill>
                <a:srgbClr val="B99343"/>
              </a:solidFill>
              <a:latin typeface="Trebuchet MS" panose="020B0603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B993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Отсутствия внимания со стороны СРО строительных организаций, СРО управляющих организаций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733" b="1" i="0" u="none" strike="noStrike" kern="1200" cap="none" spc="0" normalizeH="0" baseline="0" noProof="0" dirty="0">
              <a:ln>
                <a:noFill/>
              </a:ln>
              <a:solidFill>
                <a:srgbClr val="B9934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479300" y="3137470"/>
            <a:ext cx="492867" cy="42488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12188157" y="3425833"/>
            <a:ext cx="492867" cy="424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3050" y="2534193"/>
            <a:ext cx="7894320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Проведение не первоочередных видов работ по капитальному ремонту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538A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Выполнение текущего ремонта за счет средств на специальном счете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538A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Завышенные сметы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538A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Актирование невыполненных работ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33538A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33538A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«Обнуление» специального счета и инициирование перехода к региональному оператору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1" y="5209010"/>
            <a:ext cx="426757" cy="49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34" y="7196319"/>
            <a:ext cx="426757" cy="493819"/>
          </a:xfrm>
          <a:prstGeom prst="rect">
            <a:avLst/>
          </a:prstGeom>
        </p:spPr>
      </p:pic>
      <p:sp>
        <p:nvSpPr>
          <p:cNvPr id="12" name="Isosceles Triangle 6"/>
          <p:cNvSpPr/>
          <p:nvPr/>
        </p:nvSpPr>
        <p:spPr>
          <a:xfrm rot="5400000">
            <a:off x="540076" y="8304249"/>
            <a:ext cx="492867" cy="42488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Isosceles Triangle 6"/>
          <p:cNvSpPr/>
          <p:nvPr/>
        </p:nvSpPr>
        <p:spPr>
          <a:xfrm rot="5400000">
            <a:off x="570740" y="10178350"/>
            <a:ext cx="492867" cy="42488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Isosceles Triangle 7"/>
          <p:cNvSpPr/>
          <p:nvPr/>
        </p:nvSpPr>
        <p:spPr>
          <a:xfrm rot="5400000">
            <a:off x="12176489" y="8254783"/>
            <a:ext cx="456906" cy="40700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7"/>
          <p:cNvSpPr/>
          <p:nvPr/>
        </p:nvSpPr>
        <p:spPr>
          <a:xfrm rot="5400000">
            <a:off x="12167447" y="6820781"/>
            <a:ext cx="492867" cy="424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7"/>
          <p:cNvSpPr/>
          <p:nvPr/>
        </p:nvSpPr>
        <p:spPr>
          <a:xfrm rot="5400000">
            <a:off x="12122081" y="4970301"/>
            <a:ext cx="492867" cy="42488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Isosceles Triangle 7">
            <a:extLst>
              <a:ext uri="{FF2B5EF4-FFF2-40B4-BE49-F238E27FC236}">
                <a16:creationId xmlns:a16="http://schemas.microsoft.com/office/drawing/2014/main" id="{EF42CDE9-52C6-2432-A91F-466B3BDF80BD}"/>
              </a:ext>
            </a:extLst>
          </p:cNvPr>
          <p:cNvSpPr/>
          <p:nvPr/>
        </p:nvSpPr>
        <p:spPr>
          <a:xfrm rot="5400000">
            <a:off x="12214589" y="10751116"/>
            <a:ext cx="456906" cy="40700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1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" y="1"/>
            <a:ext cx="24382289" cy="1371523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83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6" y="1"/>
            <a:ext cx="24382289" cy="13715230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8" cy="113085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68941" y="2408722"/>
              <a:ext cx="10579100" cy="7476490"/>
            </a:xfrm>
            <a:custGeom>
              <a:avLst/>
              <a:gdLst/>
              <a:ahLst/>
              <a:cxnLst/>
              <a:rect l="l" t="t" r="r" b="b"/>
              <a:pathLst>
                <a:path w="10579100" h="7476490">
                  <a:moveTo>
                    <a:pt x="10578526" y="0"/>
                  </a:moveTo>
                  <a:lnTo>
                    <a:pt x="0" y="0"/>
                  </a:lnTo>
                  <a:lnTo>
                    <a:pt x="0" y="7476212"/>
                  </a:lnTo>
                  <a:lnTo>
                    <a:pt x="10578526" y="7476212"/>
                  </a:lnTo>
                  <a:lnTo>
                    <a:pt x="10578526" y="0"/>
                  </a:lnTo>
                  <a:close/>
                </a:path>
              </a:pathLst>
            </a:custGeom>
            <a:solidFill>
              <a:srgbClr val="3353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83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53364" y="6304407"/>
            <a:ext cx="11355391" cy="3397738"/>
          </a:xfrm>
          <a:prstGeom prst="rect">
            <a:avLst/>
          </a:prstGeom>
        </p:spPr>
        <p:txBody>
          <a:bodyPr vert="horz" wrap="square" lIns="0" tIns="241821" rIns="0" bIns="0" rtlCol="0">
            <a:spAutoFit/>
          </a:bodyPr>
          <a:lstStyle/>
          <a:p>
            <a:pPr marL="15403" marR="0" lvl="0" indent="0" algn="l" defTabSz="914400" rtl="0" eaLnBrk="1" fontAlgn="auto" latinLnBrk="0" hangingPunct="1">
              <a:lnSpc>
                <a:spcPct val="100000"/>
              </a:lnSpc>
              <a:spcBef>
                <a:spcPts val="19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125</a:t>
            </a:r>
            <a:r>
              <a:rPr kumimoji="0" lang="ru-RU" sz="2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375</a:t>
            </a:r>
            <a:r>
              <a:rPr kumimoji="0" sz="2911" b="0" i="0" u="none" strike="noStrike" kern="1200" cap="none" spc="-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Москва,</a:t>
            </a:r>
            <a:endParaRPr kumimoji="0" sz="2911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18600" marR="6161" lvl="0" indent="-103967" algn="l" defTabSz="914400" rtl="0" eaLnBrk="1" fontAlgn="auto" latinLnBrk="0" hangingPunct="1">
              <a:lnSpc>
                <a:spcPct val="15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6578" algn="l"/>
              </a:tabLst>
              <a:defRPr/>
            </a:pP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Леонтьевский</a:t>
            </a:r>
            <a:r>
              <a:rPr kumimoji="0" sz="2911" b="0" i="0" u="none" strike="noStrike" kern="1200" cap="none" spc="4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переулок,</a:t>
            </a:r>
            <a:r>
              <a:rPr kumimoji="0" sz="2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дом</a:t>
            </a:r>
            <a:r>
              <a:rPr kumimoji="0" sz="2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21/1,стр.1</a:t>
            </a:r>
            <a:endParaRPr kumimoji="0" lang="ru-RU" sz="291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18600" marR="6161" lvl="0" indent="-103967" algn="l" defTabSz="914400" rtl="0" eaLnBrk="1" fontAlgn="auto" latinLnBrk="0" hangingPunct="1">
              <a:lnSpc>
                <a:spcPct val="15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6578" algn="l"/>
              </a:tabLst>
              <a:defRPr/>
            </a:pPr>
            <a:r>
              <a:rPr kumimoji="0" sz="2911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тел</a:t>
            </a:r>
            <a:r>
              <a:rPr kumimoji="0" sz="2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.:</a:t>
            </a:r>
            <a:r>
              <a:rPr kumimoji="0" sz="2911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8</a:t>
            </a:r>
            <a:r>
              <a:rPr kumimoji="0" sz="2911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(495)</a:t>
            </a:r>
            <a:r>
              <a:rPr kumimoji="0" sz="2911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363-50-47,	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8</a:t>
            </a:r>
            <a:r>
              <a:rPr kumimoji="0" sz="2911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(495)</a:t>
            </a:r>
            <a:r>
              <a:rPr kumimoji="0" lang="ru-RU" sz="2911" b="0" i="0" u="none" strike="noStrike" kern="1200" cap="none" spc="-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212-05-11</a:t>
            </a:r>
            <a:endParaRPr kumimoji="0" sz="2911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5403" marR="879486" lvl="0" indent="0" algn="l" defTabSz="914400" rtl="0" eaLnBrk="1" fontAlgn="auto" latinLnBrk="0" hangingPunct="1">
              <a:lnSpc>
                <a:spcPct val="15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E-mail:</a:t>
            </a:r>
            <a:r>
              <a:rPr kumimoji="0" lang="en-US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3"/>
              </a:rPr>
              <a:t>mailbox@urbaneconomics.ru</a:t>
            </a:r>
            <a:r>
              <a:rPr kumimoji="0" lang="ru-RU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</a:t>
            </a:r>
            <a:r>
              <a:rPr kumimoji="0" lang="en-US" sz="2911" b="0" i="0" u="none" strike="noStrike" kern="1200" cap="none" spc="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fondiue@yandex.ru</a:t>
            </a:r>
            <a:endParaRPr kumimoji="0" lang="en-US" sz="2911" b="0" i="0" u="none" strike="noStrike" kern="1200" cap="none" spc="6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5403" marR="879486" lvl="0" indent="0" algn="l" defTabSz="914400" rtl="0" eaLnBrk="1" fontAlgn="auto" latinLnBrk="0" hangingPunct="1">
              <a:lnSpc>
                <a:spcPct val="15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Web-site:</a:t>
            </a:r>
            <a:r>
              <a:rPr kumimoji="0" sz="2911" b="0" i="0" u="none" strike="noStrike" kern="1200" cap="none" spc="2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911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hlinkClick r:id="rId4"/>
              </a:rPr>
              <a:t>www.urbaneconomics.ru</a:t>
            </a:r>
            <a:endParaRPr kumimoji="0" sz="2911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56847" y="2960925"/>
            <a:ext cx="10863434" cy="9027541"/>
            <a:chOff x="4099979" y="2441392"/>
            <a:chExt cx="8449018" cy="7443542"/>
          </a:xfrm>
        </p:grpSpPr>
        <p:sp>
          <p:nvSpPr>
            <p:cNvPr id="8" name="object 8"/>
            <p:cNvSpPr/>
            <p:nvPr/>
          </p:nvSpPr>
          <p:spPr>
            <a:xfrm>
              <a:off x="10808462" y="3048285"/>
              <a:ext cx="1740535" cy="6315710"/>
            </a:xfrm>
            <a:custGeom>
              <a:avLst/>
              <a:gdLst/>
              <a:ahLst/>
              <a:cxnLst/>
              <a:rect l="l" t="t" r="r" b="b"/>
              <a:pathLst>
                <a:path w="1740534" h="6315709">
                  <a:moveTo>
                    <a:pt x="434746" y="5952147"/>
                  </a:moveTo>
                  <a:lnTo>
                    <a:pt x="428955" y="5925451"/>
                  </a:lnTo>
                  <a:lnTo>
                    <a:pt x="413270" y="5902985"/>
                  </a:lnTo>
                  <a:lnTo>
                    <a:pt x="390258" y="5887478"/>
                  </a:lnTo>
                  <a:lnTo>
                    <a:pt x="362483" y="5881700"/>
                  </a:lnTo>
                  <a:lnTo>
                    <a:pt x="77292" y="5881700"/>
                  </a:lnTo>
                  <a:lnTo>
                    <a:pt x="50342" y="5887478"/>
                  </a:lnTo>
                  <a:lnTo>
                    <a:pt x="27241" y="5902985"/>
                  </a:lnTo>
                  <a:lnTo>
                    <a:pt x="11099" y="5925451"/>
                  </a:lnTo>
                  <a:lnTo>
                    <a:pt x="5029" y="5952147"/>
                  </a:lnTo>
                  <a:lnTo>
                    <a:pt x="5029" y="6239751"/>
                  </a:lnTo>
                  <a:lnTo>
                    <a:pt x="11099" y="6266434"/>
                  </a:lnTo>
                  <a:lnTo>
                    <a:pt x="27241" y="6288900"/>
                  </a:lnTo>
                  <a:lnTo>
                    <a:pt x="50342" y="6304394"/>
                  </a:lnTo>
                  <a:lnTo>
                    <a:pt x="77292" y="6310173"/>
                  </a:lnTo>
                  <a:lnTo>
                    <a:pt x="219887" y="6310173"/>
                  </a:lnTo>
                  <a:lnTo>
                    <a:pt x="219887" y="6147790"/>
                  </a:lnTo>
                  <a:lnTo>
                    <a:pt x="167144" y="6147790"/>
                  </a:lnTo>
                  <a:lnTo>
                    <a:pt x="167144" y="6077356"/>
                  </a:lnTo>
                  <a:lnTo>
                    <a:pt x="219887" y="6077356"/>
                  </a:lnTo>
                  <a:lnTo>
                    <a:pt x="219887" y="6048019"/>
                  </a:lnTo>
                  <a:lnTo>
                    <a:pt x="226352" y="6014136"/>
                  </a:lnTo>
                  <a:lnTo>
                    <a:pt x="243814" y="5985408"/>
                  </a:lnTo>
                  <a:lnTo>
                    <a:pt x="269328" y="5965469"/>
                  </a:lnTo>
                  <a:lnTo>
                    <a:pt x="299974" y="5958014"/>
                  </a:lnTo>
                  <a:lnTo>
                    <a:pt x="358571" y="5958014"/>
                  </a:lnTo>
                  <a:lnTo>
                    <a:pt x="358571" y="6028448"/>
                  </a:lnTo>
                  <a:lnTo>
                    <a:pt x="294119" y="6028448"/>
                  </a:lnTo>
                  <a:lnTo>
                    <a:pt x="286308" y="6036272"/>
                  </a:lnTo>
                  <a:lnTo>
                    <a:pt x="286308" y="6077356"/>
                  </a:lnTo>
                  <a:lnTo>
                    <a:pt x="358571" y="6077356"/>
                  </a:lnTo>
                  <a:lnTo>
                    <a:pt x="358571" y="6147790"/>
                  </a:lnTo>
                  <a:lnTo>
                    <a:pt x="286308" y="6147790"/>
                  </a:lnTo>
                  <a:lnTo>
                    <a:pt x="286308" y="6310173"/>
                  </a:lnTo>
                  <a:lnTo>
                    <a:pt x="362483" y="6310173"/>
                  </a:lnTo>
                  <a:lnTo>
                    <a:pt x="390258" y="6304394"/>
                  </a:lnTo>
                  <a:lnTo>
                    <a:pt x="413270" y="6288900"/>
                  </a:lnTo>
                  <a:lnTo>
                    <a:pt x="428955" y="6266434"/>
                  </a:lnTo>
                  <a:lnTo>
                    <a:pt x="434746" y="6239751"/>
                  </a:lnTo>
                  <a:lnTo>
                    <a:pt x="434746" y="5958014"/>
                  </a:lnTo>
                  <a:lnTo>
                    <a:pt x="434746" y="5952147"/>
                  </a:lnTo>
                  <a:close/>
                </a:path>
                <a:path w="1740534" h="6315709">
                  <a:moveTo>
                    <a:pt x="580504" y="483755"/>
                  </a:moveTo>
                  <a:lnTo>
                    <a:pt x="351815" y="483755"/>
                  </a:lnTo>
                  <a:lnTo>
                    <a:pt x="351815" y="699884"/>
                  </a:lnTo>
                  <a:lnTo>
                    <a:pt x="580504" y="699884"/>
                  </a:lnTo>
                  <a:lnTo>
                    <a:pt x="580504" y="483755"/>
                  </a:lnTo>
                  <a:close/>
                </a:path>
                <a:path w="1740534" h="6315709">
                  <a:moveTo>
                    <a:pt x="1090650" y="329209"/>
                  </a:moveTo>
                  <a:lnTo>
                    <a:pt x="820496" y="329209"/>
                  </a:lnTo>
                  <a:lnTo>
                    <a:pt x="820496" y="777786"/>
                  </a:lnTo>
                  <a:lnTo>
                    <a:pt x="270141" y="777786"/>
                  </a:lnTo>
                  <a:lnTo>
                    <a:pt x="270141" y="255079"/>
                  </a:lnTo>
                  <a:lnTo>
                    <a:pt x="743851" y="255079"/>
                  </a:lnTo>
                  <a:lnTo>
                    <a:pt x="743851" y="0"/>
                  </a:lnTo>
                  <a:lnTo>
                    <a:pt x="0" y="0"/>
                  </a:lnTo>
                  <a:lnTo>
                    <a:pt x="0" y="232460"/>
                  </a:lnTo>
                  <a:lnTo>
                    <a:pt x="0" y="255079"/>
                  </a:lnTo>
                  <a:lnTo>
                    <a:pt x="0" y="777786"/>
                  </a:lnTo>
                  <a:lnTo>
                    <a:pt x="0" y="811707"/>
                  </a:lnTo>
                  <a:lnTo>
                    <a:pt x="0" y="1032852"/>
                  </a:lnTo>
                  <a:lnTo>
                    <a:pt x="1090650" y="1032852"/>
                  </a:lnTo>
                  <a:lnTo>
                    <a:pt x="1090650" y="811707"/>
                  </a:lnTo>
                  <a:lnTo>
                    <a:pt x="1090650" y="777786"/>
                  </a:lnTo>
                  <a:lnTo>
                    <a:pt x="1090650" y="329209"/>
                  </a:lnTo>
                  <a:close/>
                </a:path>
                <a:path w="1740534" h="6315709">
                  <a:moveTo>
                    <a:pt x="1090650" y="0"/>
                  </a:moveTo>
                  <a:lnTo>
                    <a:pt x="820496" y="0"/>
                  </a:lnTo>
                  <a:lnTo>
                    <a:pt x="820496" y="255079"/>
                  </a:lnTo>
                  <a:lnTo>
                    <a:pt x="1090650" y="255079"/>
                  </a:lnTo>
                  <a:lnTo>
                    <a:pt x="1090650" y="0"/>
                  </a:lnTo>
                  <a:close/>
                </a:path>
                <a:path w="1740534" h="6315709">
                  <a:moveTo>
                    <a:pt x="1740268" y="5958903"/>
                  </a:moveTo>
                  <a:lnTo>
                    <a:pt x="1738782" y="5942292"/>
                  </a:lnTo>
                  <a:lnTo>
                    <a:pt x="1737906" y="5939333"/>
                  </a:lnTo>
                  <a:lnTo>
                    <a:pt x="1734362" y="5927344"/>
                  </a:lnTo>
                  <a:lnTo>
                    <a:pt x="1704124" y="5889891"/>
                  </a:lnTo>
                  <a:lnTo>
                    <a:pt x="1679295" y="5879477"/>
                  </a:lnTo>
                  <a:lnTo>
                    <a:pt x="1679295" y="6174257"/>
                  </a:lnTo>
                  <a:lnTo>
                    <a:pt x="1678927" y="6197435"/>
                  </a:lnTo>
                  <a:lnTo>
                    <a:pt x="1673377" y="6248743"/>
                  </a:lnTo>
                  <a:lnTo>
                    <a:pt x="1647837" y="6278003"/>
                  </a:lnTo>
                  <a:lnTo>
                    <a:pt x="1639976" y="6278003"/>
                  </a:lnTo>
                  <a:lnTo>
                    <a:pt x="1617116" y="6280582"/>
                  </a:lnTo>
                  <a:lnTo>
                    <a:pt x="1589824" y="6282410"/>
                  </a:lnTo>
                  <a:lnTo>
                    <a:pt x="1558112" y="6283515"/>
                  </a:lnTo>
                  <a:lnTo>
                    <a:pt x="1521980" y="6283884"/>
                  </a:lnTo>
                  <a:lnTo>
                    <a:pt x="1484744" y="6283515"/>
                  </a:lnTo>
                  <a:lnTo>
                    <a:pt x="1452664" y="6282410"/>
                  </a:lnTo>
                  <a:lnTo>
                    <a:pt x="1425752" y="6280582"/>
                  </a:lnTo>
                  <a:lnTo>
                    <a:pt x="1403985" y="6278003"/>
                  </a:lnTo>
                  <a:lnTo>
                    <a:pt x="1394155" y="6278003"/>
                  </a:lnTo>
                  <a:lnTo>
                    <a:pt x="1388262" y="6274092"/>
                  </a:lnTo>
                  <a:lnTo>
                    <a:pt x="1382369" y="6268212"/>
                  </a:lnTo>
                  <a:lnTo>
                    <a:pt x="1374495" y="6262344"/>
                  </a:lnTo>
                  <a:lnTo>
                    <a:pt x="1364170" y="6217323"/>
                  </a:lnTo>
                  <a:lnTo>
                    <a:pt x="1362697" y="6174257"/>
                  </a:lnTo>
                  <a:lnTo>
                    <a:pt x="1363065" y="6150788"/>
                  </a:lnTo>
                  <a:lnTo>
                    <a:pt x="1368602" y="6099861"/>
                  </a:lnTo>
                  <a:lnTo>
                    <a:pt x="1382369" y="6078334"/>
                  </a:lnTo>
                  <a:lnTo>
                    <a:pt x="1388262" y="6072454"/>
                  </a:lnTo>
                  <a:lnTo>
                    <a:pt x="1452664" y="6065850"/>
                  </a:lnTo>
                  <a:lnTo>
                    <a:pt x="1549019" y="6064885"/>
                  </a:lnTo>
                  <a:lnTo>
                    <a:pt x="1558112" y="6064961"/>
                  </a:lnTo>
                  <a:lnTo>
                    <a:pt x="1617116" y="6067095"/>
                  </a:lnTo>
                  <a:lnTo>
                    <a:pt x="1661604" y="6078334"/>
                  </a:lnTo>
                  <a:lnTo>
                    <a:pt x="1677822" y="6130455"/>
                  </a:lnTo>
                  <a:lnTo>
                    <a:pt x="1679295" y="6174257"/>
                  </a:lnTo>
                  <a:lnTo>
                    <a:pt x="1679295" y="5879477"/>
                  </a:lnTo>
                  <a:lnTo>
                    <a:pt x="1674634" y="5878144"/>
                  </a:lnTo>
                  <a:lnTo>
                    <a:pt x="1657667" y="5876683"/>
                  </a:lnTo>
                  <a:lnTo>
                    <a:pt x="1616367" y="5876683"/>
                  </a:lnTo>
                  <a:lnTo>
                    <a:pt x="1616367" y="5939333"/>
                  </a:lnTo>
                  <a:lnTo>
                    <a:pt x="1616367" y="6045047"/>
                  </a:lnTo>
                  <a:lnTo>
                    <a:pt x="1596707" y="6045047"/>
                  </a:lnTo>
                  <a:lnTo>
                    <a:pt x="1596707" y="6033300"/>
                  </a:lnTo>
                  <a:lnTo>
                    <a:pt x="1590840" y="6039574"/>
                  </a:lnTo>
                  <a:lnTo>
                    <a:pt x="1585150" y="6043815"/>
                  </a:lnTo>
                  <a:lnTo>
                    <a:pt x="1579841" y="6046228"/>
                  </a:lnTo>
                  <a:lnTo>
                    <a:pt x="1575079" y="6047003"/>
                  </a:lnTo>
                  <a:lnTo>
                    <a:pt x="1569173" y="6047003"/>
                  </a:lnTo>
                  <a:lnTo>
                    <a:pt x="1565236" y="6045047"/>
                  </a:lnTo>
                  <a:lnTo>
                    <a:pt x="1563268" y="6039167"/>
                  </a:lnTo>
                  <a:lnTo>
                    <a:pt x="1561312" y="6035256"/>
                  </a:lnTo>
                  <a:lnTo>
                    <a:pt x="1561312" y="5939333"/>
                  </a:lnTo>
                  <a:lnTo>
                    <a:pt x="1580984" y="5939333"/>
                  </a:lnTo>
                  <a:lnTo>
                    <a:pt x="1580984" y="6027432"/>
                  </a:lnTo>
                  <a:lnTo>
                    <a:pt x="1582940" y="6029388"/>
                  </a:lnTo>
                  <a:lnTo>
                    <a:pt x="1588846" y="6029388"/>
                  </a:lnTo>
                  <a:lnTo>
                    <a:pt x="1592770" y="6027432"/>
                  </a:lnTo>
                  <a:lnTo>
                    <a:pt x="1596707" y="6021552"/>
                  </a:lnTo>
                  <a:lnTo>
                    <a:pt x="1596707" y="5939333"/>
                  </a:lnTo>
                  <a:lnTo>
                    <a:pt x="1616367" y="5939333"/>
                  </a:lnTo>
                  <a:lnTo>
                    <a:pt x="1616367" y="5876683"/>
                  </a:lnTo>
                  <a:lnTo>
                    <a:pt x="1545577" y="5876683"/>
                  </a:lnTo>
                  <a:lnTo>
                    <a:pt x="1545577" y="5974575"/>
                  </a:lnTo>
                  <a:lnTo>
                    <a:pt x="1545577" y="6023508"/>
                  </a:lnTo>
                  <a:lnTo>
                    <a:pt x="1543608" y="6031344"/>
                  </a:lnTo>
                  <a:lnTo>
                    <a:pt x="1539684" y="6035256"/>
                  </a:lnTo>
                  <a:lnTo>
                    <a:pt x="1534883" y="6040399"/>
                  </a:lnTo>
                  <a:lnTo>
                    <a:pt x="1529359" y="6044069"/>
                  </a:lnTo>
                  <a:lnTo>
                    <a:pt x="1523085" y="6046267"/>
                  </a:lnTo>
                  <a:lnTo>
                    <a:pt x="1516075" y="6047003"/>
                  </a:lnTo>
                  <a:lnTo>
                    <a:pt x="1506245" y="6047003"/>
                  </a:lnTo>
                  <a:lnTo>
                    <a:pt x="1503299" y="6045047"/>
                  </a:lnTo>
                  <a:lnTo>
                    <a:pt x="1500352" y="6043079"/>
                  </a:lnTo>
                  <a:lnTo>
                    <a:pt x="1494447" y="6035256"/>
                  </a:lnTo>
                  <a:lnTo>
                    <a:pt x="1490522" y="6031344"/>
                  </a:lnTo>
                  <a:lnTo>
                    <a:pt x="1488554" y="6021552"/>
                  </a:lnTo>
                  <a:lnTo>
                    <a:pt x="1488554" y="5974575"/>
                  </a:lnTo>
                  <a:lnTo>
                    <a:pt x="1506245" y="5939333"/>
                  </a:lnTo>
                  <a:lnTo>
                    <a:pt x="1516075" y="5939333"/>
                  </a:lnTo>
                  <a:lnTo>
                    <a:pt x="1545209" y="5966460"/>
                  </a:lnTo>
                  <a:lnTo>
                    <a:pt x="1545577" y="5974575"/>
                  </a:lnTo>
                  <a:lnTo>
                    <a:pt x="1545577" y="5876683"/>
                  </a:lnTo>
                  <a:lnTo>
                    <a:pt x="1488554" y="5876683"/>
                  </a:lnTo>
                  <a:lnTo>
                    <a:pt x="1488554" y="5904090"/>
                  </a:lnTo>
                  <a:lnTo>
                    <a:pt x="1462989" y="5988266"/>
                  </a:lnTo>
                  <a:lnTo>
                    <a:pt x="1462989" y="6045047"/>
                  </a:lnTo>
                  <a:lnTo>
                    <a:pt x="1441361" y="6045047"/>
                  </a:lnTo>
                  <a:lnTo>
                    <a:pt x="1441361" y="5988266"/>
                  </a:lnTo>
                  <a:lnTo>
                    <a:pt x="1439481" y="5979858"/>
                  </a:lnTo>
                  <a:lnTo>
                    <a:pt x="1436687" y="5969432"/>
                  </a:lnTo>
                  <a:lnTo>
                    <a:pt x="1432788" y="5957163"/>
                  </a:lnTo>
                  <a:lnTo>
                    <a:pt x="1427594" y="5943244"/>
                  </a:lnTo>
                  <a:lnTo>
                    <a:pt x="1423657" y="5929541"/>
                  </a:lnTo>
                  <a:lnTo>
                    <a:pt x="1421701" y="5923673"/>
                  </a:lnTo>
                  <a:lnTo>
                    <a:pt x="1413827" y="5904090"/>
                  </a:lnTo>
                  <a:lnTo>
                    <a:pt x="1437424" y="5904090"/>
                  </a:lnTo>
                  <a:lnTo>
                    <a:pt x="1451190" y="5958903"/>
                  </a:lnTo>
                  <a:lnTo>
                    <a:pt x="1466926" y="5904090"/>
                  </a:lnTo>
                  <a:lnTo>
                    <a:pt x="1488554" y="5904090"/>
                  </a:lnTo>
                  <a:lnTo>
                    <a:pt x="1488554" y="5876683"/>
                  </a:lnTo>
                  <a:lnTo>
                    <a:pt x="1384325" y="5876683"/>
                  </a:lnTo>
                  <a:lnTo>
                    <a:pt x="1337868" y="5889891"/>
                  </a:lnTo>
                  <a:lnTo>
                    <a:pt x="1307642" y="5927344"/>
                  </a:lnTo>
                  <a:lnTo>
                    <a:pt x="1301864" y="6234265"/>
                  </a:lnTo>
                  <a:lnTo>
                    <a:pt x="1303210" y="6248743"/>
                  </a:lnTo>
                  <a:lnTo>
                    <a:pt x="1325333" y="6289751"/>
                  </a:lnTo>
                  <a:lnTo>
                    <a:pt x="1367370" y="6313703"/>
                  </a:lnTo>
                  <a:lnTo>
                    <a:pt x="1384325" y="6315202"/>
                  </a:lnTo>
                  <a:lnTo>
                    <a:pt x="1657667" y="6315202"/>
                  </a:lnTo>
                  <a:lnTo>
                    <a:pt x="1704124" y="6301168"/>
                  </a:lnTo>
                  <a:lnTo>
                    <a:pt x="1734362" y="6263576"/>
                  </a:lnTo>
                  <a:lnTo>
                    <a:pt x="1740268" y="6064618"/>
                  </a:lnTo>
                  <a:lnTo>
                    <a:pt x="1740268" y="6047003"/>
                  </a:lnTo>
                  <a:lnTo>
                    <a:pt x="1740268" y="6045047"/>
                  </a:lnTo>
                  <a:lnTo>
                    <a:pt x="1740268" y="5958903"/>
                  </a:lnTo>
                  <a:close/>
                </a:path>
              </a:pathLst>
            </a:custGeom>
            <a:solidFill>
              <a:srgbClr val="C5D1E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83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5649" y="9151135"/>
              <a:ext cx="268888" cy="1407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455565" y="8922454"/>
              <a:ext cx="878840" cy="443865"/>
            </a:xfrm>
            <a:custGeom>
              <a:avLst/>
              <a:gdLst/>
              <a:ahLst/>
              <a:cxnLst/>
              <a:rect l="l" t="t" r="r" b="b"/>
              <a:pathLst>
                <a:path w="878840" h="443865">
                  <a:moveTo>
                    <a:pt x="443547" y="82067"/>
                  </a:moveTo>
                  <a:lnTo>
                    <a:pt x="437045" y="50292"/>
                  </a:lnTo>
                  <a:lnTo>
                    <a:pt x="419366" y="24180"/>
                  </a:lnTo>
                  <a:lnTo>
                    <a:pt x="393255" y="6502"/>
                  </a:lnTo>
                  <a:lnTo>
                    <a:pt x="361480" y="0"/>
                  </a:lnTo>
                  <a:lnTo>
                    <a:pt x="359524" y="0"/>
                  </a:lnTo>
                  <a:lnTo>
                    <a:pt x="359524" y="142633"/>
                  </a:lnTo>
                  <a:lnTo>
                    <a:pt x="353593" y="151066"/>
                  </a:lnTo>
                  <a:lnTo>
                    <a:pt x="347306" y="158762"/>
                  </a:lnTo>
                  <a:lnTo>
                    <a:pt x="340296" y="165722"/>
                  </a:lnTo>
                  <a:lnTo>
                    <a:pt x="332168" y="171945"/>
                  </a:lnTo>
                  <a:lnTo>
                    <a:pt x="332092" y="180314"/>
                  </a:lnTo>
                  <a:lnTo>
                    <a:pt x="325666" y="223583"/>
                  </a:lnTo>
                  <a:lnTo>
                    <a:pt x="306412" y="265328"/>
                  </a:lnTo>
                  <a:lnTo>
                    <a:pt x="274764" y="300609"/>
                  </a:lnTo>
                  <a:lnTo>
                    <a:pt x="231127" y="325018"/>
                  </a:lnTo>
                  <a:lnTo>
                    <a:pt x="175844" y="334124"/>
                  </a:lnTo>
                  <a:lnTo>
                    <a:pt x="153924" y="332663"/>
                  </a:lnTo>
                  <a:lnTo>
                    <a:pt x="132372" y="328269"/>
                  </a:lnTo>
                  <a:lnTo>
                    <a:pt x="111556" y="320941"/>
                  </a:lnTo>
                  <a:lnTo>
                    <a:pt x="91833" y="310680"/>
                  </a:lnTo>
                  <a:lnTo>
                    <a:pt x="105498" y="310680"/>
                  </a:lnTo>
                  <a:lnTo>
                    <a:pt x="124155" y="309219"/>
                  </a:lnTo>
                  <a:lnTo>
                    <a:pt x="141897" y="304812"/>
                  </a:lnTo>
                  <a:lnTo>
                    <a:pt x="158546" y="297484"/>
                  </a:lnTo>
                  <a:lnTo>
                    <a:pt x="173901" y="287223"/>
                  </a:lnTo>
                  <a:lnTo>
                    <a:pt x="156895" y="284454"/>
                  </a:lnTo>
                  <a:lnTo>
                    <a:pt x="141897" y="276733"/>
                  </a:lnTo>
                  <a:lnTo>
                    <a:pt x="130213" y="264972"/>
                  </a:lnTo>
                  <a:lnTo>
                    <a:pt x="123101" y="250113"/>
                  </a:lnTo>
                  <a:lnTo>
                    <a:pt x="142633" y="250113"/>
                  </a:lnTo>
                  <a:lnTo>
                    <a:pt x="146545" y="248158"/>
                  </a:lnTo>
                  <a:lnTo>
                    <a:pt x="129933" y="241833"/>
                  </a:lnTo>
                  <a:lnTo>
                    <a:pt x="116255" y="229831"/>
                  </a:lnTo>
                  <a:lnTo>
                    <a:pt x="106972" y="213804"/>
                  </a:lnTo>
                  <a:lnTo>
                    <a:pt x="103555" y="195402"/>
                  </a:lnTo>
                  <a:lnTo>
                    <a:pt x="103555" y="193446"/>
                  </a:lnTo>
                  <a:lnTo>
                    <a:pt x="109448" y="196316"/>
                  </a:lnTo>
                  <a:lnTo>
                    <a:pt x="115519" y="198818"/>
                  </a:lnTo>
                  <a:lnTo>
                    <a:pt x="121970" y="200596"/>
                  </a:lnTo>
                  <a:lnTo>
                    <a:pt x="128955" y="201269"/>
                  </a:lnTo>
                  <a:lnTo>
                    <a:pt x="119430" y="193446"/>
                  </a:lnTo>
                  <a:lnTo>
                    <a:pt x="118389" y="192595"/>
                  </a:lnTo>
                  <a:lnTo>
                    <a:pt x="110401" y="181724"/>
                  </a:lnTo>
                  <a:lnTo>
                    <a:pt x="105333" y="169392"/>
                  </a:lnTo>
                  <a:lnTo>
                    <a:pt x="103555" y="156324"/>
                  </a:lnTo>
                  <a:lnTo>
                    <a:pt x="103949" y="148170"/>
                  </a:lnTo>
                  <a:lnTo>
                    <a:pt x="105270" y="140931"/>
                  </a:lnTo>
                  <a:lnTo>
                    <a:pt x="107670" y="134061"/>
                  </a:lnTo>
                  <a:lnTo>
                    <a:pt x="111366" y="127012"/>
                  </a:lnTo>
                  <a:lnTo>
                    <a:pt x="134023" y="149910"/>
                  </a:lnTo>
                  <a:lnTo>
                    <a:pt x="160705" y="168046"/>
                  </a:lnTo>
                  <a:lnTo>
                    <a:pt x="191058" y="180314"/>
                  </a:lnTo>
                  <a:lnTo>
                    <a:pt x="224701" y="185635"/>
                  </a:lnTo>
                  <a:lnTo>
                    <a:pt x="222745" y="181724"/>
                  </a:lnTo>
                  <a:lnTo>
                    <a:pt x="222745" y="171945"/>
                  </a:lnTo>
                  <a:lnTo>
                    <a:pt x="239115" y="133604"/>
                  </a:lnTo>
                  <a:lnTo>
                    <a:pt x="277456" y="117233"/>
                  </a:lnTo>
                  <a:lnTo>
                    <a:pt x="288810" y="118605"/>
                  </a:lnTo>
                  <a:lnTo>
                    <a:pt x="299440" y="122364"/>
                  </a:lnTo>
                  <a:lnTo>
                    <a:pt x="309333" y="127952"/>
                  </a:lnTo>
                  <a:lnTo>
                    <a:pt x="318490" y="134823"/>
                  </a:lnTo>
                  <a:lnTo>
                    <a:pt x="327253" y="132956"/>
                  </a:lnTo>
                  <a:lnTo>
                    <a:pt x="335826" y="130187"/>
                  </a:lnTo>
                  <a:lnTo>
                    <a:pt x="344043" y="126301"/>
                  </a:lnTo>
                  <a:lnTo>
                    <a:pt x="351701" y="121145"/>
                  </a:lnTo>
                  <a:lnTo>
                    <a:pt x="348043" y="130708"/>
                  </a:lnTo>
                  <a:lnTo>
                    <a:pt x="342912" y="138976"/>
                  </a:lnTo>
                  <a:lnTo>
                    <a:pt x="336321" y="146151"/>
                  </a:lnTo>
                  <a:lnTo>
                    <a:pt x="328256" y="152400"/>
                  </a:lnTo>
                  <a:lnTo>
                    <a:pt x="336715" y="150888"/>
                  </a:lnTo>
                  <a:lnTo>
                    <a:pt x="344614" y="148983"/>
                  </a:lnTo>
                  <a:lnTo>
                    <a:pt x="352158" y="146367"/>
                  </a:lnTo>
                  <a:lnTo>
                    <a:pt x="359524" y="142633"/>
                  </a:lnTo>
                  <a:lnTo>
                    <a:pt x="359524" y="0"/>
                  </a:lnTo>
                  <a:lnTo>
                    <a:pt x="82054" y="0"/>
                  </a:lnTo>
                  <a:lnTo>
                    <a:pt x="50279" y="6502"/>
                  </a:lnTo>
                  <a:lnTo>
                    <a:pt x="24180" y="24180"/>
                  </a:lnTo>
                  <a:lnTo>
                    <a:pt x="6502" y="50292"/>
                  </a:lnTo>
                  <a:lnTo>
                    <a:pt x="0" y="82067"/>
                  </a:lnTo>
                  <a:lnTo>
                    <a:pt x="0" y="361480"/>
                  </a:lnTo>
                  <a:lnTo>
                    <a:pt x="6502" y="393255"/>
                  </a:lnTo>
                  <a:lnTo>
                    <a:pt x="24180" y="419366"/>
                  </a:lnTo>
                  <a:lnTo>
                    <a:pt x="50279" y="437045"/>
                  </a:lnTo>
                  <a:lnTo>
                    <a:pt x="82054" y="443547"/>
                  </a:lnTo>
                  <a:lnTo>
                    <a:pt x="361480" y="443547"/>
                  </a:lnTo>
                  <a:lnTo>
                    <a:pt x="393255" y="437045"/>
                  </a:lnTo>
                  <a:lnTo>
                    <a:pt x="419366" y="419366"/>
                  </a:lnTo>
                  <a:lnTo>
                    <a:pt x="437045" y="393255"/>
                  </a:lnTo>
                  <a:lnTo>
                    <a:pt x="443547" y="361480"/>
                  </a:lnTo>
                  <a:lnTo>
                    <a:pt x="443547" y="334124"/>
                  </a:lnTo>
                  <a:lnTo>
                    <a:pt x="443547" y="142633"/>
                  </a:lnTo>
                  <a:lnTo>
                    <a:pt x="443547" y="121145"/>
                  </a:lnTo>
                  <a:lnTo>
                    <a:pt x="443547" y="117233"/>
                  </a:lnTo>
                  <a:lnTo>
                    <a:pt x="443547" y="82067"/>
                  </a:lnTo>
                  <a:close/>
                </a:path>
                <a:path w="878840" h="443865">
                  <a:moveTo>
                    <a:pt x="878293" y="86360"/>
                  </a:moveTo>
                  <a:lnTo>
                    <a:pt x="874382" y="80416"/>
                  </a:lnTo>
                  <a:lnTo>
                    <a:pt x="862660" y="80416"/>
                  </a:lnTo>
                  <a:lnTo>
                    <a:pt x="860704" y="86360"/>
                  </a:lnTo>
                  <a:lnTo>
                    <a:pt x="860704" y="151841"/>
                  </a:lnTo>
                  <a:lnTo>
                    <a:pt x="862660" y="155803"/>
                  </a:lnTo>
                  <a:lnTo>
                    <a:pt x="874382" y="155803"/>
                  </a:lnTo>
                  <a:lnTo>
                    <a:pt x="878293" y="151841"/>
                  </a:lnTo>
                  <a:lnTo>
                    <a:pt x="878293" y="86360"/>
                  </a:lnTo>
                  <a:close/>
                </a:path>
              </a:pathLst>
            </a:custGeom>
            <a:solidFill>
              <a:srgbClr val="C5D1E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83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9979" y="2441392"/>
              <a:ext cx="4743310" cy="74435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27101" y="7999777"/>
              <a:ext cx="729542" cy="804871"/>
            </a:xfrm>
            <a:custGeom>
              <a:avLst/>
              <a:gdLst/>
              <a:ahLst/>
              <a:cxnLst/>
              <a:rect l="l" t="t" r="r" b="b"/>
              <a:pathLst>
                <a:path w="1090929" h="1034415">
                  <a:moveTo>
                    <a:pt x="580504" y="483755"/>
                  </a:moveTo>
                  <a:lnTo>
                    <a:pt x="351815" y="483755"/>
                  </a:lnTo>
                  <a:lnTo>
                    <a:pt x="351815" y="699884"/>
                  </a:lnTo>
                  <a:lnTo>
                    <a:pt x="580504" y="699884"/>
                  </a:lnTo>
                  <a:lnTo>
                    <a:pt x="580504" y="483755"/>
                  </a:lnTo>
                  <a:close/>
                </a:path>
                <a:path w="1090929" h="1034415">
                  <a:moveTo>
                    <a:pt x="1090637" y="330466"/>
                  </a:moveTo>
                  <a:lnTo>
                    <a:pt x="820496" y="330466"/>
                  </a:lnTo>
                  <a:lnTo>
                    <a:pt x="820496" y="779043"/>
                  </a:lnTo>
                  <a:lnTo>
                    <a:pt x="270141" y="779043"/>
                  </a:lnTo>
                  <a:lnTo>
                    <a:pt x="270141" y="256336"/>
                  </a:lnTo>
                  <a:lnTo>
                    <a:pt x="743851" y="256336"/>
                  </a:lnTo>
                  <a:lnTo>
                    <a:pt x="743851" y="0"/>
                  </a:lnTo>
                  <a:lnTo>
                    <a:pt x="0" y="0"/>
                  </a:lnTo>
                  <a:lnTo>
                    <a:pt x="0" y="232460"/>
                  </a:lnTo>
                  <a:lnTo>
                    <a:pt x="0" y="256336"/>
                  </a:lnTo>
                  <a:lnTo>
                    <a:pt x="0" y="779043"/>
                  </a:lnTo>
                  <a:lnTo>
                    <a:pt x="0" y="812965"/>
                  </a:lnTo>
                  <a:lnTo>
                    <a:pt x="0" y="1034110"/>
                  </a:lnTo>
                  <a:lnTo>
                    <a:pt x="1090637" y="1034110"/>
                  </a:lnTo>
                  <a:lnTo>
                    <a:pt x="1090637" y="812965"/>
                  </a:lnTo>
                  <a:lnTo>
                    <a:pt x="1090637" y="779043"/>
                  </a:lnTo>
                  <a:lnTo>
                    <a:pt x="1090637" y="330466"/>
                  </a:lnTo>
                  <a:close/>
                </a:path>
                <a:path w="1090929" h="1034415">
                  <a:moveTo>
                    <a:pt x="1090637" y="0"/>
                  </a:moveTo>
                  <a:lnTo>
                    <a:pt x="820496" y="0"/>
                  </a:lnTo>
                  <a:lnTo>
                    <a:pt x="820496" y="256336"/>
                  </a:lnTo>
                  <a:lnTo>
                    <a:pt x="1090637" y="256336"/>
                  </a:lnTo>
                  <a:lnTo>
                    <a:pt x="1090637" y="0"/>
                  </a:lnTo>
                  <a:close/>
                </a:path>
              </a:pathLst>
            </a:custGeom>
            <a:solidFill>
              <a:srgbClr val="3353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83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909393" y="3535300"/>
            <a:ext cx="7221501" cy="1490837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791" b="0" dirty="0">
                <a:solidFill>
                  <a:srgbClr val="C5D1E3"/>
                </a:solidFill>
              </a:rPr>
              <a:t>ФОНД «ИНСТИТУТ </a:t>
            </a:r>
            <a:r>
              <a:rPr sz="4791" b="0" spc="6" dirty="0">
                <a:solidFill>
                  <a:srgbClr val="C5D1E3"/>
                </a:solidFill>
              </a:rPr>
              <a:t> </a:t>
            </a:r>
            <a:r>
              <a:rPr sz="4791" b="0" dirty="0">
                <a:solidFill>
                  <a:srgbClr val="C5D1E3"/>
                </a:solidFill>
              </a:rPr>
              <a:t>ЭКОНОМИКИ</a:t>
            </a:r>
            <a:r>
              <a:rPr sz="4791" b="0" spc="-61" dirty="0">
                <a:solidFill>
                  <a:srgbClr val="C5D1E3"/>
                </a:solidFill>
              </a:rPr>
              <a:t> </a:t>
            </a:r>
            <a:r>
              <a:rPr sz="4791" b="0" dirty="0">
                <a:solidFill>
                  <a:srgbClr val="C5D1E3"/>
                </a:solidFill>
              </a:rPr>
              <a:t>ГОРОДА»</a:t>
            </a:r>
            <a:endParaRPr sz="4791"/>
          </a:p>
        </p:txBody>
      </p:sp>
    </p:spTree>
    <p:extLst>
      <p:ext uri="{BB962C8B-B14F-4D97-AF65-F5344CB8AC3E}">
        <p14:creationId xmlns:p14="http://schemas.microsoft.com/office/powerpoint/2010/main" val="234254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118548-F002-C74D-9E06-0CDC9BE78973}"/>
              </a:ext>
            </a:extLst>
          </p:cNvPr>
          <p:cNvSpPr/>
          <p:nvPr/>
        </p:nvSpPr>
        <p:spPr>
          <a:xfrm>
            <a:off x="625929" y="7241059"/>
            <a:ext cx="23251341" cy="4829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CA7A81-760A-AC4D-B051-4CB2DE22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127" y="7936993"/>
            <a:ext cx="19898705" cy="3199430"/>
          </a:xfrm>
        </p:spPr>
        <p:txBody>
          <a:bodyPr/>
          <a:lstStyle/>
          <a:p>
            <a:r>
              <a:rPr lang="ru-RU" sz="5400" dirty="0"/>
              <a:t>«Специальный счет» – одна из двух моделей организации и финансирования капитального ремонта многоквартирных домов в рамках региональных программ, кардинально отличная от модели «региональный оператор» </a:t>
            </a:r>
          </a:p>
        </p:txBody>
      </p:sp>
    </p:spTree>
    <p:extLst>
      <p:ext uri="{BB962C8B-B14F-4D97-AF65-F5344CB8AC3E}">
        <p14:creationId xmlns:p14="http://schemas.microsoft.com/office/powerpoint/2010/main" val="142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4635" y="619013"/>
            <a:ext cx="22512865" cy="109189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5400" cap="all" dirty="0"/>
              <a:t>КЛЮЧЕВЫЕ особенности способа «специальный счет»</a:t>
            </a:r>
            <a:br>
              <a:rPr lang="ru-RU" sz="5400" cap="all" dirty="0"/>
            </a:br>
            <a:endParaRPr lang="en-US" sz="4800" u="sng" cap="all" dirty="0"/>
          </a:p>
        </p:txBody>
      </p:sp>
      <p:sp>
        <p:nvSpPr>
          <p:cNvPr id="29" name="Rectangle 28"/>
          <p:cNvSpPr/>
          <p:nvPr/>
        </p:nvSpPr>
        <p:spPr>
          <a:xfrm>
            <a:off x="1168369" y="7482993"/>
            <a:ext cx="2236188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Все решения, связанные с выбором способа «специальный счет», проведением капитального ремонта, принимаются только общим собранием </a:t>
            </a: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(в отличие от способа «региональный оператор»)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i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sz="32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По всем вопросам, связанным с проведением капитального ремонта МКД со специальным счетом, решения принимаются количеством голосов не менее 2/3 от общего числа голосов собственников помещений в МКД  </a:t>
            </a:r>
          </a:p>
        </p:txBody>
      </p:sp>
      <p:sp>
        <p:nvSpPr>
          <p:cNvPr id="2" name="Isosceles Triangle 1"/>
          <p:cNvSpPr/>
          <p:nvPr/>
        </p:nvSpPr>
        <p:spPr>
          <a:xfrm rot="5400000">
            <a:off x="400250" y="7747184"/>
            <a:ext cx="492867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Isosceles Triangle 1"/>
          <p:cNvSpPr/>
          <p:nvPr/>
        </p:nvSpPr>
        <p:spPr>
          <a:xfrm rot="5400000">
            <a:off x="401016" y="5816484"/>
            <a:ext cx="474784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8320" y="1888648"/>
            <a:ext cx="22361885" cy="5133882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Фонд капитального ремонта формируется на отдельном для МКД специальном банковском счете</a:t>
            </a:r>
          </a:p>
          <a:p>
            <a:pPr lvl="0">
              <a:lnSpc>
                <a:spcPct val="90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 виде денежных средств</a:t>
            </a:r>
            <a:endParaRPr lang="ru-RU" sz="3200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lvl="0" algn="r">
              <a:spcBef>
                <a:spcPts val="0"/>
              </a:spcBef>
              <a:spcAft>
                <a:spcPts val="600"/>
              </a:spcAft>
            </a:pPr>
            <a:r>
              <a:rPr lang="ru-RU" sz="2400" dirty="0">
                <a:solidFill>
                  <a:srgbClr val="262626">
                    <a:lumMod val="90000"/>
                    <a:lumOff val="10000"/>
                  </a:srgbClr>
                </a:solidFill>
                <a:ea typeface="+mn-ea"/>
              </a:rPr>
              <a:t>Часть 3 статьи 170, часть 4 статьи 175 ЖК РФ</a:t>
            </a:r>
          </a:p>
          <a:p>
            <a:pPr lvl="0" algn="r">
              <a:spcBef>
                <a:spcPts val="0"/>
              </a:spcBef>
              <a:spcAft>
                <a:spcPts val="600"/>
              </a:spcAft>
            </a:pPr>
            <a:endParaRPr lang="ru-RU" sz="1000" dirty="0">
              <a:solidFill>
                <a:srgbClr val="262626">
                  <a:lumMod val="90000"/>
                  <a:lumOff val="10000"/>
                </a:srgbClr>
              </a:solidFill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Независимо от того, на имя какого юридического лица открыт специальный счет (владельца счета), </a:t>
            </a:r>
          </a:p>
          <a:p>
            <a:pPr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права на </a:t>
            </a:r>
            <a:r>
              <a:rPr lang="ru-RU" sz="3200" b="1" u="sng" dirty="0">
                <a:solidFill>
                  <a:schemeClr val="accent6">
                    <a:lumMod val="50000"/>
                  </a:schemeClr>
                </a:solidFill>
              </a:rPr>
              <a:t>средства на специальном счете принадлежат собственникам помещений в МКД</a:t>
            </a:r>
          </a:p>
          <a:p>
            <a:pPr marR="0" algn="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ru-RU" sz="2400" dirty="0">
                <a:solidFill>
                  <a:srgbClr val="262626">
                    <a:lumMod val="90000"/>
                    <a:lumOff val="10000"/>
                  </a:srgbClr>
                </a:solidFill>
                <a:ea typeface="+mn-ea"/>
              </a:rPr>
              <a:t>Часть 1 статьи 36.1 ЖК РФ</a:t>
            </a:r>
          </a:p>
          <a:p>
            <a:pPr marR="0" algn="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ru-RU" sz="1000" dirty="0">
              <a:solidFill>
                <a:srgbClr val="262626">
                  <a:lumMod val="90000"/>
                  <a:lumOff val="10000"/>
                </a:srgbClr>
              </a:solidFill>
              <a:ea typeface="+mn-ea"/>
            </a:endParaRP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Статус общих средств на специальном счете близок к статусу общего имущества в МКД </a:t>
            </a:r>
          </a:p>
          <a:p>
            <a:pPr lvl="0" algn="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400" dirty="0">
                <a:solidFill>
                  <a:srgbClr val="262626">
                    <a:lumMod val="90000"/>
                    <a:lumOff val="10000"/>
                  </a:srgbClr>
                </a:solidFill>
                <a:ea typeface="+mn-ea"/>
              </a:rPr>
              <a:t>Части 2 - 7 статьи 36.1 ЖК РФ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964635" y="9802224"/>
            <a:ext cx="22769354" cy="986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1">
              <a:lnSpc>
                <a:spcPct val="130000"/>
              </a:lnSpc>
            </a:pP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dirty="0">
              <a:solidFill>
                <a:srgbClr val="262626">
                  <a:lumMod val="90000"/>
                  <a:lumOff val="10000"/>
                </a:srgbClr>
              </a:solidFill>
              <a:ea typeface="Roboto" panose="02000000000000000000" pitchFamily="2" charset="0"/>
            </a:endParaRPr>
          </a:p>
        </p:txBody>
      </p:sp>
      <p:pic>
        <p:nvPicPr>
          <p:cNvPr id="5" name="Рисунок 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35" y="4042364"/>
            <a:ext cx="914400" cy="914400"/>
          </a:xfrm>
          <a:prstGeom prst="rect">
            <a:avLst/>
          </a:prstGeom>
        </p:spPr>
      </p:pic>
      <p:sp>
        <p:nvSpPr>
          <p:cNvPr id="12" name="Isosceles Triangle 1">
            <a:extLst>
              <a:ext uri="{FF2B5EF4-FFF2-40B4-BE49-F238E27FC236}">
                <a16:creationId xmlns:a16="http://schemas.microsoft.com/office/drawing/2014/main" id="{64E7832A-55FF-226F-06D7-A44B4167ECD7}"/>
              </a:ext>
            </a:extLst>
          </p:cNvPr>
          <p:cNvSpPr/>
          <p:nvPr/>
        </p:nvSpPr>
        <p:spPr>
          <a:xfrm rot="5400000">
            <a:off x="422024" y="2183561"/>
            <a:ext cx="492867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320" y="10732516"/>
            <a:ext cx="22128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Подрядчику необходимо: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понимать, что главные в МКД – собственники!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убедиться, что решения о проведении капитального ремонта приняты в соответствии с требованиями Жилищного кодекса Российской Федерации (ЖК РФ)</a:t>
            </a:r>
          </a:p>
        </p:txBody>
      </p:sp>
    </p:spTree>
    <p:extLst>
      <p:ext uri="{BB962C8B-B14F-4D97-AF65-F5344CB8AC3E}">
        <p14:creationId xmlns:p14="http://schemas.microsoft.com/office/powerpoint/2010/main" val="25973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9055B5C-44D8-2B40-8126-72FB8D8FA5A4}"/>
              </a:ext>
            </a:extLst>
          </p:cNvPr>
          <p:cNvSpPr/>
          <p:nvPr/>
        </p:nvSpPr>
        <p:spPr>
          <a:xfrm>
            <a:off x="0" y="0"/>
            <a:ext cx="8651631" cy="137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3959-AB7F-784D-81F1-76111EC4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5999" y="10487852"/>
            <a:ext cx="13596219" cy="462013"/>
          </a:xfrm>
        </p:spPr>
        <p:txBody>
          <a:bodyPr/>
          <a:lstStyle/>
          <a:p>
            <a:r>
              <a:rPr lang="ru-RU" sz="2000" dirty="0"/>
              <a:t>Источник: ИЭГ по данным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Фонда ЖКХ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DB5DB-BA59-F341-A992-A8CA1F4A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481842"/>
            <a:ext cx="13596219" cy="153190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Количество и доля МКД со специальными счетами в региональных программах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1660834-8513-E54B-A8AE-C3CD8CDF1B7B}"/>
              </a:ext>
            </a:extLst>
          </p:cNvPr>
          <p:cNvGrpSpPr/>
          <p:nvPr/>
        </p:nvGrpSpPr>
        <p:grpSpPr>
          <a:xfrm>
            <a:off x="669879" y="1247789"/>
            <a:ext cx="7692285" cy="8463856"/>
            <a:chOff x="373124" y="999471"/>
            <a:chExt cx="2884607" cy="2674925"/>
          </a:xfrm>
        </p:grpSpPr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EAE13B0D-1817-DD47-8E01-EF3F44ACA3A0}"/>
                </a:ext>
              </a:extLst>
            </p:cNvPr>
            <p:cNvSpPr txBox="1">
              <a:spLocks/>
            </p:cNvSpPr>
            <p:nvPr/>
          </p:nvSpPr>
          <p:spPr>
            <a:xfrm>
              <a:off x="373124" y="999471"/>
              <a:ext cx="2884607" cy="267492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800" b="1" dirty="0">
                  <a:solidFill>
                    <a:schemeClr val="bg1"/>
                  </a:solidFill>
                </a:rPr>
                <a:t>Модель «специальный счет» развивается, а значит, появился и развивается новый рынок</a:t>
              </a:r>
            </a:p>
            <a:p>
              <a:pPr algn="l"/>
              <a:endParaRPr lang="ru-RU" sz="6000" b="1" dirty="0">
                <a:solidFill>
                  <a:schemeClr val="bg1"/>
                </a:solidFill>
              </a:endParaRPr>
            </a:p>
            <a:p>
              <a:pPr algn="l"/>
              <a:r>
                <a:rPr lang="ru-RU" sz="3000" b="1" dirty="0">
                  <a:solidFill>
                    <a:schemeClr val="bg1"/>
                  </a:solidFill>
                </a:rPr>
                <a:t>за 2015</a:t>
              </a:r>
              <a:r>
                <a:rPr lang="en-US" sz="3000" b="1" dirty="0">
                  <a:solidFill>
                    <a:schemeClr val="bg1"/>
                  </a:solidFill>
                </a:rPr>
                <a:t> </a:t>
              </a:r>
              <a:r>
                <a:rPr lang="ru-RU" sz="3000" b="1" dirty="0">
                  <a:solidFill>
                    <a:schemeClr val="bg1"/>
                  </a:solidFill>
                </a:rPr>
                <a:t>– </a:t>
              </a:r>
              <a:r>
                <a:rPr lang="en-US" sz="3000" b="1" dirty="0">
                  <a:solidFill>
                    <a:schemeClr val="bg1"/>
                  </a:solidFill>
                </a:rPr>
                <a:t>III </a:t>
              </a:r>
              <a:r>
                <a:rPr lang="ru-RU" sz="3000" b="1" dirty="0">
                  <a:solidFill>
                    <a:schemeClr val="bg1"/>
                  </a:solidFill>
                </a:rPr>
                <a:t>кв. 2022 гг.</a:t>
              </a:r>
            </a:p>
            <a:p>
              <a:pPr marL="571500" indent="-571500" algn="l">
                <a:spcAft>
                  <a:spcPts val="1200"/>
                </a:spcAft>
                <a:buFont typeface="Wingdings" panose="05000000000000000000" pitchFamily="2" charset="2"/>
                <a:buChar char="q"/>
              </a:pPr>
              <a:r>
                <a:rPr lang="ru-RU" sz="3000" b="1" dirty="0">
                  <a:solidFill>
                    <a:schemeClr val="bg1"/>
                  </a:solidFill>
                </a:rPr>
                <a:t> количество МКД со специальным счетом увеличилось  на 49 312 МКД (на 87,3%)</a:t>
              </a:r>
            </a:p>
            <a:p>
              <a:pPr marL="571500" indent="-571500" algn="l">
                <a:buFont typeface="Wingdings" panose="05000000000000000000" pitchFamily="2" charset="2"/>
                <a:buChar char="q"/>
              </a:pPr>
              <a:r>
                <a:rPr lang="ru-RU" sz="3000" b="1" dirty="0">
                  <a:solidFill>
                    <a:schemeClr val="bg1"/>
                  </a:solidFill>
                </a:rPr>
                <a:t>доля специальных счетов в региональных программах увеличилась с 8,1% до 14,6% (на 6,5 </a:t>
              </a:r>
              <a:r>
                <a:rPr lang="ru-RU" sz="3000" b="1" dirty="0" err="1">
                  <a:solidFill>
                    <a:schemeClr val="bg1"/>
                  </a:solidFill>
                </a:rPr>
                <a:t>пп</a:t>
              </a:r>
              <a:r>
                <a:rPr lang="ru-RU" sz="30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8B0E294C-DDD0-AB4C-8024-1C23D6C8049F}"/>
                </a:ext>
              </a:extLst>
            </p:cNvPr>
            <p:cNvSpPr/>
            <p:nvPr/>
          </p:nvSpPr>
          <p:spPr>
            <a:xfrm>
              <a:off x="688713" y="2197289"/>
              <a:ext cx="1748862" cy="54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9112" y="9896337"/>
            <a:ext cx="791340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По состоянию на 1 октября 2022 г.:</a:t>
            </a:r>
          </a:p>
          <a:p>
            <a:r>
              <a:rPr lang="ru-RU" sz="2600" dirty="0">
                <a:solidFill>
                  <a:schemeClr val="bg1"/>
                </a:solidFill>
              </a:rPr>
              <a:t>количество МКД со специальными счетами –</a:t>
            </a:r>
          </a:p>
          <a:p>
            <a:r>
              <a:rPr lang="ru-RU" sz="2600" dirty="0">
                <a:solidFill>
                  <a:schemeClr val="bg1"/>
                </a:solidFill>
              </a:rPr>
              <a:t> 105 797</a:t>
            </a:r>
          </a:p>
          <a:p>
            <a:r>
              <a:rPr lang="ru-RU" sz="2600" dirty="0">
                <a:solidFill>
                  <a:schemeClr val="bg1"/>
                </a:solidFill>
              </a:rPr>
              <a:t>общая площадь МКД со специальными счетами - 610,0 млн. кв. м)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Доля площади МКД со специальными счетами в региональных программах – 22,44%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50F0DFE-51A5-9D3A-CC2D-4CCA85EFE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807300"/>
              </p:ext>
            </p:extLst>
          </p:nvPr>
        </p:nvGraphicFramePr>
        <p:xfrm>
          <a:off x="9905999" y="2551813"/>
          <a:ext cx="14029243" cy="737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07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 Placeholder 8">
            <a:extLst>
              <a:ext uri="{FF2B5EF4-FFF2-40B4-BE49-F238E27FC236}">
                <a16:creationId xmlns:a16="http://schemas.microsoft.com/office/drawing/2014/main" id="{D368D865-D3B6-B24A-AD67-C6AE391B4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4676" y="12785855"/>
            <a:ext cx="22539324" cy="462013"/>
          </a:xfrm>
        </p:spPr>
        <p:txBody>
          <a:bodyPr/>
          <a:lstStyle/>
          <a:p>
            <a:r>
              <a:rPr lang="ru-RU" sz="1800" dirty="0"/>
              <a:t>Источник: ИЭГ по данным Фонда содействия реформированию ЖКХ</a:t>
            </a:r>
            <a:endParaRPr lang="en-US" sz="1800" dirty="0"/>
          </a:p>
        </p:txBody>
      </p:sp>
      <p:sp>
        <p:nvSpPr>
          <p:cNvPr id="207" name="Title 5">
            <a:extLst>
              <a:ext uri="{FF2B5EF4-FFF2-40B4-BE49-F238E27FC236}">
                <a16:creationId xmlns:a16="http://schemas.microsoft.com/office/drawing/2014/main" id="{904528D3-A6B0-4E44-A7CB-501CC555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2097145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538163"/>
            <a:r>
              <a:rPr lang="ru-RU" sz="6000" b="1" dirty="0">
                <a:solidFill>
                  <a:schemeClr val="bg1"/>
                </a:solidFill>
              </a:rPr>
              <a:t>Специальные счета неравномерно развиваются по субъектам Российской Федерации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30B0F2-0DF9-BA44-8865-E1778B1BEA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10" y="2097145"/>
            <a:ext cx="20015200" cy="98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80605" y="10557026"/>
            <a:ext cx="9930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На 1 октября 2022 года: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b="1" dirty="0"/>
              <a:t>в 22 регионах доля МКД со специальными счетами превышает 20%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b="1" dirty="0"/>
              <a:t>в 38 регионах площадь МКД со специальными счетами превышает 20%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b="1" dirty="0"/>
              <a:t>в 15 регионах площадь таких МКД превышает 40%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в 1 регионе  (Чукотский АО) нет ни одного МКД со специальным счетом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34306"/>
              </p:ext>
            </p:extLst>
          </p:nvPr>
        </p:nvGraphicFramePr>
        <p:xfrm>
          <a:off x="15611093" y="9677642"/>
          <a:ext cx="8445690" cy="3271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906377950"/>
                    </a:ext>
                  </a:extLst>
                </a:gridCol>
                <a:gridCol w="2967078">
                  <a:extLst>
                    <a:ext uri="{9D8B030D-6E8A-4147-A177-3AD203B41FA5}">
                      <a16:colId xmlns:a16="http://schemas.microsoft.com/office/drawing/2014/main" val="1389935935"/>
                    </a:ext>
                  </a:extLst>
                </a:gridCol>
                <a:gridCol w="1231963">
                  <a:extLst>
                    <a:ext uri="{9D8B030D-6E8A-4147-A177-3AD203B41FA5}">
                      <a16:colId xmlns:a16="http://schemas.microsoft.com/office/drawing/2014/main" val="1029656023"/>
                    </a:ext>
                  </a:extLst>
                </a:gridCol>
                <a:gridCol w="2718983">
                  <a:extLst>
                    <a:ext uri="{9D8B030D-6E8A-4147-A177-3AD203B41FA5}">
                      <a16:colId xmlns:a16="http://schemas.microsoft.com/office/drawing/2014/main" val="788392236"/>
                    </a:ext>
                  </a:extLst>
                </a:gridCol>
                <a:gridCol w="1365106">
                  <a:extLst>
                    <a:ext uri="{9D8B030D-6E8A-4147-A177-3AD203B41FA5}">
                      <a16:colId xmlns:a16="http://schemas.microsoft.com/office/drawing/2014/main" val="204825385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2000" dirty="0">
                          <a:effectLst/>
                        </a:rPr>
                        <a:t>Регионы с наибольшей</a:t>
                      </a:r>
                      <a:r>
                        <a:rPr lang="ru-RU" sz="2000" baseline="0" dirty="0">
                          <a:effectLst/>
                        </a:rPr>
                        <a:t> долей специальных счетов (</a:t>
                      </a:r>
                      <a:r>
                        <a:rPr lang="en-US" sz="2000" baseline="0" dirty="0">
                          <a:effectLst/>
                        </a:rPr>
                        <a:t>III </a:t>
                      </a:r>
                      <a:r>
                        <a:rPr lang="ru-RU" sz="2000" baseline="0" dirty="0">
                          <a:effectLst/>
                        </a:rPr>
                        <a:t>кв. </a:t>
                      </a:r>
                      <a:r>
                        <a:rPr lang="ru-RU" sz="2000" dirty="0">
                          <a:effectLst/>
                        </a:rPr>
                        <a:t>2022)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Регионы с наибольшей</a:t>
                      </a:r>
                      <a:r>
                        <a:rPr lang="ru-RU" sz="2000" baseline="0" dirty="0">
                          <a:effectLst/>
                        </a:rPr>
                        <a:t> долей специальных счетов (</a:t>
                      </a:r>
                      <a:r>
                        <a:rPr lang="ru-RU" sz="2000" dirty="0">
                          <a:effectLst/>
                        </a:rPr>
                        <a:t>2022)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81454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количеству МКД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 площади МКД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311114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Удмуртская Республика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46,13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Саратовская область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71,83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9838296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Костромская область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42,24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Костромская область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70,70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1981864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Республика Карелия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38,68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Удмуртская Республика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62,33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687858"/>
                  </a:ext>
                </a:extLst>
              </a:tr>
              <a:tr h="3939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Пензенская область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36,28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24384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Ульяновская область 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55,51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639035"/>
                  </a:ext>
                </a:extLst>
              </a:tr>
              <a:tr h="3672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Саратовская область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34,11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54,45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3115792"/>
                  </a:ext>
                </a:extLst>
              </a:tr>
              <a:tr h="132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18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9055B5C-44D8-2B40-8126-72FB8D8FA5A4}"/>
              </a:ext>
            </a:extLst>
          </p:cNvPr>
          <p:cNvSpPr/>
          <p:nvPr/>
        </p:nvSpPr>
        <p:spPr>
          <a:xfrm>
            <a:off x="-381164" y="-3089"/>
            <a:ext cx="8651631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3959-AB7F-784D-81F1-76111EC4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2458" y="13085581"/>
            <a:ext cx="13596219" cy="462013"/>
          </a:xfrm>
        </p:spPr>
        <p:txBody>
          <a:bodyPr/>
          <a:lstStyle/>
          <a:p>
            <a:r>
              <a:rPr lang="ru-RU" sz="2000" dirty="0"/>
              <a:t>Источник: ИЭГ по данным Фонда ЖКХ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DB5DB-BA59-F341-A992-A8CA1F4A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044" y="256095"/>
            <a:ext cx="15351956" cy="15319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Объем финансирования капитального ремонта и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остатки средств на специальных счетах, млн рублей 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1660834-8513-E54B-A8AE-C3CD8CDF1B7B}"/>
              </a:ext>
            </a:extLst>
          </p:cNvPr>
          <p:cNvGrpSpPr/>
          <p:nvPr/>
        </p:nvGrpSpPr>
        <p:grpSpPr>
          <a:xfrm>
            <a:off x="497530" y="731533"/>
            <a:ext cx="7692285" cy="8815493"/>
            <a:chOff x="308493" y="772336"/>
            <a:chExt cx="2884607" cy="2854329"/>
          </a:xfrm>
        </p:grpSpPr>
        <p:sp>
          <p:nvSpPr>
            <p:cNvPr id="6" name="Title 2">
              <a:extLst>
                <a:ext uri="{FF2B5EF4-FFF2-40B4-BE49-F238E27FC236}">
                  <a16:creationId xmlns:a16="http://schemas.microsoft.com/office/drawing/2014/main" id="{EAE13B0D-1817-DD47-8E01-EF3F44ACA3A0}"/>
                </a:ext>
              </a:extLst>
            </p:cNvPr>
            <p:cNvSpPr txBox="1">
              <a:spLocks/>
            </p:cNvSpPr>
            <p:nvPr/>
          </p:nvSpPr>
          <p:spPr>
            <a:xfrm>
              <a:off x="308493" y="772336"/>
              <a:ext cx="2884607" cy="234186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</a:rPr>
                <a:t>Особенность финансовой модели капитального ремонта МКД со специальным счетом: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</a:rPr>
                <a:t>нужен период первоначальных накоплений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ru-RU" sz="3200" b="1" dirty="0">
                  <a:solidFill>
                    <a:srgbClr val="FFFFFF"/>
                  </a:solidFill>
                  <a:latin typeface="Trebuchet MS" panose="020B0603020202020204"/>
                </a:rPr>
                <a:t>средства со счета расходуются периодически</a:t>
              </a: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</a:rPr>
                <a:t>возможна недостаточность накоплений на счете одного МКД для</a:t>
              </a:r>
              <a:r>
                <a:rPr kumimoji="0" lang="ru-RU" sz="32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</a:rPr>
                <a:t> проведения капитального ремонта, срок которого уже наступил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</a:endParaRPr>
            </a:p>
            <a:p>
              <a:pPr marL="571500" marR="0" lvl="0" indent="-5715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8B0E294C-DDD0-AB4C-8024-1C23D6C8049F}"/>
                </a:ext>
              </a:extLst>
            </p:cNvPr>
            <p:cNvSpPr/>
            <p:nvPr/>
          </p:nvSpPr>
          <p:spPr>
            <a:xfrm>
              <a:off x="583085" y="3572236"/>
              <a:ext cx="1748862" cy="54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7DCB3BF-8544-A31E-0486-F1AF63010495}"/>
              </a:ext>
            </a:extLst>
          </p:cNvPr>
          <p:cNvSpPr txBox="1"/>
          <p:nvPr/>
        </p:nvSpPr>
        <p:spPr>
          <a:xfrm>
            <a:off x="11632019" y="9509669"/>
            <a:ext cx="113130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/>
              <a:t>Регионы с максимальными остатками средств на специальных счетах</a:t>
            </a:r>
            <a:r>
              <a:rPr lang="ru-RU" sz="2600" b="1"/>
              <a:t>, млрд </a:t>
            </a:r>
            <a:r>
              <a:rPr lang="ru-RU" sz="2600" b="1" dirty="0"/>
              <a:t>руб. </a:t>
            </a:r>
            <a:r>
              <a:rPr lang="ru-RU" sz="2600" dirty="0"/>
              <a:t>(на 01.10.2022 г.):</a:t>
            </a:r>
          </a:p>
          <a:p>
            <a:r>
              <a:rPr lang="ru-RU" sz="2600" dirty="0"/>
              <a:t>Москва 			34,94 		Новосибирская область	 	8,31</a:t>
            </a:r>
          </a:p>
          <a:p>
            <a:r>
              <a:rPr lang="ru-RU" sz="2600" dirty="0"/>
              <a:t>Свердловская область	12,89		Челябинская область 	 	7,36</a:t>
            </a:r>
          </a:p>
          <a:p>
            <a:r>
              <a:rPr lang="ru-RU" sz="2600" dirty="0"/>
              <a:t>Московская область	10,64		Пермский край 		 	7,22</a:t>
            </a:r>
          </a:p>
          <a:p>
            <a:r>
              <a:rPr lang="ru-RU" sz="2600" dirty="0"/>
              <a:t>Санкт-Петербург		 8,86		Нижегородская область	6,73</a:t>
            </a:r>
          </a:p>
          <a:p>
            <a:r>
              <a:rPr lang="ru-RU" sz="2600" dirty="0"/>
              <a:t>Ростовская область	 8,63		Самарская область		4,74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3670B-6504-A93E-801C-721F02F13355}"/>
              </a:ext>
            </a:extLst>
          </p:cNvPr>
          <p:cNvSpPr txBox="1"/>
          <p:nvPr/>
        </p:nvSpPr>
        <p:spPr>
          <a:xfrm>
            <a:off x="774541" y="7483681"/>
            <a:ext cx="7415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>
                <a:solidFill>
                  <a:schemeClr val="bg1"/>
                </a:solidFill>
              </a:rPr>
              <a:t>Остаток средств на одном специальном счете  в среднем составляет 2,0 млн рублей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8709B56-3D18-1B5D-43D6-DEB1BA4F32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215094"/>
              </p:ext>
            </p:extLst>
          </p:nvPr>
        </p:nvGraphicFramePr>
        <p:xfrm>
          <a:off x="9905999" y="2041451"/>
          <a:ext cx="13596219" cy="742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541" y="10457277"/>
            <a:ext cx="66963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Период первоначальных накоплений заканчивается,</a:t>
            </a:r>
          </a:p>
          <a:p>
            <a:r>
              <a:rPr lang="ru-RU" sz="3200" i="1" dirty="0">
                <a:solidFill>
                  <a:schemeClr val="bg1"/>
                </a:solidFill>
              </a:rPr>
              <a:t>Увеличивается объем финансирования капитального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15760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9095" y="453257"/>
            <a:ext cx="22512865" cy="109189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5400" cap="all" dirty="0"/>
              <a:t>Заказчик капитального ремонта МКД со специальным счетом</a:t>
            </a:r>
            <a:endParaRPr lang="en-US" sz="4800" u="sng" cap="all" dirty="0"/>
          </a:p>
        </p:txBody>
      </p:sp>
      <p:sp>
        <p:nvSpPr>
          <p:cNvPr id="29" name="Rectangle 28"/>
          <p:cNvSpPr/>
          <p:nvPr/>
        </p:nvSpPr>
        <p:spPr>
          <a:xfrm>
            <a:off x="1130075" y="8193172"/>
            <a:ext cx="22361885" cy="646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Представитель собственников (заказчика) может иметь/не иметь необходимую квалификацию</a:t>
            </a:r>
          </a:p>
        </p:txBody>
      </p:sp>
      <p:sp>
        <p:nvSpPr>
          <p:cNvPr id="2" name="Isosceles Triangle 1"/>
          <p:cNvSpPr/>
          <p:nvPr/>
        </p:nvSpPr>
        <p:spPr>
          <a:xfrm rot="5400000">
            <a:off x="400250" y="8371797"/>
            <a:ext cx="492867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8320" y="2234644"/>
            <a:ext cx="22713788" cy="362115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«Коллективный заказчик» - собственники помещений в МКД со специальным счетом </a:t>
            </a:r>
          </a:p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+mn-ea"/>
              </a:rPr>
              <a:t>Не юридическое лицо!</a:t>
            </a:r>
            <a:endParaRPr lang="ru-RU" sz="3600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lvl="0" algn="r">
              <a:spcBef>
                <a:spcPts val="0"/>
              </a:spcBef>
              <a:spcAft>
                <a:spcPts val="600"/>
              </a:spcAft>
            </a:pPr>
            <a:endParaRPr lang="ru-RU" sz="1000" dirty="0">
              <a:solidFill>
                <a:srgbClr val="262626">
                  <a:lumMod val="90000"/>
                  <a:lumOff val="10000"/>
                </a:srgbClr>
              </a:solidFill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ru-RU" sz="3600" b="1" i="1" dirty="0"/>
              <a:t>От лица «коллективного заказчика» вправе действовать лицо, </a:t>
            </a:r>
            <a:r>
              <a:rPr lang="ru-RU" sz="3600" b="1" i="1" u="sng" dirty="0"/>
              <a:t>уполномоченное общим собранием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i="1" dirty="0"/>
              <a:t>Такое лицо - не обязательно управляющая организация, ТСЖ/ЖСК, может быть уполномочен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i="1" dirty="0"/>
              <a:t>председатель совета МКД</a:t>
            </a:r>
          </a:p>
        </p:txBody>
      </p:sp>
      <p:sp>
        <p:nvSpPr>
          <p:cNvPr id="11" name="Rectangle 28"/>
          <p:cNvSpPr/>
          <p:nvPr/>
        </p:nvSpPr>
        <p:spPr>
          <a:xfrm>
            <a:off x="1054584" y="9674495"/>
            <a:ext cx="22769354" cy="20497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lIns="0" tIns="0" rIns="0" bIns="0">
            <a:spAutoFit/>
          </a:bodyPr>
          <a:lstStyle/>
          <a:p>
            <a:pPr marL="350838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Trebuchet MS" panose="020B0603020202020204"/>
                <a:ea typeface="Roboto" panose="02000000000000000000" pitchFamily="2" charset="0"/>
              </a:rPr>
              <a:t>Вопрос: Нужно ли обязать собственников привлекать профессионального технического заказчика?</a:t>
            </a:r>
          </a:p>
          <a:p>
            <a:pPr marL="350838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  <a:p>
            <a:pPr marL="350838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Услуга технического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 заказчика в настоящее время не может оплачиваться за счет средств, сформированных исходя из минимального взноса на капитальный ремонт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1130075" y="6277645"/>
            <a:ext cx="22361885" cy="646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Roboto" panose="02000000000000000000" pitchFamily="2" charset="0"/>
              </a:rPr>
              <a:t>Сторона договора – собственники помещений, действующие через своего представителя</a:t>
            </a:r>
          </a:p>
        </p:txBody>
      </p:sp>
      <p:sp>
        <p:nvSpPr>
          <p:cNvPr id="14" name="Isosceles Triangle 1">
            <a:extLst>
              <a:ext uri="{FF2B5EF4-FFF2-40B4-BE49-F238E27FC236}">
                <a16:creationId xmlns:a16="http://schemas.microsoft.com/office/drawing/2014/main" id="{64E7832A-55FF-226F-06D7-A44B4167ECD7}"/>
              </a:ext>
            </a:extLst>
          </p:cNvPr>
          <p:cNvSpPr/>
          <p:nvPr/>
        </p:nvSpPr>
        <p:spPr>
          <a:xfrm rot="5400000">
            <a:off x="426140" y="6375924"/>
            <a:ext cx="492867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5" name="Рисунок 1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35" y="23899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627" y="347958"/>
            <a:ext cx="23713801" cy="136699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4800" cap="all" dirty="0"/>
              <a:t>Выбор подрядчика для капитального ремонта МКД со специальным счетом</a:t>
            </a:r>
            <a:endParaRPr lang="en-US" sz="4800" u="sng" cap="all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54584" y="2177248"/>
            <a:ext cx="23037844" cy="26840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Нет обязательной процедуры выбора подрядчика для капитального ремонта МКД со специальным </a:t>
            </a:r>
          </a:p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счетом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(в отличие от регионального оператора)</a:t>
            </a:r>
          </a:p>
          <a:p>
            <a:pPr lvl="0">
              <a:spcBef>
                <a:spcPts val="0"/>
              </a:spcBef>
            </a:pPr>
            <a:endParaRPr lang="ru-RU" sz="1000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lvl="0">
              <a:spcBef>
                <a:spcPts val="0"/>
              </a:spcBef>
            </a:pPr>
            <a:endParaRPr lang="ru-RU" sz="1000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ru-RU" sz="3600" b="1" i="1" dirty="0"/>
              <a:t>Собственники вправе выбирать подрядчика на альтернативной основе и использовать 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i="1" dirty="0"/>
              <a:t>собственные критерии для выбора, не ограничиваясь ценой</a:t>
            </a:r>
            <a:endParaRPr lang="ru-RU" sz="2600" i="1" dirty="0"/>
          </a:p>
        </p:txBody>
      </p:sp>
      <p:pic>
        <p:nvPicPr>
          <p:cNvPr id="5" name="Рисунок 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35" y="2389951"/>
            <a:ext cx="914400" cy="914400"/>
          </a:xfrm>
          <a:prstGeom prst="rect">
            <a:avLst/>
          </a:prstGeom>
        </p:spPr>
      </p:pic>
      <p:sp>
        <p:nvSpPr>
          <p:cNvPr id="7" name="Isosceles Triangle 1">
            <a:extLst>
              <a:ext uri="{FF2B5EF4-FFF2-40B4-BE49-F238E27FC236}">
                <a16:creationId xmlns:a16="http://schemas.microsoft.com/office/drawing/2014/main" id="{0187A15D-95ED-EB1E-45B6-F19D8FC8F719}"/>
              </a:ext>
            </a:extLst>
          </p:cNvPr>
          <p:cNvSpPr/>
          <p:nvPr/>
        </p:nvSpPr>
        <p:spPr>
          <a:xfrm rot="5400000">
            <a:off x="401016" y="6086893"/>
            <a:ext cx="474784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1054584" y="10721440"/>
            <a:ext cx="22769354" cy="2340064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marL="542925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Вопросы: </a:t>
            </a:r>
          </a:p>
          <a:p>
            <a:pPr marL="542925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Как собственникам найти подходящего и надежного подрядчика?</a:t>
            </a:r>
          </a:p>
          <a:p>
            <a:pPr marL="542925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FFFFFF"/>
                </a:solidFill>
                <a:latin typeface="Trebuchet MS" panose="020B0603020202020204"/>
                <a:ea typeface="Roboto" panose="02000000000000000000" pitchFamily="2" charset="0"/>
              </a:rPr>
              <a:t>Как подрядчику найти хорошего «клиента»? Как показать свои преимущества?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584" y="5701594"/>
            <a:ext cx="22596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Можно предположить, что в связи с ограниченным объемом/стоимостью работ (объект капремонта 1 МКД) капитальный ремонт МКД со специальными счетами – это рынок для малого и среднего бизнеса</a:t>
            </a:r>
          </a:p>
          <a:p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Собственники в МКД со специальным счетом могут предпочитать подрядчиков, выполняющих работы собственными силами, имеющих свою материально-техническую базу и квалифицированный персонал</a:t>
            </a:r>
          </a:p>
        </p:txBody>
      </p:sp>
      <p:sp>
        <p:nvSpPr>
          <p:cNvPr id="8" name="Isosceles Triangle 1">
            <a:extLst>
              <a:ext uri="{FF2B5EF4-FFF2-40B4-BE49-F238E27FC236}">
                <a16:creationId xmlns:a16="http://schemas.microsoft.com/office/drawing/2014/main" id="{0187A15D-95ED-EB1E-45B6-F19D8FC8F719}"/>
              </a:ext>
            </a:extLst>
          </p:cNvPr>
          <p:cNvSpPr/>
          <p:nvPr/>
        </p:nvSpPr>
        <p:spPr>
          <a:xfrm rot="5400000">
            <a:off x="429846" y="8018671"/>
            <a:ext cx="474784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627" y="347958"/>
            <a:ext cx="23713801" cy="136699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4800" cap="all" dirty="0"/>
              <a:t>Стоимость работ по капитальному ремонту МКД со специальным счетом</a:t>
            </a:r>
            <a:endParaRPr lang="en-US" sz="4800" u="sng" cap="all" dirty="0"/>
          </a:p>
        </p:txBody>
      </p:sp>
      <p:sp>
        <p:nvSpPr>
          <p:cNvPr id="2" name="Isosceles Triangle 1"/>
          <p:cNvSpPr/>
          <p:nvPr/>
        </p:nvSpPr>
        <p:spPr>
          <a:xfrm rot="5400000">
            <a:off x="400250" y="8643654"/>
            <a:ext cx="492867" cy="42488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DBC9BB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54584" y="2177248"/>
            <a:ext cx="23037844" cy="268405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На стоимость работ не распространяются размеры предельной стоимости услуг и (или) работ </a:t>
            </a:r>
          </a:p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по капитальному ремонту, установленные для регионального оператора</a:t>
            </a:r>
          </a:p>
          <a:p>
            <a:pPr lvl="0">
              <a:spcBef>
                <a:spcPts val="0"/>
              </a:spcBef>
            </a:pPr>
            <a:endParaRPr lang="ru-RU" sz="1000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lvl="0">
              <a:spcBef>
                <a:spcPts val="0"/>
              </a:spcBef>
            </a:pPr>
            <a:endParaRPr lang="ru-RU" sz="1000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Предельно допустимая стоимость услуг и (или) работ по капитальному ремонту утверждается 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решением общего собрания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1054584" y="5706204"/>
            <a:ext cx="22769354" cy="4727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Сметная стоимость капитального ремонта МКД, осуществляемого полностью или частично за счет средств … собственников помещений в МКД, определяется с </a:t>
            </a:r>
            <a:r>
              <a:rPr lang="ru-RU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обязательным применением сметных нормативов, сведения о которых включены в федеральный реестр сметных нормативов, и сметных цен строительных ресурсов </a:t>
            </a:r>
          </a:p>
          <a:p>
            <a:pPr lvl="0">
              <a:lnSpc>
                <a:spcPct val="90000"/>
              </a:lnSpc>
              <a:defRPr/>
            </a:pPr>
            <a:endParaRPr lang="ru-RU" sz="3600" b="1" u="sng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pPr lvl="0">
              <a:lnSpc>
                <a:spcPct val="90000"/>
              </a:lnSpc>
              <a:defRPr/>
            </a:pPr>
            <a:endParaRPr lang="ru-RU" sz="1000" b="1" u="sng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</a:endParaRPr>
          </a:p>
          <a:p>
            <a:pPr lvl="0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rPr>
              <a:t>Если в финансировании капитального ремонта многоквартирного дома со специальным счетом не участвуют бюджетные средства, смета не подлежит проверке в ходе государственной экспертизы проектной документации</a:t>
            </a:r>
          </a:p>
          <a:p>
            <a:pPr marL="0" marR="0" lvl="0" indent="0" algn="r" defTabSz="24384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Части 1 и 2 статьи 8.3 Градостроительного кодекса РФ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0000"/>
                  <a:lumOff val="10000"/>
                </a:srgbClr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Рисунок 4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35" y="2389951"/>
            <a:ext cx="914400" cy="914400"/>
          </a:xfrm>
          <a:prstGeom prst="rect">
            <a:avLst/>
          </a:prstGeom>
        </p:spPr>
      </p:pic>
      <p:sp>
        <p:nvSpPr>
          <p:cNvPr id="13" name="Rectangle 28"/>
          <p:cNvSpPr/>
          <p:nvPr/>
        </p:nvSpPr>
        <p:spPr>
          <a:xfrm>
            <a:off x="1188829" y="10875529"/>
            <a:ext cx="22769354" cy="252684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>
            <a:spAutoFit/>
          </a:bodyPr>
          <a:lstStyle/>
          <a:p>
            <a:pPr marL="27305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chemeClr val="bg1"/>
                </a:solidFill>
                <a:latin typeface="Trebuchet MS" panose="020B0603020202020204"/>
                <a:ea typeface="Roboto" panose="02000000000000000000" pitchFamily="2" charset="0"/>
              </a:rPr>
              <a:t>Вопрос: Нужна ли обязательная проверка смет капитального ремонта МКД со специальным счетом?</a:t>
            </a:r>
          </a:p>
          <a:p>
            <a:pPr marL="273050"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chemeClr val="bg1"/>
              </a:solidFill>
              <a:latin typeface="Trebuchet MS" panose="020B0603020202020204"/>
              <a:ea typeface="Roboto" panose="02000000000000000000" pitchFamily="2" charset="0"/>
            </a:endParaRPr>
          </a:p>
          <a:p>
            <a:pPr marL="27305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Услуга экспертизы 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/>
                <a:ea typeface="Roboto" panose="02000000000000000000" pitchFamily="2" charset="0"/>
              </a:rPr>
              <a:t>проектной документации (в т. ч. сметы) 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Roboto" panose="02000000000000000000" pitchFamily="2" charset="0"/>
                <a:cs typeface="+mn-cs"/>
              </a:rPr>
              <a:t>в настоящее время не может оплачиваться за счет средств, сформированных исходя из минимального взноса на капитальный ремонт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Рисунок 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E0F0BF91-A27B-1866-7F8F-361CC5767A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51" y="61505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2.xml><?xml version="1.0" encoding="utf-8"?>
<a:theme xmlns:a="http://schemas.openxmlformats.org/drawingml/2006/main" name="1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3.xml><?xml version="1.0" encoding="utf-8"?>
<a:theme xmlns:a="http://schemas.openxmlformats.org/drawingml/2006/main" name="2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4.xml><?xml version="1.0" encoding="utf-8"?>
<a:theme xmlns:a="http://schemas.openxmlformats.org/drawingml/2006/main" name="3_UE_Templ2020">
  <a:themeElements>
    <a:clrScheme name="UA2020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3538A"/>
      </a:accent1>
      <a:accent2>
        <a:srgbClr val="B99343"/>
      </a:accent2>
      <a:accent3>
        <a:srgbClr val="DBC9BB"/>
      </a:accent3>
      <a:accent4>
        <a:srgbClr val="EFEBE2"/>
      </a:accent4>
      <a:accent5>
        <a:srgbClr val="9FB3D0"/>
      </a:accent5>
      <a:accent6>
        <a:srgbClr val="799DD0"/>
      </a:accent6>
      <a:hlink>
        <a:srgbClr val="FFFFFF"/>
      </a:hlink>
      <a:folHlink>
        <a:srgbClr val="595959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E_Templ2020" id="{E5D6B862-327C-C541-9B97-0DF4F7B3373A}" vid="{44C71C92-A84D-8E4D-B2D1-C0589BEA852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UE_Templ2020</Template>
  <TotalTime>7533</TotalTime>
  <Words>1515</Words>
  <Application>Microsoft Office PowerPoint</Application>
  <PresentationFormat>Произвольный</PresentationFormat>
  <Paragraphs>205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Wingdings</vt:lpstr>
      <vt:lpstr>UE_Templ2020</vt:lpstr>
      <vt:lpstr>1_UE_Templ2020</vt:lpstr>
      <vt:lpstr>2_UE_Templ2020</vt:lpstr>
      <vt:lpstr>3_UE_Templ2020</vt:lpstr>
      <vt:lpstr>Особенности организации и финансирования капитального ремонта многоквартирных домов со специальными счетами </vt:lpstr>
      <vt:lpstr>«Специальный счет» – одна из двух моделей организации и финансирования капитального ремонта многоквартирных домов в рамках региональных программ, кардинально отличная от модели «региональный оператор» </vt:lpstr>
      <vt:lpstr>КЛЮЧЕВЫЕ особенности способа «специальный счет» </vt:lpstr>
      <vt:lpstr>Количество и доля МКД со специальными счетами в региональных программах</vt:lpstr>
      <vt:lpstr>Специальные счета неравномерно развиваются по субъектам Российской Федерации </vt:lpstr>
      <vt:lpstr>Объем финансирования капитального ремонта и остатки средств на специальных счетах, млн рублей </vt:lpstr>
      <vt:lpstr>Заказчик капитального ремонта МКД со специальным счетом</vt:lpstr>
      <vt:lpstr>Выбор подрядчика для капитального ремонта МКД со специальным счетом</vt:lpstr>
      <vt:lpstr>Стоимость работ по капитальному ремонту МКД со специальным счетом</vt:lpstr>
      <vt:lpstr>Контроль и приемка работ по капитальному ремонту МКД со специальным счетом</vt:lpstr>
      <vt:lpstr>ЧАСТО ВСТРЕЧАЮЩАЯСЯ ПРОБЛЕМА - НЕДОСТАТОЧНОСТЬ СРЕДСТВ</vt:lpstr>
      <vt:lpstr>Негативный опыт капитального ремонта МКД со специальными счетами</vt:lpstr>
      <vt:lpstr>ФОНД «ИНСТИТУТ  ЭКОНОМИКИ ГОРОДА»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Elizaveta Börner</dc:creator>
  <cp:lastModifiedBy>Ирина Генцлер</cp:lastModifiedBy>
  <cp:revision>364</cp:revision>
  <cp:lastPrinted>2021-04-01T07:36:05Z</cp:lastPrinted>
  <dcterms:created xsi:type="dcterms:W3CDTF">2020-06-04T18:50:56Z</dcterms:created>
  <dcterms:modified xsi:type="dcterms:W3CDTF">2023-02-28T19:07:24Z</dcterms:modified>
</cp:coreProperties>
</file>