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20104100" cy="11309350"/>
  <p:notesSz cx="20104100" cy="11309350"/>
  <p:defaultTextStyle>
    <a:defPPr>
      <a:defRPr/>
    </a:def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C"/>
    <a:srgbClr val="0079B6"/>
    <a:srgbClr val="F69F5A"/>
    <a:srgbClr val="008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548" y="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E4C27-C2CE-4518-A85A-5CAF6E885B4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3E206-77DF-4B0D-B029-E25D1400F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583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3E206-77DF-4B0D-B029-E25D1400F97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40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3E206-77DF-4B0D-B029-E25D1400F97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32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3E206-77DF-4B0D-B029-E25D1400F97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881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295E676-9503-4444-AD2E-3957F366AD05}" type="datetime1">
              <a:rPr lang="en-US"/>
              <a:t>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spcBef>
                <a:spcPts val="105"/>
              </a:spcBef>
              <a:defRPr/>
            </a:pPr>
            <a:fld id="{81D60167-4931-47E6-BA6A-407CBD079E47}" type="slidenum">
              <a:rPr lang="ru-RU" spc="-25"/>
              <a:t>‹#›</a:t>
            </a:fld>
            <a:endParaRPr lang="ru-RU" spc="-25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56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6EC7C9-E24E-4476-B176-E85C13294061}" type="datetime1">
              <a:rPr lang="en-US"/>
              <a:t>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spcBef>
                <a:spcPts val="105"/>
              </a:spcBef>
              <a:defRPr/>
            </a:pPr>
            <a:fld id="{81D60167-4931-47E6-BA6A-407CBD079E47}" type="slidenum">
              <a:rPr lang="ru-RU" spc="-25"/>
              <a:t>‹#›</a:t>
            </a:fld>
            <a:endParaRPr lang="ru-RU" spc="-25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56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1205BF-8F73-4409-A352-BECAA6146955}" type="datetime1">
              <a:rPr lang="en-US"/>
              <a:t>2/26/2024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spcBef>
                <a:spcPts val="105"/>
              </a:spcBef>
              <a:defRPr/>
            </a:pPr>
            <a:fld id="{81D60167-4931-47E6-BA6A-407CBD079E47}" type="slidenum">
              <a:rPr lang="ru-RU" spc="-25"/>
              <a:t>‹#›</a:t>
            </a:fld>
            <a:endParaRPr lang="ru-RU" spc="-25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56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128934-F9B4-453B-B2B2-D5DD4D89AA01}" type="datetime1">
              <a:rPr lang="en-US"/>
              <a:t>2/26/2024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spcBef>
                <a:spcPts val="105"/>
              </a:spcBef>
              <a:defRPr/>
            </a:pPr>
            <a:fld id="{81D60167-4931-47E6-BA6A-407CBD079E47}" type="slidenum">
              <a:rPr lang="ru-RU" spc="-25"/>
              <a:t>‹#›</a:t>
            </a:fld>
            <a:endParaRPr lang="ru-RU" spc="-25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E6A474-EB13-429B-831F-422A19749E0D}" type="datetime1">
              <a:rPr lang="en-US"/>
              <a:t>2/26/2024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spcBef>
                <a:spcPts val="105"/>
              </a:spcBef>
              <a:defRPr/>
            </a:pPr>
            <a:fld id="{81D60167-4931-47E6-BA6A-407CBD079E47}" type="slidenum">
              <a:rPr lang="ru-RU" spc="-25"/>
              <a:t>‹#›</a:t>
            </a:fld>
            <a:endParaRPr lang="ru-RU" spc="-25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CF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5904356" y="3786666"/>
            <a:ext cx="8295386" cy="2626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2771486" y="4620247"/>
            <a:ext cx="14577060" cy="5363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887AF3-1E17-485D-B3C0-C713A8FDB6CF}" type="datetime1">
              <a:rPr lang="en-US"/>
              <a:t>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9378204" y="10678369"/>
            <a:ext cx="3556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spcBef>
                <a:spcPts val="105"/>
              </a:spcBef>
              <a:defRPr/>
            </a:pPr>
            <a:fld id="{81D60167-4931-47E6-BA6A-407CBD079E47}" type="slidenum">
              <a:rPr lang="ru-RU" spc="-25"/>
              <a:t>‹#›</a:t>
            </a:fld>
            <a:endParaRPr lang="ru-RU" spc="-2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0"/>
            <a:ext cx="20104544" cy="11309101"/>
            <a:chOff x="0" y="0"/>
            <a:chExt cx="20104544" cy="11309101"/>
          </a:xfrm>
        </p:grpSpPr>
        <p:pic>
          <p:nvPicPr>
            <p:cNvPr id="3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/>
            <a:stretch/>
          </p:blipFill>
          <p:spPr bwMode="auto">
            <a:xfrm>
              <a:off x="0" y="0"/>
              <a:ext cx="20104100" cy="113085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 bwMode="auto">
            <a:xfrm>
              <a:off x="0" y="3314642"/>
              <a:ext cx="18003520" cy="4549140"/>
            </a:xfrm>
            <a:custGeom>
              <a:avLst/>
              <a:gdLst/>
              <a:ahLst/>
              <a:cxnLst/>
              <a:rect l="l" t="t" r="r" b="b"/>
              <a:pathLst>
                <a:path w="18003520" h="4549140" extrusionOk="0">
                  <a:moveTo>
                    <a:pt x="18003231" y="0"/>
                  </a:moveTo>
                  <a:lnTo>
                    <a:pt x="0" y="0"/>
                  </a:lnTo>
                  <a:lnTo>
                    <a:pt x="0" y="4548699"/>
                  </a:lnTo>
                  <a:lnTo>
                    <a:pt x="18003231" y="4548699"/>
                  </a:lnTo>
                  <a:lnTo>
                    <a:pt x="18003231" y="0"/>
                  </a:lnTo>
                  <a:close/>
                </a:path>
              </a:pathLst>
            </a:custGeom>
            <a:solidFill>
              <a:srgbClr val="FAAA4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577253" y="2143207"/>
              <a:ext cx="7527290" cy="9165590"/>
            </a:xfrm>
            <a:custGeom>
              <a:avLst/>
              <a:gdLst/>
              <a:ahLst/>
              <a:cxnLst/>
              <a:rect l="l" t="t" r="r" b="b"/>
              <a:pathLst>
                <a:path w="7527290" h="9165590" extrusionOk="0">
                  <a:moveTo>
                    <a:pt x="7526833" y="0"/>
                  </a:moveTo>
                  <a:lnTo>
                    <a:pt x="4666361" y="940422"/>
                  </a:lnTo>
                  <a:lnTo>
                    <a:pt x="4666361" y="848436"/>
                  </a:lnTo>
                  <a:lnTo>
                    <a:pt x="2602204" y="1619046"/>
                  </a:lnTo>
                  <a:lnTo>
                    <a:pt x="0" y="2474557"/>
                  </a:lnTo>
                  <a:lnTo>
                    <a:pt x="0" y="9165349"/>
                  </a:lnTo>
                  <a:lnTo>
                    <a:pt x="2015007" y="9165349"/>
                  </a:lnTo>
                  <a:lnTo>
                    <a:pt x="4666361" y="9165349"/>
                  </a:lnTo>
                  <a:lnTo>
                    <a:pt x="7526833" y="9165349"/>
                  </a:lnTo>
                  <a:lnTo>
                    <a:pt x="7526833" y="0"/>
                  </a:lnTo>
                  <a:close/>
                </a:path>
              </a:pathLst>
            </a:custGeom>
            <a:solidFill>
              <a:srgbClr val="F3F9FD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7928416" y="709350"/>
              <a:ext cx="565785" cy="10599420"/>
            </a:xfrm>
            <a:custGeom>
              <a:avLst/>
              <a:gdLst/>
              <a:ahLst/>
              <a:cxnLst/>
              <a:rect l="l" t="t" r="r" b="b"/>
              <a:pathLst>
                <a:path w="513715" h="10599420" extrusionOk="0">
                  <a:moveTo>
                    <a:pt x="18502" y="0"/>
                  </a:moveTo>
                  <a:lnTo>
                    <a:pt x="0" y="10599206"/>
                  </a:lnTo>
                  <a:lnTo>
                    <a:pt x="494969" y="10599206"/>
                  </a:lnTo>
                  <a:lnTo>
                    <a:pt x="513408" y="265122"/>
                  </a:lnTo>
                  <a:lnTo>
                    <a:pt x="18502" y="0"/>
                  </a:lnTo>
                  <a:close/>
                </a:path>
              </a:pathLst>
            </a:custGeom>
            <a:solidFill>
              <a:srgbClr val="D4ECFA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3304240" y="709351"/>
              <a:ext cx="4695190" cy="10599420"/>
            </a:xfrm>
            <a:custGeom>
              <a:avLst/>
              <a:gdLst/>
              <a:ahLst/>
              <a:cxnLst/>
              <a:rect l="l" t="t" r="r" b="b"/>
              <a:pathLst>
                <a:path w="4695190" h="10599420" extrusionOk="0">
                  <a:moveTo>
                    <a:pt x="1305699" y="974293"/>
                  </a:moveTo>
                  <a:lnTo>
                    <a:pt x="15379" y="1663636"/>
                  </a:lnTo>
                  <a:lnTo>
                    <a:pt x="0" y="10599204"/>
                  </a:lnTo>
                  <a:lnTo>
                    <a:pt x="1290231" y="10599204"/>
                  </a:lnTo>
                  <a:lnTo>
                    <a:pt x="1305699" y="1239431"/>
                  </a:lnTo>
                  <a:lnTo>
                    <a:pt x="1305699" y="974293"/>
                  </a:lnTo>
                  <a:close/>
                </a:path>
                <a:path w="4695190" h="10599420" extrusionOk="0">
                  <a:moveTo>
                    <a:pt x="4694745" y="0"/>
                  </a:moveTo>
                  <a:lnTo>
                    <a:pt x="3404412" y="689356"/>
                  </a:lnTo>
                  <a:lnTo>
                    <a:pt x="3404412" y="10599204"/>
                  </a:lnTo>
                  <a:lnTo>
                    <a:pt x="4694745" y="10599204"/>
                  </a:lnTo>
                  <a:lnTo>
                    <a:pt x="4694745" y="0"/>
                  </a:lnTo>
                  <a:close/>
                </a:path>
              </a:pathLst>
            </a:custGeom>
            <a:solidFill>
              <a:srgbClr val="E5F4F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4592268" y="1683641"/>
              <a:ext cx="2125345" cy="9625330"/>
            </a:xfrm>
            <a:custGeom>
              <a:avLst/>
              <a:gdLst/>
              <a:ahLst/>
              <a:cxnLst/>
              <a:rect l="l" t="t" r="r" b="b"/>
              <a:pathLst>
                <a:path w="2125344" h="9625330" extrusionOk="0">
                  <a:moveTo>
                    <a:pt x="0" y="0"/>
                  </a:moveTo>
                  <a:lnTo>
                    <a:pt x="0" y="265133"/>
                  </a:lnTo>
                  <a:lnTo>
                    <a:pt x="0" y="9624911"/>
                  </a:lnTo>
                  <a:lnTo>
                    <a:pt x="2124982" y="9624911"/>
                  </a:lnTo>
                  <a:lnTo>
                    <a:pt x="2124982" y="920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CFA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4839728" y="4299644"/>
              <a:ext cx="813435" cy="7009130"/>
            </a:xfrm>
            <a:custGeom>
              <a:avLst/>
              <a:gdLst/>
              <a:ahLst/>
              <a:cxnLst/>
              <a:rect l="l" t="t" r="r" b="b"/>
              <a:pathLst>
                <a:path w="813434" h="7009130" extrusionOk="0">
                  <a:moveTo>
                    <a:pt x="813074" y="0"/>
                  </a:moveTo>
                  <a:lnTo>
                    <a:pt x="0" y="436709"/>
                  </a:lnTo>
                  <a:lnTo>
                    <a:pt x="0" y="7008907"/>
                  </a:lnTo>
                  <a:lnTo>
                    <a:pt x="813074" y="7008907"/>
                  </a:lnTo>
                  <a:lnTo>
                    <a:pt x="813074" y="0"/>
                  </a:lnTo>
                  <a:close/>
                </a:path>
              </a:pathLst>
            </a:custGeom>
            <a:solidFill>
              <a:srgbClr val="F3F9FD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15652804" y="4299642"/>
              <a:ext cx="813435" cy="7009130"/>
            </a:xfrm>
            <a:custGeom>
              <a:avLst/>
              <a:gdLst/>
              <a:ahLst/>
              <a:cxnLst/>
              <a:rect l="l" t="t" r="r" b="b"/>
              <a:pathLst>
                <a:path w="813434" h="7009130" extrusionOk="0">
                  <a:moveTo>
                    <a:pt x="0" y="0"/>
                  </a:moveTo>
                  <a:lnTo>
                    <a:pt x="0" y="167953"/>
                  </a:lnTo>
                  <a:lnTo>
                    <a:pt x="0" y="7008917"/>
                  </a:lnTo>
                  <a:lnTo>
                    <a:pt x="813074" y="7008917"/>
                  </a:lnTo>
                  <a:lnTo>
                    <a:pt x="813074" y="4367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CFA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18233426" y="3380490"/>
              <a:ext cx="565785" cy="7928609"/>
            </a:xfrm>
            <a:custGeom>
              <a:avLst/>
              <a:gdLst/>
              <a:ahLst/>
              <a:cxnLst/>
              <a:rect l="l" t="t" r="r" b="b"/>
              <a:pathLst>
                <a:path w="565784" h="7928609" extrusionOk="0">
                  <a:moveTo>
                    <a:pt x="565647" y="0"/>
                  </a:moveTo>
                  <a:lnTo>
                    <a:pt x="0" y="265133"/>
                  </a:lnTo>
                  <a:lnTo>
                    <a:pt x="0" y="7928062"/>
                  </a:lnTo>
                  <a:lnTo>
                    <a:pt x="565647" y="7928062"/>
                  </a:lnTo>
                  <a:lnTo>
                    <a:pt x="565647" y="0"/>
                  </a:lnTo>
                  <a:close/>
                </a:path>
              </a:pathLst>
            </a:custGeom>
            <a:solidFill>
              <a:srgbClr val="F3F9FD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799069" y="3380492"/>
              <a:ext cx="1219835" cy="7928609"/>
            </a:xfrm>
            <a:custGeom>
              <a:avLst/>
              <a:gdLst/>
              <a:ahLst/>
              <a:cxnLst/>
              <a:rect l="l" t="t" r="r" b="b"/>
              <a:pathLst>
                <a:path w="1219834" h="7928609" extrusionOk="0">
                  <a:moveTo>
                    <a:pt x="0" y="0"/>
                  </a:moveTo>
                  <a:lnTo>
                    <a:pt x="0" y="265489"/>
                  </a:lnTo>
                  <a:lnTo>
                    <a:pt x="0" y="7928062"/>
                  </a:lnTo>
                  <a:lnTo>
                    <a:pt x="1219585" y="7928062"/>
                  </a:lnTo>
                  <a:lnTo>
                    <a:pt x="1219585" y="265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CFA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9819146" y="8800643"/>
              <a:ext cx="569595" cy="2508250"/>
            </a:xfrm>
            <a:custGeom>
              <a:avLst/>
              <a:gdLst/>
              <a:ahLst/>
              <a:cxnLst/>
              <a:rect l="l" t="t" r="r" b="b"/>
              <a:pathLst>
                <a:path w="569595" h="2508250" extrusionOk="0">
                  <a:moveTo>
                    <a:pt x="569396" y="0"/>
                  </a:moveTo>
                  <a:lnTo>
                    <a:pt x="3748" y="265143"/>
                  </a:lnTo>
                  <a:lnTo>
                    <a:pt x="0" y="2507913"/>
                  </a:lnTo>
                  <a:lnTo>
                    <a:pt x="565302" y="2507913"/>
                  </a:lnTo>
                  <a:lnTo>
                    <a:pt x="569396" y="0"/>
                  </a:lnTo>
                  <a:close/>
                </a:path>
              </a:pathLst>
            </a:custGeom>
            <a:solidFill>
              <a:srgbClr val="E5F4F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10388539" y="8800645"/>
              <a:ext cx="1449705" cy="2508250"/>
            </a:xfrm>
            <a:custGeom>
              <a:avLst/>
              <a:gdLst/>
              <a:ahLst/>
              <a:cxnLst/>
              <a:rect l="l" t="t" r="r" b="b"/>
              <a:pathLst>
                <a:path w="1449704" h="2508250" extrusionOk="0">
                  <a:moveTo>
                    <a:pt x="0" y="0"/>
                  </a:moveTo>
                  <a:lnTo>
                    <a:pt x="0" y="265499"/>
                  </a:lnTo>
                  <a:lnTo>
                    <a:pt x="0" y="2507913"/>
                  </a:lnTo>
                  <a:lnTo>
                    <a:pt x="1449369" y="2507913"/>
                  </a:lnTo>
                  <a:lnTo>
                    <a:pt x="1449369" y="690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CFA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11310212" y="6694256"/>
              <a:ext cx="788034" cy="4614544"/>
            </a:xfrm>
            <a:custGeom>
              <a:avLst/>
              <a:gdLst/>
              <a:ahLst/>
              <a:cxnLst/>
              <a:rect l="l" t="t" r="r" b="b"/>
              <a:pathLst>
                <a:path w="788034" h="4614545" extrusionOk="0">
                  <a:moveTo>
                    <a:pt x="787850" y="0"/>
                  </a:moveTo>
                  <a:lnTo>
                    <a:pt x="0" y="423159"/>
                  </a:lnTo>
                  <a:lnTo>
                    <a:pt x="0" y="4614299"/>
                  </a:lnTo>
                  <a:lnTo>
                    <a:pt x="787850" y="4614299"/>
                  </a:lnTo>
                  <a:lnTo>
                    <a:pt x="787850" y="0"/>
                  </a:lnTo>
                  <a:close/>
                </a:path>
              </a:pathLst>
            </a:custGeom>
            <a:solidFill>
              <a:srgbClr val="F3F9FD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12098062" y="6694260"/>
              <a:ext cx="788034" cy="4614544"/>
            </a:xfrm>
            <a:custGeom>
              <a:avLst/>
              <a:gdLst/>
              <a:ahLst/>
              <a:cxnLst/>
              <a:rect l="l" t="t" r="r" b="b"/>
              <a:pathLst>
                <a:path w="788034" h="4614545" extrusionOk="0">
                  <a:moveTo>
                    <a:pt x="0" y="0"/>
                  </a:moveTo>
                  <a:lnTo>
                    <a:pt x="0" y="162738"/>
                  </a:lnTo>
                  <a:lnTo>
                    <a:pt x="0" y="4614299"/>
                  </a:lnTo>
                  <a:lnTo>
                    <a:pt x="787850" y="4614299"/>
                  </a:lnTo>
                  <a:lnTo>
                    <a:pt x="787850" y="423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CFA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15009251" y="6535641"/>
              <a:ext cx="1589405" cy="4773295"/>
            </a:xfrm>
            <a:custGeom>
              <a:avLst/>
              <a:gdLst/>
              <a:ahLst/>
              <a:cxnLst/>
              <a:rect l="l" t="t" r="r" b="b"/>
              <a:pathLst>
                <a:path w="1589405" h="4773295" extrusionOk="0">
                  <a:moveTo>
                    <a:pt x="1589092" y="0"/>
                  </a:moveTo>
                  <a:lnTo>
                    <a:pt x="0" y="848958"/>
                  </a:lnTo>
                  <a:lnTo>
                    <a:pt x="0" y="4772912"/>
                  </a:lnTo>
                  <a:lnTo>
                    <a:pt x="1589092" y="4772912"/>
                  </a:lnTo>
                  <a:lnTo>
                    <a:pt x="1589092" y="0"/>
                  </a:lnTo>
                  <a:close/>
                </a:path>
              </a:pathLst>
            </a:custGeom>
            <a:solidFill>
              <a:srgbClr val="E5F4F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9" name="object 19"/>
            <p:cNvSpPr/>
            <p:nvPr/>
          </p:nvSpPr>
          <p:spPr bwMode="auto">
            <a:xfrm>
              <a:off x="16576571" y="6535640"/>
              <a:ext cx="1589405" cy="4773295"/>
            </a:xfrm>
            <a:custGeom>
              <a:avLst/>
              <a:gdLst/>
              <a:ahLst/>
              <a:cxnLst/>
              <a:rect l="l" t="t" r="r" b="b"/>
              <a:pathLst>
                <a:path w="1589405" h="4773295" extrusionOk="0">
                  <a:moveTo>
                    <a:pt x="0" y="0"/>
                  </a:moveTo>
                  <a:lnTo>
                    <a:pt x="0" y="326513"/>
                  </a:lnTo>
                  <a:lnTo>
                    <a:pt x="0" y="4772912"/>
                  </a:lnTo>
                  <a:lnTo>
                    <a:pt x="1589082" y="4772912"/>
                  </a:lnTo>
                  <a:lnTo>
                    <a:pt x="1589082" y="848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CFA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1" name="object 21"/>
          <p:cNvSpPr txBox="1"/>
          <p:nvPr/>
        </p:nvSpPr>
        <p:spPr bwMode="auto">
          <a:xfrm>
            <a:off x="1078366" y="8679011"/>
            <a:ext cx="6900186" cy="1276632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>
              <a:tabLst>
                <a:tab pos="3319463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Аналитика Реестра </a:t>
            </a:r>
            <a:br>
              <a:rPr lang="ru-RU" sz="36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умных новостроек</a:t>
            </a:r>
          </a:p>
        </p:txBody>
      </p:sp>
      <p:pic>
        <p:nvPicPr>
          <p:cNvPr id="23" name="object 23"/>
          <p:cNvPicPr/>
          <p:nvPr/>
        </p:nvPicPr>
        <p:blipFill>
          <a:blip r:embed="rId4"/>
          <a:stretch/>
        </p:blipFill>
        <p:spPr bwMode="auto">
          <a:xfrm>
            <a:off x="1102982" y="1178863"/>
            <a:ext cx="4748560" cy="1001293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title"/>
          </p:nvPr>
        </p:nvSpPr>
        <p:spPr bwMode="auto">
          <a:xfrm>
            <a:off x="1078366" y="4214515"/>
            <a:ext cx="8926958" cy="27873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6000" dirty="0"/>
              <a:t>Присвоение новостройкам классов умных МКД</a:t>
            </a:r>
            <a:endParaRPr sz="4400" spc="-1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-30445" y="0"/>
            <a:ext cx="20134546" cy="11734486"/>
            <a:chOff x="-30446" y="0"/>
            <a:chExt cx="20134546" cy="11734486"/>
          </a:xfrm>
        </p:grpSpPr>
        <p:sp>
          <p:nvSpPr>
            <p:cNvPr id="3" name="object 3"/>
            <p:cNvSpPr/>
            <p:nvPr/>
          </p:nvSpPr>
          <p:spPr bwMode="auto">
            <a:xfrm>
              <a:off x="-30446" y="1493368"/>
              <a:ext cx="20104100" cy="10241118"/>
            </a:xfrm>
            <a:custGeom>
              <a:avLst/>
              <a:gdLst/>
              <a:ahLst/>
              <a:cxnLst/>
              <a:rect l="l" t="t" r="r" b="b"/>
              <a:pathLst>
                <a:path w="20104100" h="9815195" extrusionOk="0">
                  <a:moveTo>
                    <a:pt x="20104099" y="0"/>
                  </a:moveTo>
                  <a:lnTo>
                    <a:pt x="0" y="0"/>
                  </a:lnTo>
                  <a:lnTo>
                    <a:pt x="0" y="9815188"/>
                  </a:lnTo>
                  <a:lnTo>
                    <a:pt x="20104099" y="981518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CF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/>
            <a:stretch/>
          </p:blipFill>
          <p:spPr bwMode="auto"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/>
            <a:stretch/>
          </p:blipFill>
          <p:spPr bwMode="auto">
            <a:xfrm>
              <a:off x="0" y="0"/>
              <a:ext cx="20104100" cy="14940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/>
          <a:stretch/>
        </p:blipFill>
        <p:spPr bwMode="auto">
          <a:xfrm>
            <a:off x="16750744" y="470099"/>
            <a:ext cx="2342942" cy="494038"/>
          </a:xfrm>
          <a:prstGeom prst="rect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 marL="38100">
              <a:spcBef>
                <a:spcPts val="105"/>
              </a:spcBef>
              <a:defRPr/>
            </a:pPr>
            <a:fld id="{81D60167-4931-47E6-BA6A-407CBD079E47}" type="slidenum">
              <a:rPr lang="ru-RU" spc="-25"/>
              <a:t>10</a:t>
            </a:fld>
            <a:endParaRPr lang="ru-RU" spc="-25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96AFA1-5770-D355-BE41-CE98BD2FF648}"/>
              </a:ext>
            </a:extLst>
          </p:cNvPr>
          <p:cNvSpPr txBox="1"/>
          <p:nvPr/>
        </p:nvSpPr>
        <p:spPr bwMode="auto">
          <a:xfrm>
            <a:off x="1010414" y="450935"/>
            <a:ext cx="14002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Прогноз участников конференции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7C640F-3EFA-40F3-9464-7F4825F1AF13}"/>
              </a:ext>
            </a:extLst>
          </p:cNvPr>
          <p:cNvSpPr txBox="1"/>
          <p:nvPr/>
        </p:nvSpPr>
        <p:spPr>
          <a:xfrm>
            <a:off x="30445" y="1780759"/>
            <a:ext cx="201041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66A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Сколько пройдет лет, когда доля </a:t>
            </a:r>
            <a:br>
              <a:rPr lang="ru-RU" sz="4800" b="1" dirty="0">
                <a:solidFill>
                  <a:srgbClr val="0066AC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4800" b="1" dirty="0">
                <a:solidFill>
                  <a:srgbClr val="0066A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умных новостроек достигнет 50%</a:t>
            </a:r>
            <a:endParaRPr lang="ru-RU" sz="4800" dirty="0">
              <a:solidFill>
                <a:srgbClr val="0066A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D157D55-BBED-46FC-956D-7E2FCB0DF9DD}"/>
              </a:ext>
            </a:extLst>
          </p:cNvPr>
          <p:cNvGrpSpPr/>
          <p:nvPr/>
        </p:nvGrpSpPr>
        <p:grpSpPr>
          <a:xfrm>
            <a:off x="6407151" y="3765475"/>
            <a:ext cx="7289800" cy="7289800"/>
            <a:chOff x="7203766" y="4479471"/>
            <a:chExt cx="5584587" cy="5584587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404839BB-CD1C-4A34-B2C0-CA870BCB0D67}"/>
                </a:ext>
              </a:extLst>
            </p:cNvPr>
            <p:cNvSpPr/>
            <p:nvPr/>
          </p:nvSpPr>
          <p:spPr>
            <a:xfrm>
              <a:off x="7203766" y="4479471"/>
              <a:ext cx="5584587" cy="5584587"/>
            </a:xfrm>
            <a:prstGeom prst="rect">
              <a:avLst/>
            </a:prstGeom>
            <a:solidFill>
              <a:srgbClr val="F69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2" descr="http://qrcoder.ru/code/?https%3A%2F%2Ft.me%2F%2BjFxgBZqFExNhYzVi&amp;4&amp;0">
              <a:extLst>
                <a:ext uri="{FF2B5EF4-FFF2-40B4-BE49-F238E27FC236}">
                  <a16:creationId xmlns:a16="http://schemas.microsoft.com/office/drawing/2014/main" id="{8FDA8A6F-7114-4D91-89B2-11442AD57E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3886" y="5019591"/>
              <a:ext cx="4504346" cy="4504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6525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/>
          <a:stretch/>
        </p:blipFill>
        <p:spPr bwMode="auto"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/>
          <a:stretch/>
        </p:blipFill>
        <p:spPr bwMode="auto"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 bwMode="auto">
          <a:xfrm>
            <a:off x="1071579" y="3314642"/>
            <a:ext cx="16932275" cy="4068225"/>
          </a:xfrm>
          <a:custGeom>
            <a:avLst/>
            <a:gdLst/>
            <a:ahLst/>
            <a:cxnLst/>
            <a:rect l="l" t="t" r="r" b="b"/>
            <a:pathLst>
              <a:path w="16932275" h="4549140" extrusionOk="0">
                <a:moveTo>
                  <a:pt x="16931651" y="0"/>
                </a:moveTo>
                <a:lnTo>
                  <a:pt x="0" y="0"/>
                </a:lnTo>
                <a:lnTo>
                  <a:pt x="0" y="4548699"/>
                </a:lnTo>
                <a:lnTo>
                  <a:pt x="16931651" y="4548699"/>
                </a:lnTo>
                <a:lnTo>
                  <a:pt x="16931651" y="0"/>
                </a:lnTo>
                <a:close/>
              </a:path>
            </a:pathLst>
          </a:custGeom>
          <a:solidFill>
            <a:srgbClr val="FAAA4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 bwMode="auto">
          <a:xfrm>
            <a:off x="5292073" y="4375090"/>
            <a:ext cx="9519955" cy="1947328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marR="5080" indent="-12700" algn="ctr">
              <a:spcBef>
                <a:spcPts val="785"/>
              </a:spcBef>
              <a:defRPr/>
            </a:pPr>
            <a:r>
              <a:rPr sz="6000" spc="-10" dirty="0"/>
              <a:t>СПАСИБО </a:t>
            </a:r>
            <a:r>
              <a:rPr sz="6000" dirty="0"/>
              <a:t>ЗА</a:t>
            </a:r>
            <a:r>
              <a:rPr sz="6000" spc="-80" dirty="0"/>
              <a:t> </a:t>
            </a:r>
            <a:r>
              <a:rPr sz="6000" spc="-10" dirty="0"/>
              <a:t>ВНИМАНИЕ!</a:t>
            </a:r>
            <a:endParaRPr sz="6000" dirty="0"/>
          </a:p>
        </p:txBody>
      </p:sp>
      <p:sp>
        <p:nvSpPr>
          <p:cNvPr id="9" name="object 9"/>
          <p:cNvSpPr/>
          <p:nvPr/>
        </p:nvSpPr>
        <p:spPr bwMode="auto">
          <a:xfrm>
            <a:off x="16961955" y="3938898"/>
            <a:ext cx="3142615" cy="7369809"/>
          </a:xfrm>
          <a:custGeom>
            <a:avLst/>
            <a:gdLst/>
            <a:ahLst/>
            <a:cxnLst/>
            <a:rect l="l" t="t" r="r" b="b"/>
            <a:pathLst>
              <a:path w="3142615" h="7369809" extrusionOk="0">
                <a:moveTo>
                  <a:pt x="3142132" y="0"/>
                </a:moveTo>
                <a:lnTo>
                  <a:pt x="2313762" y="309257"/>
                </a:lnTo>
                <a:lnTo>
                  <a:pt x="0" y="1069936"/>
                </a:lnTo>
                <a:lnTo>
                  <a:pt x="0" y="7369657"/>
                </a:lnTo>
                <a:lnTo>
                  <a:pt x="1791550" y="7369657"/>
                </a:lnTo>
                <a:lnTo>
                  <a:pt x="3142132" y="7369657"/>
                </a:lnTo>
                <a:lnTo>
                  <a:pt x="3142132" y="36918"/>
                </a:lnTo>
                <a:lnTo>
                  <a:pt x="3142132" y="0"/>
                </a:lnTo>
                <a:close/>
              </a:path>
            </a:pathLst>
          </a:custGeom>
          <a:solidFill>
            <a:srgbClr val="F3F9F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" name="object 10"/>
          <p:cNvSpPr/>
          <p:nvPr/>
        </p:nvSpPr>
        <p:spPr bwMode="auto">
          <a:xfrm>
            <a:off x="17607728" y="2400121"/>
            <a:ext cx="1162050" cy="8909050"/>
          </a:xfrm>
          <a:custGeom>
            <a:avLst/>
            <a:gdLst/>
            <a:ahLst/>
            <a:cxnLst/>
            <a:rect l="l" t="t" r="r" b="b"/>
            <a:pathLst>
              <a:path w="1162050" h="8909050" extrusionOk="0">
                <a:moveTo>
                  <a:pt x="1161482" y="0"/>
                </a:moveTo>
                <a:lnTo>
                  <a:pt x="14271" y="612892"/>
                </a:lnTo>
                <a:lnTo>
                  <a:pt x="0" y="8908430"/>
                </a:lnTo>
                <a:lnTo>
                  <a:pt x="1147158" y="8908430"/>
                </a:lnTo>
                <a:lnTo>
                  <a:pt x="1161482" y="235720"/>
                </a:lnTo>
                <a:lnTo>
                  <a:pt x="1161482" y="0"/>
                </a:lnTo>
                <a:close/>
              </a:path>
            </a:pathLst>
          </a:custGeom>
          <a:solidFill>
            <a:srgbClr val="E5F4F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" name="object 11"/>
          <p:cNvSpPr/>
          <p:nvPr/>
        </p:nvSpPr>
        <p:spPr bwMode="auto">
          <a:xfrm>
            <a:off x="18753506" y="2400114"/>
            <a:ext cx="1350645" cy="8909050"/>
          </a:xfrm>
          <a:custGeom>
            <a:avLst/>
            <a:gdLst/>
            <a:ahLst/>
            <a:cxnLst/>
            <a:rect l="l" t="t" r="r" b="b"/>
            <a:pathLst>
              <a:path w="1350644" h="8909050" extrusionOk="0">
                <a:moveTo>
                  <a:pt x="0" y="0"/>
                </a:moveTo>
                <a:lnTo>
                  <a:pt x="0" y="235731"/>
                </a:lnTo>
                <a:lnTo>
                  <a:pt x="0" y="8908440"/>
                </a:lnTo>
                <a:lnTo>
                  <a:pt x="1350587" y="8908440"/>
                </a:lnTo>
                <a:lnTo>
                  <a:pt x="1350587" y="584788"/>
                </a:lnTo>
                <a:lnTo>
                  <a:pt x="0" y="0"/>
                </a:lnTo>
                <a:close/>
              </a:path>
            </a:pathLst>
          </a:custGeom>
          <a:solidFill>
            <a:srgbClr val="D4ECFA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" name="object 12"/>
          <p:cNvSpPr/>
          <p:nvPr/>
        </p:nvSpPr>
        <p:spPr bwMode="auto">
          <a:xfrm>
            <a:off x="18973514" y="4725995"/>
            <a:ext cx="723265" cy="6583045"/>
          </a:xfrm>
          <a:custGeom>
            <a:avLst/>
            <a:gdLst/>
            <a:ahLst/>
            <a:cxnLst/>
            <a:rect l="l" t="t" r="r" b="b"/>
            <a:pathLst>
              <a:path w="723265" h="6583045" extrusionOk="0">
                <a:moveTo>
                  <a:pt x="722909" y="0"/>
                </a:moveTo>
                <a:lnTo>
                  <a:pt x="0" y="388270"/>
                </a:lnTo>
                <a:lnTo>
                  <a:pt x="0" y="6582563"/>
                </a:lnTo>
                <a:lnTo>
                  <a:pt x="722909" y="6582563"/>
                </a:lnTo>
                <a:lnTo>
                  <a:pt x="722909" y="0"/>
                </a:lnTo>
                <a:close/>
              </a:path>
            </a:pathLst>
          </a:custGeom>
          <a:solidFill>
            <a:srgbClr val="F3F9F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" name="object 13"/>
          <p:cNvSpPr/>
          <p:nvPr/>
        </p:nvSpPr>
        <p:spPr bwMode="auto">
          <a:xfrm>
            <a:off x="19696424" y="4726000"/>
            <a:ext cx="407670" cy="6583045"/>
          </a:xfrm>
          <a:custGeom>
            <a:avLst/>
            <a:gdLst/>
            <a:ahLst/>
            <a:cxnLst/>
            <a:rect l="l" t="t" r="r" b="b"/>
            <a:pathLst>
              <a:path w="407669" h="6583045" extrusionOk="0">
                <a:moveTo>
                  <a:pt x="0" y="0"/>
                </a:moveTo>
                <a:lnTo>
                  <a:pt x="0" y="149325"/>
                </a:lnTo>
                <a:lnTo>
                  <a:pt x="0" y="6582553"/>
                </a:lnTo>
                <a:lnTo>
                  <a:pt x="407673" y="6582553"/>
                </a:lnTo>
                <a:lnTo>
                  <a:pt x="407673" y="218956"/>
                </a:lnTo>
                <a:lnTo>
                  <a:pt x="0" y="0"/>
                </a:lnTo>
                <a:close/>
              </a:path>
            </a:pathLst>
          </a:custGeom>
          <a:solidFill>
            <a:srgbClr val="D4ECFA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4" name="object 14"/>
          <p:cNvSpPr/>
          <p:nvPr/>
        </p:nvSpPr>
        <p:spPr bwMode="auto">
          <a:xfrm>
            <a:off x="14509145" y="8727817"/>
            <a:ext cx="507365" cy="2581275"/>
          </a:xfrm>
          <a:custGeom>
            <a:avLst/>
            <a:gdLst/>
            <a:ahLst/>
            <a:cxnLst/>
            <a:rect l="l" t="t" r="r" b="b"/>
            <a:pathLst>
              <a:path w="507365" h="2581275" extrusionOk="0">
                <a:moveTo>
                  <a:pt x="506843" y="0"/>
                </a:moveTo>
                <a:lnTo>
                  <a:pt x="3926" y="235731"/>
                </a:lnTo>
                <a:lnTo>
                  <a:pt x="0" y="2580738"/>
                </a:lnTo>
                <a:lnTo>
                  <a:pt x="502633" y="2580738"/>
                </a:lnTo>
                <a:lnTo>
                  <a:pt x="506843" y="0"/>
                </a:lnTo>
                <a:close/>
              </a:path>
            </a:pathLst>
          </a:custGeom>
          <a:solidFill>
            <a:srgbClr val="E5F4F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5" name="object 15"/>
          <p:cNvSpPr/>
          <p:nvPr/>
        </p:nvSpPr>
        <p:spPr bwMode="auto">
          <a:xfrm>
            <a:off x="15015990" y="8727823"/>
            <a:ext cx="1289050" cy="2581275"/>
          </a:xfrm>
          <a:custGeom>
            <a:avLst/>
            <a:gdLst/>
            <a:ahLst/>
            <a:cxnLst/>
            <a:rect l="l" t="t" r="r" b="b"/>
            <a:pathLst>
              <a:path w="1289050" h="2581275" extrusionOk="0">
                <a:moveTo>
                  <a:pt x="0" y="0"/>
                </a:moveTo>
                <a:lnTo>
                  <a:pt x="0" y="236045"/>
                </a:lnTo>
                <a:lnTo>
                  <a:pt x="0" y="2580727"/>
                </a:lnTo>
                <a:lnTo>
                  <a:pt x="1288620" y="2580727"/>
                </a:lnTo>
                <a:lnTo>
                  <a:pt x="1288620" y="613908"/>
                </a:lnTo>
                <a:lnTo>
                  <a:pt x="0" y="0"/>
                </a:lnTo>
                <a:close/>
              </a:path>
            </a:pathLst>
          </a:custGeom>
          <a:solidFill>
            <a:srgbClr val="D4ECFA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6" name="object 16"/>
          <p:cNvSpPr/>
          <p:nvPr/>
        </p:nvSpPr>
        <p:spPr bwMode="auto">
          <a:xfrm>
            <a:off x="15835447" y="6855037"/>
            <a:ext cx="701040" cy="4453890"/>
          </a:xfrm>
          <a:custGeom>
            <a:avLst/>
            <a:gdLst/>
            <a:ahLst/>
            <a:cxnLst/>
            <a:rect l="l" t="t" r="r" b="b"/>
            <a:pathLst>
              <a:path w="701040" h="4453890" extrusionOk="0">
                <a:moveTo>
                  <a:pt x="700470" y="0"/>
                </a:moveTo>
                <a:lnTo>
                  <a:pt x="0" y="376218"/>
                </a:lnTo>
                <a:lnTo>
                  <a:pt x="0" y="4453518"/>
                </a:lnTo>
                <a:lnTo>
                  <a:pt x="700470" y="4453518"/>
                </a:lnTo>
                <a:lnTo>
                  <a:pt x="700470" y="0"/>
                </a:lnTo>
                <a:close/>
              </a:path>
            </a:pathLst>
          </a:custGeom>
          <a:solidFill>
            <a:srgbClr val="F3F9F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7" name="object 17"/>
          <p:cNvSpPr/>
          <p:nvPr/>
        </p:nvSpPr>
        <p:spPr bwMode="auto">
          <a:xfrm>
            <a:off x="16535916" y="6855035"/>
            <a:ext cx="701040" cy="4453890"/>
          </a:xfrm>
          <a:custGeom>
            <a:avLst/>
            <a:gdLst/>
            <a:ahLst/>
            <a:cxnLst/>
            <a:rect l="l" t="t" r="r" b="b"/>
            <a:pathLst>
              <a:path w="701040" h="4453890" extrusionOk="0">
                <a:moveTo>
                  <a:pt x="0" y="0"/>
                </a:moveTo>
                <a:lnTo>
                  <a:pt x="0" y="144697"/>
                </a:lnTo>
                <a:lnTo>
                  <a:pt x="0" y="4453518"/>
                </a:lnTo>
                <a:lnTo>
                  <a:pt x="700460" y="4453518"/>
                </a:lnTo>
                <a:lnTo>
                  <a:pt x="700460" y="376218"/>
                </a:lnTo>
                <a:lnTo>
                  <a:pt x="0" y="0"/>
                </a:lnTo>
                <a:close/>
              </a:path>
            </a:pathLst>
          </a:custGeom>
          <a:solidFill>
            <a:srgbClr val="D4ECFA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8" name="object 18"/>
          <p:cNvSpPr/>
          <p:nvPr/>
        </p:nvSpPr>
        <p:spPr bwMode="auto">
          <a:xfrm>
            <a:off x="19124238" y="6945319"/>
            <a:ext cx="980440" cy="4363720"/>
          </a:xfrm>
          <a:custGeom>
            <a:avLst/>
            <a:gdLst/>
            <a:ahLst/>
            <a:cxnLst/>
            <a:rect l="l" t="t" r="r" b="b"/>
            <a:pathLst>
              <a:path w="980440" h="4363720" extrusionOk="0">
                <a:moveTo>
                  <a:pt x="979854" y="0"/>
                </a:moveTo>
                <a:lnTo>
                  <a:pt x="0" y="523491"/>
                </a:lnTo>
                <a:lnTo>
                  <a:pt x="0" y="4363238"/>
                </a:lnTo>
                <a:lnTo>
                  <a:pt x="979854" y="4363238"/>
                </a:lnTo>
                <a:lnTo>
                  <a:pt x="979854" y="0"/>
                </a:lnTo>
                <a:close/>
              </a:path>
            </a:pathLst>
          </a:custGeom>
          <a:solidFill>
            <a:srgbClr val="E5F4F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9" name="object 19"/>
          <p:cNvSpPr/>
          <p:nvPr/>
        </p:nvSpPr>
        <p:spPr bwMode="auto">
          <a:xfrm>
            <a:off x="0" y="3811822"/>
            <a:ext cx="3795395" cy="7496809"/>
          </a:xfrm>
          <a:custGeom>
            <a:avLst/>
            <a:gdLst/>
            <a:ahLst/>
            <a:cxnLst/>
            <a:rect l="l" t="t" r="r" b="b"/>
            <a:pathLst>
              <a:path w="3795395" h="7496809" extrusionOk="0">
                <a:moveTo>
                  <a:pt x="3795090" y="1304963"/>
                </a:moveTo>
                <a:lnTo>
                  <a:pt x="1284986" y="479729"/>
                </a:lnTo>
                <a:lnTo>
                  <a:pt x="0" y="0"/>
                </a:lnTo>
                <a:lnTo>
                  <a:pt x="0" y="57264"/>
                </a:lnTo>
                <a:lnTo>
                  <a:pt x="0" y="7496734"/>
                </a:lnTo>
                <a:lnTo>
                  <a:pt x="1851266" y="7496734"/>
                </a:lnTo>
                <a:lnTo>
                  <a:pt x="3795090" y="7496734"/>
                </a:lnTo>
                <a:lnTo>
                  <a:pt x="3795090" y="1304963"/>
                </a:lnTo>
                <a:close/>
              </a:path>
            </a:pathLst>
          </a:custGeom>
          <a:solidFill>
            <a:srgbClr val="F3F9F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/>
          <p:nvPr/>
        </p:nvSpPr>
        <p:spPr bwMode="auto">
          <a:xfrm>
            <a:off x="1834219" y="2286307"/>
            <a:ext cx="1259205" cy="9022715"/>
          </a:xfrm>
          <a:custGeom>
            <a:avLst/>
            <a:gdLst/>
            <a:ahLst/>
            <a:cxnLst/>
            <a:rect l="l" t="t" r="r" b="b"/>
            <a:pathLst>
              <a:path w="1259205" h="9022715" extrusionOk="0">
                <a:moveTo>
                  <a:pt x="0" y="0"/>
                </a:moveTo>
                <a:lnTo>
                  <a:pt x="0" y="255761"/>
                </a:lnTo>
                <a:lnTo>
                  <a:pt x="14491" y="9022248"/>
                </a:lnTo>
                <a:lnTo>
                  <a:pt x="1259123" y="9022248"/>
                </a:lnTo>
                <a:lnTo>
                  <a:pt x="1244736" y="664984"/>
                </a:lnTo>
                <a:lnTo>
                  <a:pt x="0" y="0"/>
                </a:lnTo>
                <a:close/>
              </a:path>
            </a:pathLst>
          </a:custGeom>
          <a:solidFill>
            <a:srgbClr val="E5F4F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1" name="object 21"/>
          <p:cNvSpPr/>
          <p:nvPr/>
        </p:nvSpPr>
        <p:spPr bwMode="auto">
          <a:xfrm>
            <a:off x="0" y="2286307"/>
            <a:ext cx="1851660" cy="9022715"/>
          </a:xfrm>
          <a:custGeom>
            <a:avLst/>
            <a:gdLst/>
            <a:ahLst/>
            <a:cxnLst/>
            <a:rect l="l" t="t" r="r" b="b"/>
            <a:pathLst>
              <a:path w="1851660" h="9022715" extrusionOk="0">
                <a:moveTo>
                  <a:pt x="1851273" y="0"/>
                </a:moveTo>
                <a:lnTo>
                  <a:pt x="0" y="801577"/>
                </a:lnTo>
                <a:lnTo>
                  <a:pt x="0" y="9022248"/>
                </a:lnTo>
                <a:lnTo>
                  <a:pt x="1851273" y="9022248"/>
                </a:lnTo>
                <a:lnTo>
                  <a:pt x="1851273" y="0"/>
                </a:lnTo>
                <a:close/>
              </a:path>
            </a:pathLst>
          </a:custGeom>
          <a:solidFill>
            <a:srgbClr val="D4ECFA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2" name="object 22"/>
          <p:cNvSpPr/>
          <p:nvPr/>
        </p:nvSpPr>
        <p:spPr bwMode="auto">
          <a:xfrm>
            <a:off x="828209" y="4809883"/>
            <a:ext cx="784860" cy="6499225"/>
          </a:xfrm>
          <a:custGeom>
            <a:avLst/>
            <a:gdLst/>
            <a:ahLst/>
            <a:cxnLst/>
            <a:rect l="l" t="t" r="r" b="b"/>
            <a:pathLst>
              <a:path w="784860" h="6499225" extrusionOk="0">
                <a:moveTo>
                  <a:pt x="0" y="0"/>
                </a:moveTo>
                <a:lnTo>
                  <a:pt x="0" y="162026"/>
                </a:lnTo>
                <a:lnTo>
                  <a:pt x="0" y="6498671"/>
                </a:lnTo>
                <a:lnTo>
                  <a:pt x="784353" y="6498671"/>
                </a:lnTo>
                <a:lnTo>
                  <a:pt x="784353" y="421285"/>
                </a:lnTo>
                <a:lnTo>
                  <a:pt x="0" y="0"/>
                </a:lnTo>
                <a:close/>
              </a:path>
            </a:pathLst>
          </a:custGeom>
          <a:solidFill>
            <a:srgbClr val="F3F9F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3" name="object 23"/>
          <p:cNvSpPr/>
          <p:nvPr/>
        </p:nvSpPr>
        <p:spPr bwMode="auto">
          <a:xfrm>
            <a:off x="43858" y="4809883"/>
            <a:ext cx="784860" cy="6499225"/>
          </a:xfrm>
          <a:custGeom>
            <a:avLst/>
            <a:gdLst/>
            <a:ahLst/>
            <a:cxnLst/>
            <a:rect l="l" t="t" r="r" b="b"/>
            <a:pathLst>
              <a:path w="784860" h="6499225" extrusionOk="0">
                <a:moveTo>
                  <a:pt x="784353" y="0"/>
                </a:moveTo>
                <a:lnTo>
                  <a:pt x="0" y="421285"/>
                </a:lnTo>
                <a:lnTo>
                  <a:pt x="0" y="6498671"/>
                </a:lnTo>
                <a:lnTo>
                  <a:pt x="784353" y="6498671"/>
                </a:lnTo>
                <a:lnTo>
                  <a:pt x="784353" y="0"/>
                </a:lnTo>
                <a:close/>
              </a:path>
            </a:pathLst>
          </a:custGeom>
          <a:solidFill>
            <a:srgbClr val="D4ECFA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4" name="object 24"/>
          <p:cNvSpPr/>
          <p:nvPr/>
        </p:nvSpPr>
        <p:spPr bwMode="auto">
          <a:xfrm>
            <a:off x="4257360" y="7119895"/>
            <a:ext cx="760095" cy="4189095"/>
          </a:xfrm>
          <a:custGeom>
            <a:avLst/>
            <a:gdLst/>
            <a:ahLst/>
            <a:cxnLst/>
            <a:rect l="l" t="t" r="r" b="b"/>
            <a:pathLst>
              <a:path w="760095" h="4189095" extrusionOk="0">
                <a:moveTo>
                  <a:pt x="0" y="0"/>
                </a:moveTo>
                <a:lnTo>
                  <a:pt x="0" y="157000"/>
                </a:lnTo>
                <a:lnTo>
                  <a:pt x="0" y="4188657"/>
                </a:lnTo>
                <a:lnTo>
                  <a:pt x="760008" y="4188657"/>
                </a:lnTo>
                <a:lnTo>
                  <a:pt x="760008" y="408207"/>
                </a:lnTo>
                <a:lnTo>
                  <a:pt x="0" y="0"/>
                </a:lnTo>
                <a:close/>
              </a:path>
            </a:pathLst>
          </a:custGeom>
          <a:solidFill>
            <a:srgbClr val="F3F9F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5" name="object 25"/>
          <p:cNvSpPr/>
          <p:nvPr/>
        </p:nvSpPr>
        <p:spPr bwMode="auto">
          <a:xfrm>
            <a:off x="3497350" y="7119898"/>
            <a:ext cx="760095" cy="4189095"/>
          </a:xfrm>
          <a:custGeom>
            <a:avLst/>
            <a:gdLst/>
            <a:ahLst/>
            <a:cxnLst/>
            <a:rect l="l" t="t" r="r" b="b"/>
            <a:pathLst>
              <a:path w="760095" h="4189095" extrusionOk="0">
                <a:moveTo>
                  <a:pt x="760008" y="0"/>
                </a:moveTo>
                <a:lnTo>
                  <a:pt x="0" y="408207"/>
                </a:lnTo>
                <a:lnTo>
                  <a:pt x="0" y="4188657"/>
                </a:lnTo>
                <a:lnTo>
                  <a:pt x="760008" y="4188657"/>
                </a:lnTo>
                <a:lnTo>
                  <a:pt x="760008" y="0"/>
                </a:lnTo>
                <a:close/>
              </a:path>
            </a:pathLst>
          </a:custGeom>
          <a:solidFill>
            <a:srgbClr val="D4ECFA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6" name="object 26"/>
          <p:cNvSpPr/>
          <p:nvPr/>
        </p:nvSpPr>
        <p:spPr bwMode="auto">
          <a:xfrm>
            <a:off x="0" y="7011713"/>
            <a:ext cx="1449070" cy="4297045"/>
          </a:xfrm>
          <a:custGeom>
            <a:avLst/>
            <a:gdLst/>
            <a:ahLst/>
            <a:cxnLst/>
            <a:rect l="l" t="t" r="r" b="b"/>
            <a:pathLst>
              <a:path w="1449070" h="4297045" extrusionOk="0">
                <a:moveTo>
                  <a:pt x="0" y="0"/>
                </a:moveTo>
                <a:lnTo>
                  <a:pt x="0" y="4296842"/>
                </a:lnTo>
                <a:lnTo>
                  <a:pt x="1449023" y="4296842"/>
                </a:lnTo>
                <a:lnTo>
                  <a:pt x="1449023" y="774133"/>
                </a:lnTo>
                <a:lnTo>
                  <a:pt x="0" y="0"/>
                </a:lnTo>
                <a:close/>
              </a:path>
            </a:pathLst>
          </a:custGeom>
          <a:solidFill>
            <a:srgbClr val="E5F4F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9" name="object 29"/>
          <p:cNvSpPr txBox="1"/>
          <p:nvPr/>
        </p:nvSpPr>
        <p:spPr bwMode="auto">
          <a:xfrm>
            <a:off x="7082816" y="7623802"/>
            <a:ext cx="5938468" cy="1830629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29209" algn="ctr">
              <a:lnSpc>
                <a:spcPct val="100000"/>
              </a:lnSpc>
              <a:spcBef>
                <a:spcPts val="1315"/>
              </a:spcBef>
              <a:tabLst>
                <a:tab pos="1986280" algn="l"/>
              </a:tabLst>
              <a:defRPr/>
            </a:pPr>
            <a:r>
              <a:rPr lang="ru-RU" sz="3600" dirty="0">
                <a:solidFill>
                  <a:schemeClr val="bg1"/>
                </a:solidFill>
              </a:rPr>
              <a:t>По вопросу присвоения Вашим ЖК классов умных МКД писать на почту</a:t>
            </a:r>
            <a:endParaRPr sz="2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 bwMode="auto">
          <a:xfrm>
            <a:off x="7253813" y="9759131"/>
            <a:ext cx="5596474" cy="84766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defRPr/>
            </a:pPr>
            <a:r>
              <a:rPr lang="en-US" sz="5400" b="1" u="sng" spc="-10" dirty="0">
                <a:solidFill>
                  <a:srgbClr val="FFFFFF"/>
                </a:solidFill>
                <a:latin typeface="Verdana"/>
                <a:cs typeface="Verdana"/>
              </a:rPr>
              <a:t>korol@erzrf.ru</a:t>
            </a:r>
          </a:p>
        </p:txBody>
      </p:sp>
      <p:pic>
        <p:nvPicPr>
          <p:cNvPr id="34" name="object 23"/>
          <p:cNvPicPr/>
          <p:nvPr/>
        </p:nvPicPr>
        <p:blipFill>
          <a:blip r:embed="rId5"/>
          <a:stretch/>
        </p:blipFill>
        <p:spPr bwMode="auto">
          <a:xfrm>
            <a:off x="7982570" y="1220946"/>
            <a:ext cx="4138960" cy="87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6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0"/>
            <a:ext cx="20104101" cy="11734487"/>
            <a:chOff x="-1" y="0"/>
            <a:chExt cx="20104101" cy="11734487"/>
          </a:xfrm>
        </p:grpSpPr>
        <p:sp>
          <p:nvSpPr>
            <p:cNvPr id="3" name="object 3"/>
            <p:cNvSpPr/>
            <p:nvPr/>
          </p:nvSpPr>
          <p:spPr bwMode="auto">
            <a:xfrm>
              <a:off x="-1" y="1493369"/>
              <a:ext cx="20104100" cy="10241118"/>
            </a:xfrm>
            <a:custGeom>
              <a:avLst/>
              <a:gdLst/>
              <a:ahLst/>
              <a:cxnLst/>
              <a:rect l="l" t="t" r="r" b="b"/>
              <a:pathLst>
                <a:path w="20104100" h="9815195" extrusionOk="0">
                  <a:moveTo>
                    <a:pt x="20104099" y="0"/>
                  </a:moveTo>
                  <a:lnTo>
                    <a:pt x="0" y="0"/>
                  </a:lnTo>
                  <a:lnTo>
                    <a:pt x="0" y="9815188"/>
                  </a:lnTo>
                  <a:lnTo>
                    <a:pt x="20104099" y="981518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CF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/>
            <a:stretch/>
          </p:blipFill>
          <p:spPr bwMode="auto"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/>
            <a:stretch/>
          </p:blipFill>
          <p:spPr bwMode="auto">
            <a:xfrm>
              <a:off x="0" y="0"/>
              <a:ext cx="20104100" cy="14940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/>
          <a:stretch/>
        </p:blipFill>
        <p:spPr bwMode="auto">
          <a:xfrm>
            <a:off x="16750744" y="470099"/>
            <a:ext cx="2342942" cy="49403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25E548-A1B4-40B4-9C4C-5CD2D2078AB0}"/>
              </a:ext>
            </a:extLst>
          </p:cNvPr>
          <p:cNvSpPr/>
          <p:nvPr/>
        </p:nvSpPr>
        <p:spPr>
          <a:xfrm>
            <a:off x="330970" y="1783831"/>
            <a:ext cx="19402834" cy="941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 marL="38100">
              <a:spcBef>
                <a:spcPts val="105"/>
              </a:spcBef>
              <a:defRPr/>
            </a:pPr>
            <a:fld id="{81D60167-4931-47E6-BA6A-407CBD079E47}" type="slidenum">
              <a:rPr lang="ru-RU" spc="-25"/>
              <a:t>2</a:t>
            </a:fld>
            <a:endParaRPr lang="ru-RU" spc="-25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E09B1C-5995-FB98-12A4-EF4C1E3C338B}"/>
              </a:ext>
            </a:extLst>
          </p:cNvPr>
          <p:cNvSpPr txBox="1"/>
          <p:nvPr/>
        </p:nvSpPr>
        <p:spPr>
          <a:xfrm>
            <a:off x="1090404" y="470099"/>
            <a:ext cx="14002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spc="-1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Реестр умных новостроек (сайт)</a:t>
            </a:r>
            <a:endParaRPr lang="ru-RU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BA261F-1965-4887-AD47-778CDD87F4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70" y="1838252"/>
            <a:ext cx="12424766" cy="7344816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76E2484-48D6-430A-B850-D1AC490D5DD4}"/>
              </a:ext>
            </a:extLst>
          </p:cNvPr>
          <p:cNvGrpSpPr/>
          <p:nvPr/>
        </p:nvGrpSpPr>
        <p:grpSpPr>
          <a:xfrm>
            <a:off x="13395690" y="3539330"/>
            <a:ext cx="5698159" cy="5698159"/>
            <a:chOff x="16305068" y="6137015"/>
            <a:chExt cx="3073135" cy="307313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CF4E0399-6A0F-49F6-B8F8-9A8862BF0F3F}"/>
                </a:ext>
              </a:extLst>
            </p:cNvPr>
            <p:cNvSpPr/>
            <p:nvPr/>
          </p:nvSpPr>
          <p:spPr>
            <a:xfrm>
              <a:off x="16305068" y="6137015"/>
              <a:ext cx="3073135" cy="3073135"/>
            </a:xfrm>
            <a:prstGeom prst="rect">
              <a:avLst/>
            </a:prstGeom>
            <a:solidFill>
              <a:srgbClr val="F69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2" descr="http://qrcoder.ru/code/?https%3A%2F%2Ferzrf.ru%2Fpublikacii%2Freyestr-umnykh-novostroyek&amp;4&amp;0">
              <a:extLst>
                <a:ext uri="{FF2B5EF4-FFF2-40B4-BE49-F238E27FC236}">
                  <a16:creationId xmlns:a16="http://schemas.microsoft.com/office/drawing/2014/main" id="{40BA3E3B-412D-4F0B-A1DE-8C92314DB4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9158" y="6424824"/>
              <a:ext cx="2504954" cy="2504954"/>
            </a:xfrm>
            <a:prstGeom prst="rect">
              <a:avLst/>
            </a:prstGeom>
            <a:noFill/>
            <a:ln w="762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0"/>
            <a:ext cx="20104101" cy="11734487"/>
            <a:chOff x="-1" y="0"/>
            <a:chExt cx="20104101" cy="11734487"/>
          </a:xfrm>
        </p:grpSpPr>
        <p:sp>
          <p:nvSpPr>
            <p:cNvPr id="3" name="object 3"/>
            <p:cNvSpPr/>
            <p:nvPr/>
          </p:nvSpPr>
          <p:spPr bwMode="auto">
            <a:xfrm>
              <a:off x="-1" y="1493369"/>
              <a:ext cx="20104100" cy="10241118"/>
            </a:xfrm>
            <a:custGeom>
              <a:avLst/>
              <a:gdLst/>
              <a:ahLst/>
              <a:cxnLst/>
              <a:rect l="l" t="t" r="r" b="b"/>
              <a:pathLst>
                <a:path w="20104100" h="9815195" extrusionOk="0">
                  <a:moveTo>
                    <a:pt x="20104099" y="0"/>
                  </a:moveTo>
                  <a:lnTo>
                    <a:pt x="0" y="0"/>
                  </a:lnTo>
                  <a:lnTo>
                    <a:pt x="0" y="9815188"/>
                  </a:lnTo>
                  <a:lnTo>
                    <a:pt x="20104099" y="981518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CF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/>
            <a:stretch/>
          </p:blipFill>
          <p:spPr bwMode="auto"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/>
            <a:stretch/>
          </p:blipFill>
          <p:spPr bwMode="auto">
            <a:xfrm>
              <a:off x="0" y="0"/>
              <a:ext cx="20104100" cy="14940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/>
          <a:stretch/>
        </p:blipFill>
        <p:spPr bwMode="auto">
          <a:xfrm>
            <a:off x="16750744" y="470099"/>
            <a:ext cx="2342942" cy="494038"/>
          </a:xfrm>
          <a:prstGeom prst="rect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 marL="38100">
              <a:spcBef>
                <a:spcPts val="105"/>
              </a:spcBef>
              <a:defRPr/>
            </a:pPr>
            <a:fld id="{81D60167-4931-47E6-BA6A-407CBD079E47}" type="slidenum">
              <a:rPr lang="ru-RU" spc="-25"/>
              <a:t>3</a:t>
            </a:fld>
            <a:endParaRPr lang="ru-RU" spc="-25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7B4808-81E7-874F-4486-18CAEA34F4E4}"/>
              </a:ext>
            </a:extLst>
          </p:cNvPr>
          <p:cNvSpPr txBox="1"/>
          <p:nvPr/>
        </p:nvSpPr>
        <p:spPr bwMode="auto">
          <a:xfrm>
            <a:off x="1090404" y="470099"/>
            <a:ext cx="14002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spc="-1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Динамика количества записей (ЖК)</a:t>
            </a:r>
            <a:r>
              <a:rPr lang="en-US" sz="2800" b="1" spc="-1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800" b="1" spc="-1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реестре умных новостроек</a:t>
            </a:r>
            <a:endParaRPr lang="ru-RU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DA045F9-8D84-4BE6-A420-B6DCEA025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062" y="1982267"/>
            <a:ext cx="17785976" cy="91491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0"/>
            <a:ext cx="20104101" cy="11734487"/>
            <a:chOff x="-1" y="0"/>
            <a:chExt cx="20104101" cy="11734487"/>
          </a:xfrm>
        </p:grpSpPr>
        <p:sp>
          <p:nvSpPr>
            <p:cNvPr id="3" name="object 3"/>
            <p:cNvSpPr/>
            <p:nvPr/>
          </p:nvSpPr>
          <p:spPr bwMode="auto">
            <a:xfrm>
              <a:off x="-1" y="1493369"/>
              <a:ext cx="20104100" cy="10241118"/>
            </a:xfrm>
            <a:custGeom>
              <a:avLst/>
              <a:gdLst/>
              <a:ahLst/>
              <a:cxnLst/>
              <a:rect l="l" t="t" r="r" b="b"/>
              <a:pathLst>
                <a:path w="20104100" h="9815195" extrusionOk="0">
                  <a:moveTo>
                    <a:pt x="20104099" y="0"/>
                  </a:moveTo>
                  <a:lnTo>
                    <a:pt x="0" y="0"/>
                  </a:lnTo>
                  <a:lnTo>
                    <a:pt x="0" y="9815188"/>
                  </a:lnTo>
                  <a:lnTo>
                    <a:pt x="20104099" y="981518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CF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/>
            <a:stretch/>
          </p:blipFill>
          <p:spPr bwMode="auto"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/>
            <a:stretch/>
          </p:blipFill>
          <p:spPr bwMode="auto">
            <a:xfrm>
              <a:off x="0" y="0"/>
              <a:ext cx="20104100" cy="14940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/>
          <a:stretch/>
        </p:blipFill>
        <p:spPr bwMode="auto">
          <a:xfrm>
            <a:off x="16750744" y="470099"/>
            <a:ext cx="2342942" cy="494038"/>
          </a:xfrm>
          <a:prstGeom prst="rect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 marL="38100">
              <a:spcBef>
                <a:spcPts val="105"/>
              </a:spcBef>
              <a:defRPr/>
            </a:pPr>
            <a:fld id="{81D60167-4931-47E6-BA6A-407CBD079E47}" type="slidenum">
              <a:rPr lang="ru-RU" spc="-25"/>
              <a:t>4</a:t>
            </a:fld>
            <a:endParaRPr lang="ru-RU" spc="-25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2777E-15F4-A044-26DA-151FF6F1B924}"/>
              </a:ext>
            </a:extLst>
          </p:cNvPr>
          <p:cNvSpPr txBox="1"/>
          <p:nvPr/>
        </p:nvSpPr>
        <p:spPr bwMode="auto">
          <a:xfrm>
            <a:off x="1090404" y="470099"/>
            <a:ext cx="14002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spc="-1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Динамика  долей ЖК разных классов в реестре умных новостроек</a:t>
            </a:r>
            <a:endParaRPr lang="ru-RU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FB673A-124E-440F-B537-241B980D3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874" y="2025589"/>
            <a:ext cx="17704352" cy="91165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0"/>
            <a:ext cx="20104101" cy="11734487"/>
            <a:chOff x="-1" y="0"/>
            <a:chExt cx="20104101" cy="11734487"/>
          </a:xfrm>
        </p:grpSpPr>
        <p:sp>
          <p:nvSpPr>
            <p:cNvPr id="3" name="object 3"/>
            <p:cNvSpPr/>
            <p:nvPr/>
          </p:nvSpPr>
          <p:spPr bwMode="auto">
            <a:xfrm>
              <a:off x="-1" y="1493369"/>
              <a:ext cx="20104100" cy="10241118"/>
            </a:xfrm>
            <a:custGeom>
              <a:avLst/>
              <a:gdLst/>
              <a:ahLst/>
              <a:cxnLst/>
              <a:rect l="l" t="t" r="r" b="b"/>
              <a:pathLst>
                <a:path w="20104100" h="9815195" extrusionOk="0">
                  <a:moveTo>
                    <a:pt x="20104099" y="0"/>
                  </a:moveTo>
                  <a:lnTo>
                    <a:pt x="0" y="0"/>
                  </a:lnTo>
                  <a:lnTo>
                    <a:pt x="0" y="9815188"/>
                  </a:lnTo>
                  <a:lnTo>
                    <a:pt x="20104099" y="981518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CF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/>
            <a:stretch/>
          </p:blipFill>
          <p:spPr bwMode="auto"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/>
            <a:stretch/>
          </p:blipFill>
          <p:spPr bwMode="auto">
            <a:xfrm>
              <a:off x="0" y="0"/>
              <a:ext cx="20104100" cy="14940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/>
          <a:stretch/>
        </p:blipFill>
        <p:spPr bwMode="auto">
          <a:xfrm>
            <a:off x="16750744" y="470099"/>
            <a:ext cx="2342942" cy="494038"/>
          </a:xfrm>
          <a:prstGeom prst="rect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 marL="38100">
              <a:spcBef>
                <a:spcPts val="105"/>
              </a:spcBef>
              <a:defRPr/>
            </a:pPr>
            <a:fld id="{81D60167-4931-47E6-BA6A-407CBD079E47}" type="slidenum">
              <a:rPr lang="ru-RU" spc="-25"/>
              <a:t>5</a:t>
            </a:fld>
            <a:endParaRPr lang="ru-RU" spc="-25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1BA5F-842F-43CA-6D41-A438127CDCA5}"/>
              </a:ext>
            </a:extLst>
          </p:cNvPr>
          <p:cNvSpPr txBox="1"/>
          <p:nvPr/>
        </p:nvSpPr>
        <p:spPr bwMode="auto">
          <a:xfrm>
            <a:off x="1090404" y="470099"/>
            <a:ext cx="14002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spc="-1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Динамика количества застройщиков в реестре умных новостроек</a:t>
            </a:r>
            <a:endParaRPr lang="ru-RU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C58F76-FBDF-411C-B839-16DA01518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266" y="2101093"/>
            <a:ext cx="17505570" cy="90049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0"/>
            <a:ext cx="20104101" cy="11734487"/>
            <a:chOff x="-1" y="0"/>
            <a:chExt cx="20104101" cy="11734487"/>
          </a:xfrm>
        </p:grpSpPr>
        <p:sp>
          <p:nvSpPr>
            <p:cNvPr id="3" name="object 3"/>
            <p:cNvSpPr/>
            <p:nvPr/>
          </p:nvSpPr>
          <p:spPr bwMode="auto">
            <a:xfrm>
              <a:off x="-1" y="1493369"/>
              <a:ext cx="20104100" cy="10241118"/>
            </a:xfrm>
            <a:custGeom>
              <a:avLst/>
              <a:gdLst/>
              <a:ahLst/>
              <a:cxnLst/>
              <a:rect l="l" t="t" r="r" b="b"/>
              <a:pathLst>
                <a:path w="20104100" h="9815195" extrusionOk="0">
                  <a:moveTo>
                    <a:pt x="20104099" y="0"/>
                  </a:moveTo>
                  <a:lnTo>
                    <a:pt x="0" y="0"/>
                  </a:lnTo>
                  <a:lnTo>
                    <a:pt x="0" y="9815188"/>
                  </a:lnTo>
                  <a:lnTo>
                    <a:pt x="20104099" y="981518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CF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/>
            <a:stretch/>
          </p:blipFill>
          <p:spPr bwMode="auto"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/>
            <a:stretch/>
          </p:blipFill>
          <p:spPr bwMode="auto">
            <a:xfrm>
              <a:off x="0" y="0"/>
              <a:ext cx="20104100" cy="14940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/>
          <a:stretch/>
        </p:blipFill>
        <p:spPr bwMode="auto">
          <a:xfrm>
            <a:off x="16750744" y="470099"/>
            <a:ext cx="2342942" cy="494038"/>
          </a:xfrm>
          <a:prstGeom prst="rect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 marL="38100">
              <a:spcBef>
                <a:spcPts val="105"/>
              </a:spcBef>
              <a:defRPr/>
            </a:pPr>
            <a:fld id="{81D60167-4931-47E6-BA6A-407CBD079E47}" type="slidenum">
              <a:rPr lang="ru-RU" spc="-25"/>
              <a:t>6</a:t>
            </a:fld>
            <a:endParaRPr lang="ru-RU" spc="-25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6D615-E3D8-DEDF-FC31-DD57F6CEDF59}"/>
              </a:ext>
            </a:extLst>
          </p:cNvPr>
          <p:cNvSpPr txBox="1"/>
          <p:nvPr/>
        </p:nvSpPr>
        <p:spPr bwMode="auto">
          <a:xfrm>
            <a:off x="1090404" y="470099"/>
            <a:ext cx="14002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spc="-1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Динамика количества регионов ЖК в реестре умных новостроек</a:t>
            </a:r>
            <a:endParaRPr lang="ru-RU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9D1267-FAA4-4BFF-BC06-C2865B67B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919" y="2054275"/>
            <a:ext cx="17420263" cy="89702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0"/>
            <a:ext cx="20104101" cy="11734487"/>
            <a:chOff x="-1" y="0"/>
            <a:chExt cx="20104101" cy="11734487"/>
          </a:xfrm>
        </p:grpSpPr>
        <p:sp>
          <p:nvSpPr>
            <p:cNvPr id="3" name="object 3"/>
            <p:cNvSpPr/>
            <p:nvPr/>
          </p:nvSpPr>
          <p:spPr bwMode="auto">
            <a:xfrm>
              <a:off x="-1" y="1493369"/>
              <a:ext cx="20104100" cy="10241118"/>
            </a:xfrm>
            <a:custGeom>
              <a:avLst/>
              <a:gdLst/>
              <a:ahLst/>
              <a:cxnLst/>
              <a:rect l="l" t="t" r="r" b="b"/>
              <a:pathLst>
                <a:path w="20104100" h="9815195" extrusionOk="0">
                  <a:moveTo>
                    <a:pt x="20104099" y="0"/>
                  </a:moveTo>
                  <a:lnTo>
                    <a:pt x="0" y="0"/>
                  </a:lnTo>
                  <a:lnTo>
                    <a:pt x="0" y="9815188"/>
                  </a:lnTo>
                  <a:lnTo>
                    <a:pt x="20104099" y="981518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CF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/>
            <a:stretch/>
          </p:blipFill>
          <p:spPr bwMode="auto"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/>
            <a:stretch/>
          </p:blipFill>
          <p:spPr bwMode="auto">
            <a:xfrm>
              <a:off x="0" y="0"/>
              <a:ext cx="20104100" cy="14940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/>
          <a:stretch/>
        </p:blipFill>
        <p:spPr bwMode="auto">
          <a:xfrm>
            <a:off x="16750744" y="470099"/>
            <a:ext cx="2342942" cy="494038"/>
          </a:xfrm>
          <a:prstGeom prst="rect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 marL="38100">
              <a:spcBef>
                <a:spcPts val="105"/>
              </a:spcBef>
              <a:defRPr/>
            </a:pPr>
            <a:fld id="{81D60167-4931-47E6-BA6A-407CBD079E47}" type="slidenum">
              <a:rPr lang="ru-RU" spc="-25"/>
              <a:t>7</a:t>
            </a:fld>
            <a:endParaRPr lang="ru-RU" spc="-25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78F479-8038-4C88-F1BA-32F67D574B32}"/>
              </a:ext>
            </a:extLst>
          </p:cNvPr>
          <p:cNvSpPr txBox="1"/>
          <p:nvPr/>
        </p:nvSpPr>
        <p:spPr bwMode="auto">
          <a:xfrm>
            <a:off x="1090404" y="254075"/>
            <a:ext cx="158024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700" b="1" spc="-1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Ранжирование регионов (ТОП-10) по количеству записей</a:t>
            </a:r>
            <a:br>
              <a:rPr lang="ru-RU" sz="2700" b="1" spc="-1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700" b="1" spc="-1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реестре умных новостроек</a:t>
            </a:r>
            <a:endParaRPr lang="ru-RU" sz="27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C9A90F-645C-408B-9790-1612F7DE9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066" y="2054275"/>
            <a:ext cx="17713968" cy="92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83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0"/>
            <a:ext cx="20104101" cy="11734487"/>
            <a:chOff x="-1" y="0"/>
            <a:chExt cx="20104101" cy="11734487"/>
          </a:xfrm>
        </p:grpSpPr>
        <p:sp>
          <p:nvSpPr>
            <p:cNvPr id="3" name="object 3"/>
            <p:cNvSpPr/>
            <p:nvPr/>
          </p:nvSpPr>
          <p:spPr bwMode="auto">
            <a:xfrm>
              <a:off x="-1" y="1493369"/>
              <a:ext cx="20104100" cy="10241118"/>
            </a:xfrm>
            <a:custGeom>
              <a:avLst/>
              <a:gdLst/>
              <a:ahLst/>
              <a:cxnLst/>
              <a:rect l="l" t="t" r="r" b="b"/>
              <a:pathLst>
                <a:path w="20104100" h="9815195" extrusionOk="0">
                  <a:moveTo>
                    <a:pt x="20104099" y="0"/>
                  </a:moveTo>
                  <a:lnTo>
                    <a:pt x="0" y="0"/>
                  </a:lnTo>
                  <a:lnTo>
                    <a:pt x="0" y="9815188"/>
                  </a:lnTo>
                  <a:lnTo>
                    <a:pt x="20104099" y="981518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CF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/>
            <a:stretch/>
          </p:blipFill>
          <p:spPr bwMode="auto"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/>
            <a:stretch/>
          </p:blipFill>
          <p:spPr bwMode="auto">
            <a:xfrm>
              <a:off x="0" y="0"/>
              <a:ext cx="20104100" cy="14940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/>
          <a:stretch/>
        </p:blipFill>
        <p:spPr bwMode="auto">
          <a:xfrm>
            <a:off x="16750744" y="470099"/>
            <a:ext cx="2342942" cy="494038"/>
          </a:xfrm>
          <a:prstGeom prst="rect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 marL="38100">
              <a:spcBef>
                <a:spcPts val="105"/>
              </a:spcBef>
              <a:defRPr/>
            </a:pPr>
            <a:fld id="{81D60167-4931-47E6-BA6A-407CBD079E47}" type="slidenum">
              <a:rPr lang="ru-RU" spc="-25"/>
              <a:t>8</a:t>
            </a:fld>
            <a:endParaRPr lang="ru-RU" spc="-25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FF870-141F-5341-CDC1-DDE551AF97B7}"/>
              </a:ext>
            </a:extLst>
          </p:cNvPr>
          <p:cNvSpPr txBox="1"/>
          <p:nvPr/>
        </p:nvSpPr>
        <p:spPr bwMode="auto">
          <a:xfrm>
            <a:off x="1090403" y="470099"/>
            <a:ext cx="156603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3457238" algn="l"/>
              </a:tabLst>
            </a:pPr>
            <a:r>
              <a:rPr lang="ru-RU" sz="2700" b="1" spc="-1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Реклама умного дома</a:t>
            </a:r>
            <a:endParaRPr lang="ru-RU" sz="27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CEBFF0-9E41-49A0-8061-0876A2603B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2932" y="1982267"/>
            <a:ext cx="16258237" cy="914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80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0"/>
            <a:ext cx="20104101" cy="11734487"/>
            <a:chOff x="-1" y="0"/>
            <a:chExt cx="20104101" cy="11734487"/>
          </a:xfrm>
        </p:grpSpPr>
        <p:sp>
          <p:nvSpPr>
            <p:cNvPr id="3" name="object 3"/>
            <p:cNvSpPr/>
            <p:nvPr/>
          </p:nvSpPr>
          <p:spPr bwMode="auto">
            <a:xfrm>
              <a:off x="-1" y="1493369"/>
              <a:ext cx="20104100" cy="10241118"/>
            </a:xfrm>
            <a:custGeom>
              <a:avLst/>
              <a:gdLst/>
              <a:ahLst/>
              <a:cxnLst/>
              <a:rect l="l" t="t" r="r" b="b"/>
              <a:pathLst>
                <a:path w="20104100" h="9815195" extrusionOk="0">
                  <a:moveTo>
                    <a:pt x="20104099" y="0"/>
                  </a:moveTo>
                  <a:lnTo>
                    <a:pt x="0" y="0"/>
                  </a:lnTo>
                  <a:lnTo>
                    <a:pt x="0" y="9815188"/>
                  </a:lnTo>
                  <a:lnTo>
                    <a:pt x="20104099" y="981518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CF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/>
            <a:stretch/>
          </p:blipFill>
          <p:spPr bwMode="auto">
            <a:xfrm>
              <a:off x="0" y="0"/>
              <a:ext cx="20104099" cy="14933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/>
            <a:stretch/>
          </p:blipFill>
          <p:spPr bwMode="auto">
            <a:xfrm>
              <a:off x="0" y="0"/>
              <a:ext cx="20104100" cy="14940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/>
          <a:stretch/>
        </p:blipFill>
        <p:spPr bwMode="auto">
          <a:xfrm>
            <a:off x="16750744" y="470099"/>
            <a:ext cx="2342942" cy="494038"/>
          </a:xfrm>
          <a:prstGeom prst="rect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 marL="38100">
              <a:spcBef>
                <a:spcPts val="105"/>
              </a:spcBef>
              <a:defRPr/>
            </a:pPr>
            <a:fld id="{81D60167-4931-47E6-BA6A-407CBD079E47}" type="slidenum">
              <a:rPr lang="ru-RU" spc="-25"/>
              <a:t>9</a:t>
            </a:fld>
            <a:endParaRPr lang="ru-RU" spc="-25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1F4828-AC79-C6AC-6151-56A70217B624}"/>
              </a:ext>
            </a:extLst>
          </p:cNvPr>
          <p:cNvSpPr txBox="1"/>
          <p:nvPr/>
        </p:nvSpPr>
        <p:spPr bwMode="auto">
          <a:xfrm>
            <a:off x="1014085" y="466324"/>
            <a:ext cx="1537035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3457238" algn="l"/>
              </a:tabLst>
            </a:pPr>
            <a:r>
              <a:rPr lang="ru-RU" sz="2700" b="1" spc="-1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Реклама умного дома</a:t>
            </a:r>
            <a:endParaRPr lang="ru-RU" sz="27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73E222-2E8B-4441-A3F9-3EC81765F2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8613" y="1959692"/>
            <a:ext cx="16386874" cy="922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0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116</Words>
  <Application>Microsoft Office PowerPoint</Application>
  <DocSecurity>0</DocSecurity>
  <PresentationFormat>Произвольный</PresentationFormat>
  <Paragraphs>27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Calibri</vt:lpstr>
      <vt:lpstr>Verdana</vt:lpstr>
      <vt:lpstr>Office Theme</vt:lpstr>
      <vt:lpstr>Присвоение новостройкам классов умных МКД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кризис</dc:title>
  <dc:subject/>
  <dc:creator>Кирилл Холопик</dc:creator>
  <cp:keywords/>
  <dc:description/>
  <cp:lastModifiedBy>Servak</cp:lastModifiedBy>
  <cp:revision>1075</cp:revision>
  <dcterms:created xsi:type="dcterms:W3CDTF">2022-04-28T11:25:05Z</dcterms:created>
  <dcterms:modified xsi:type="dcterms:W3CDTF">2024-02-26T09:36:07Z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2022-04-28T00:00:00Z</vt:filetime>
  </property>
  <property fmtid="{D5CDD505-2E9C-101B-9397-08002B2CF9AE}" pid="3" name="Creator">
    <vt:lpwstr>Adobe Illustrator 26.2 (Macintosh)</vt:lpwstr>
  </property>
  <property fmtid="{D5CDD505-2E9C-101B-9397-08002B2CF9AE}" pid="4" name="LastSaved">
    <vt:filetime>2022-04-28T00:00:00Z</vt:filetime>
  </property>
</Properties>
</file>