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43" r:id="rId2"/>
    <p:sldId id="288" r:id="rId3"/>
    <p:sldId id="302" r:id="rId4"/>
    <p:sldId id="303" r:id="rId5"/>
    <p:sldId id="290" r:id="rId6"/>
    <p:sldId id="298" r:id="rId7"/>
    <p:sldId id="301" r:id="rId8"/>
    <p:sldId id="300" r:id="rId9"/>
    <p:sldId id="345" r:id="rId10"/>
    <p:sldId id="315" r:id="rId11"/>
    <p:sldId id="323" r:id="rId12"/>
    <p:sldId id="358" r:id="rId13"/>
    <p:sldId id="356" r:id="rId14"/>
    <p:sldId id="313" r:id="rId15"/>
    <p:sldId id="359" r:id="rId16"/>
    <p:sldId id="324" r:id="rId17"/>
    <p:sldId id="292" r:id="rId18"/>
    <p:sldId id="289" r:id="rId1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339933"/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0962B-1A16-441B-AF05-F15729DE6F13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E3725-2482-4FDD-B2A1-DCDCA3CF2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526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ECDAD-9A88-4360-94C1-F2FD8127EE9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342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ECDAD-9A88-4360-94C1-F2FD8127EE9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218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ECDAD-9A88-4360-94C1-F2FD8127EE9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182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ECDAD-9A88-4360-94C1-F2FD8127EE9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311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ECDAD-9A88-4360-94C1-F2FD8127EE9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712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ECDAD-9A88-4360-94C1-F2FD8127EE9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901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ECDAD-9A88-4360-94C1-F2FD8127EE9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901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DAA0A-DA29-4B2F-8507-F2B89AEC70F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494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FA2654-F072-4CD4-8B03-00FDA0DB5B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38B2DBF-1647-4F89-9B2E-AF55A692A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6EFB3E-F088-4336-A00C-8F03D0224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F36A8-D713-48FE-91BB-8AFC9370D30B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B674A3-726F-48E7-9B28-E65EE3FA6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1FFE61-B9F4-4ED8-87A9-9884C8474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897B-3A9E-4CBC-AA03-13ACFDF36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531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69C8EC-9682-4665-B923-134C39496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711340-7910-4978-B58D-43CB460EA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D5BEF7-C965-4768-9410-5496F85D4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F36A8-D713-48FE-91BB-8AFC9370D30B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C4AC64-0782-4563-92D7-29DF12290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FFE299-1B7D-4447-9E64-41451D474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897B-3A9E-4CBC-AA03-13ACFDF36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04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12CC42-2604-448D-B32C-433DF35F66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AABF25-CC76-469E-BB56-9E8EADA453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DF5AA7-E1F3-4999-AFC3-F40FF9117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F36A8-D713-48FE-91BB-8AFC9370D30B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BEEBA3-2B72-41DF-BE95-574F2B712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054F7C-3F26-4DD7-B037-942AAE164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897B-3A9E-4CBC-AA03-13ACFDF36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4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D0FB6-471E-41D6-9535-07F8ABCC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C4F249-3ADB-4CFD-A1BA-98986B7D0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3762CB-B10D-4834-928C-194D53B98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F36A8-D713-48FE-91BB-8AFC9370D30B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52A915-E5C0-4198-AE5F-1CEAC2B79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2025F6-5774-453E-A901-EBB8DDB30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897B-3A9E-4CBC-AA03-13ACFDF36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447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47DB1-DD14-4113-B726-F6B9474B9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F97B21-D577-419B-911D-3F4C64EE5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FB6F3F-D38C-43C0-AB91-F288E3765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F36A8-D713-48FE-91BB-8AFC9370D30B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59859E-FCC7-4ECF-A9B1-B999893A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830BDB-D174-4A11-86A5-6339A5506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897B-3A9E-4CBC-AA03-13ACFDF36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356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9361A6-E479-4D17-8E8C-A153AF4AE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D888F3-B35C-4E80-BA8B-B8B16F46D7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59C708-B839-4A5B-9B91-54F11A810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B45923-4D31-412B-A5C1-503F1E874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F36A8-D713-48FE-91BB-8AFC9370D30B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E64472-D8BC-449D-9CEA-EC406BEB2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A76145-CFA9-432B-9CB3-ABFE17AB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897B-3A9E-4CBC-AA03-13ACFDF36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81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CEF4D9-833C-455E-BA3A-4A2DDD2CB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9A2965-DC8E-4EE4-A3DF-2DEB9F856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D7C939-369A-4E66-8729-677EDDB1B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B50199-BDA7-434B-B9D9-D947E73991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E4513A1-25FF-4ACF-B30A-B1675DEF90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24F6D46-0A8B-4009-A161-A3CAF3A0F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F36A8-D713-48FE-91BB-8AFC9370D30B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B361FB7-F580-4631-8248-8F9C32333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03B9C8-BD46-4FDD-9E8F-ABEABB767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897B-3A9E-4CBC-AA03-13ACFDF36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663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038715-A593-498B-89F4-211C19AE9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FBCBBB1-F274-4194-BD12-14F9014CE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F36A8-D713-48FE-91BB-8AFC9370D30B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AC06472-FEAE-46C8-A47B-9766D647C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0F6669-C8A2-49D8-8E47-5EC2D2F5D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897B-3A9E-4CBC-AA03-13ACFDF36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2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2F9F0D9-B762-4362-A3AA-190A9CA8E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F36A8-D713-48FE-91BB-8AFC9370D30B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BE1E572-05D6-4D9D-B196-6F54E7650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287B68-5EA8-4D21-92B9-6E9CCDCD8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897B-3A9E-4CBC-AA03-13ACFDF36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442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25FCA7-98F9-476E-8800-0FA1EE7CF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AC09D0-1945-4F21-B296-EA5CA56AB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99F888-F7FE-44FC-84C7-B0EC5A632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6B93A4-AC49-4C8C-943B-C6D31597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F36A8-D713-48FE-91BB-8AFC9370D30B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D0C494-DCE3-4004-A9A9-635CE9CE8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4397C1-52DF-4341-AF68-66D13DB9B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897B-3A9E-4CBC-AA03-13ACFDF36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942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F620C2-6BE5-44F8-8D0D-31810812E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DAAB9F4-47BF-4D28-88F9-9A8E6F6F5F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388CAC-5570-4428-9B85-8102178BD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9EB1DE-166A-46BC-84C3-8E5D18B8D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F36A8-D713-48FE-91BB-8AFC9370D30B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02E712-C2A1-4D83-86F8-F387BC785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40CFAA-0728-442C-BE33-E0BFA070F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897B-3A9E-4CBC-AA03-13ACFDF36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43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DA5DD5-477A-4D3E-B941-5F3E0A243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C45958-EDC3-47A7-A04F-BC61AD940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E5DB97-67E6-471D-80C8-94410BD093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F36A8-D713-48FE-91BB-8AFC9370D30B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734BAB-92C3-4747-885B-220A2C041D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BCD381-5321-455F-9567-C847E2565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B897B-3A9E-4CBC-AA03-13ACFDF36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03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0EEAD81-0D4E-D07A-F9A6-E24583A41B16}"/>
              </a:ext>
            </a:extLst>
          </p:cNvPr>
          <p:cNvSpPr/>
          <p:nvPr/>
        </p:nvSpPr>
        <p:spPr>
          <a:xfrm>
            <a:off x="247907" y="5813795"/>
            <a:ext cx="11652917" cy="8304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98633" y="5875063"/>
            <a:ext cx="7897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Капитальный ремонт многоквартирных домов, 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формирующих фонд капитального ремонта на специальных счетах</a:t>
            </a:r>
            <a:endParaRPr lang="ru-RU" sz="2000" b="1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693" y="-83175"/>
            <a:ext cx="10515600" cy="1325563"/>
          </a:xfrm>
        </p:spPr>
        <p:txBody>
          <a:bodyPr>
            <a:normAutofit/>
          </a:bodyPr>
          <a:lstStyle/>
          <a:p>
            <a:br>
              <a:rPr lang="ru-RU" sz="40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ru-RU" sz="1400" spc="300" dirty="0">
              <a:solidFill>
                <a:schemeClr val="bg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7693" y="1322459"/>
            <a:ext cx="11613131" cy="457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148E19F-1E6B-B9F2-7A0E-174A0A3D0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08" y="1426768"/>
            <a:ext cx="6495196" cy="432844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8743DB2-C49C-7B82-1229-8222761DD5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" t="17767" b="18398"/>
          <a:stretch/>
        </p:blipFill>
        <p:spPr>
          <a:xfrm>
            <a:off x="6782889" y="1426767"/>
            <a:ext cx="5117936" cy="43284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61C1AD-C065-21E5-FDD6-F1D8EE0CEDB4}"/>
              </a:ext>
            </a:extLst>
          </p:cNvPr>
          <p:cNvSpPr txBox="1"/>
          <p:nvPr/>
        </p:nvSpPr>
        <p:spPr>
          <a:xfrm>
            <a:off x="1649829" y="437770"/>
            <a:ext cx="2186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Правительство </a:t>
            </a:r>
          </a:p>
          <a:p>
            <a:r>
              <a:rPr lang="ru-RU" sz="14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Калининградской области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DCF011-875B-B6F2-10DC-285D23CA45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73" y="96749"/>
            <a:ext cx="932581" cy="11408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7D47DB-2ED6-AB34-B4B1-C86DA44CC2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152" y="111824"/>
            <a:ext cx="1117868" cy="11408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E14DC2-FFE1-67B3-43BA-16913AC0435F}"/>
              </a:ext>
            </a:extLst>
          </p:cNvPr>
          <p:cNvSpPr txBox="1"/>
          <p:nvPr/>
        </p:nvSpPr>
        <p:spPr>
          <a:xfrm>
            <a:off x="9278067" y="437770"/>
            <a:ext cx="2368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Фонд капитального ремонта</a:t>
            </a:r>
          </a:p>
          <a:p>
            <a:r>
              <a:rPr lang="ru-RU" sz="14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Калининградской области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AA6DFB-01C7-D338-E585-9E823B1B39C8}"/>
              </a:ext>
            </a:extLst>
          </p:cNvPr>
          <p:cNvSpPr txBox="1"/>
          <p:nvPr/>
        </p:nvSpPr>
        <p:spPr>
          <a:xfrm>
            <a:off x="8336132" y="5875063"/>
            <a:ext cx="33106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Докладчик: генеральный директор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#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ФКР39 </a:t>
            </a:r>
            <a:r>
              <a:rPr lang="ru-RU" sz="1600" dirty="0"/>
              <a:t>Туркин Олег Алексеевич</a:t>
            </a:r>
          </a:p>
        </p:txBody>
      </p:sp>
    </p:spTree>
    <p:extLst>
      <p:ext uri="{BB962C8B-B14F-4D97-AF65-F5344CB8AC3E}">
        <p14:creationId xmlns:p14="http://schemas.microsoft.com/office/powerpoint/2010/main" val="4149674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749" y="-110835"/>
            <a:ext cx="10515600" cy="1325563"/>
          </a:xfrm>
        </p:spPr>
        <p:txBody>
          <a:bodyPr>
            <a:normAutofit/>
          </a:bodyPr>
          <a:lstStyle/>
          <a:p>
            <a:br>
              <a:rPr lang="ru-RU" sz="40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31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ЧЕРНЯХОВСК (ОКН)</a:t>
            </a:r>
            <a:br>
              <a:rPr lang="ru-RU" sz="40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ru-RU" sz="1400" spc="300" dirty="0">
              <a:solidFill>
                <a:schemeClr val="bg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2080" y="1087121"/>
            <a:ext cx="11512372" cy="457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972448-0F8E-73EA-C086-8021A80C6398}"/>
              </a:ext>
            </a:extLst>
          </p:cNvPr>
          <p:cNvSpPr txBox="1"/>
          <p:nvPr/>
        </p:nvSpPr>
        <p:spPr>
          <a:xfrm>
            <a:off x="8339672" y="590145"/>
            <a:ext cx="3644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300" dirty="0">
                <a:solidFill>
                  <a:schemeClr val="bg2">
                    <a:lumMod val="50000"/>
                  </a:schemeClr>
                </a:solidFill>
              </a:rPr>
              <a:t>#</a:t>
            </a:r>
            <a:r>
              <a:rPr lang="ru-RU" sz="1400" spc="300" dirty="0">
                <a:solidFill>
                  <a:schemeClr val="bg2">
                    <a:lumMod val="50000"/>
                  </a:schemeClr>
                </a:solidFill>
              </a:rPr>
              <a:t>ДЕЛАЙКАПРЕМОНТПРАВИЛЬНО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652C75C-420D-875A-F048-6D524F57F6FE}"/>
              </a:ext>
            </a:extLst>
          </p:cNvPr>
          <p:cNvSpPr/>
          <p:nvPr/>
        </p:nvSpPr>
        <p:spPr>
          <a:xfrm>
            <a:off x="678050" y="6171601"/>
            <a:ext cx="10778053" cy="5329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47ACBA-24D0-4C6D-C1FE-E410C5139F93}"/>
              </a:ext>
            </a:extLst>
          </p:cNvPr>
          <p:cNvSpPr txBox="1"/>
          <p:nvPr/>
        </p:nvSpPr>
        <p:spPr>
          <a:xfrm>
            <a:off x="4939794" y="6299149"/>
            <a:ext cx="21482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ТЕАТРАЛЬНАЯ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61826B-768D-B801-7015-E37645287AD6}"/>
              </a:ext>
            </a:extLst>
          </p:cNvPr>
          <p:cNvSpPr txBox="1"/>
          <p:nvPr/>
        </p:nvSpPr>
        <p:spPr>
          <a:xfrm>
            <a:off x="735897" y="6299575"/>
            <a:ext cx="4860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F0091B-5979-BE15-9C1B-6A4FABB32197}"/>
              </a:ext>
            </a:extLst>
          </p:cNvPr>
          <p:cNvSpPr txBox="1"/>
          <p:nvPr/>
        </p:nvSpPr>
        <p:spPr>
          <a:xfrm>
            <a:off x="10471889" y="6266442"/>
            <a:ext cx="916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D7D0618-6582-0B00-2E75-448DE77B6E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0" y="1205148"/>
            <a:ext cx="5816055" cy="488897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C70B1A1-C388-C5CD-C386-1441F0BFB5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406" y="1254060"/>
            <a:ext cx="4698697" cy="483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55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0EEAD81-0D4E-D07A-F9A6-E24583A41B16}"/>
              </a:ext>
            </a:extLst>
          </p:cNvPr>
          <p:cNvSpPr/>
          <p:nvPr/>
        </p:nvSpPr>
        <p:spPr>
          <a:xfrm>
            <a:off x="287694" y="6276022"/>
            <a:ext cx="11569678" cy="4602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66561" y="6367638"/>
            <a:ext cx="4860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578" y="-178584"/>
            <a:ext cx="11058331" cy="1325563"/>
          </a:xfrm>
        </p:spPr>
        <p:txBody>
          <a:bodyPr>
            <a:normAutofit fontScale="90000"/>
          </a:bodyPr>
          <a:lstStyle/>
          <a:p>
            <a:br>
              <a:rPr lang="ru-RU" sz="40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36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КАЛИНИНГРАД </a:t>
            </a:r>
            <a:r>
              <a:rPr lang="ru-RU" sz="31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(+30% к стоимости продажи  жилья)</a:t>
            </a:r>
            <a:br>
              <a:rPr lang="ru-RU" sz="13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br>
              <a:rPr lang="ru-RU" sz="13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13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ПРЕОБРАЖЕНИЕ СОВЕТСКОЙ ТИПОВОЙ ЗАСТРОЙКИ</a:t>
            </a:r>
            <a:br>
              <a:rPr lang="ru-RU" sz="40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ru-RU" sz="1400" spc="300" dirty="0">
              <a:solidFill>
                <a:schemeClr val="bg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7693" y="1245401"/>
            <a:ext cx="11613131" cy="457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2EF58F-3252-2833-3971-E57F5F7623CF}"/>
              </a:ext>
            </a:extLst>
          </p:cNvPr>
          <p:cNvSpPr txBox="1"/>
          <p:nvPr/>
        </p:nvSpPr>
        <p:spPr>
          <a:xfrm>
            <a:off x="10837258" y="6383027"/>
            <a:ext cx="8771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52FC88-8964-1118-34EC-59E6C0FD4944}"/>
              </a:ext>
            </a:extLst>
          </p:cNvPr>
          <p:cNvSpPr txBox="1"/>
          <p:nvPr/>
        </p:nvSpPr>
        <p:spPr>
          <a:xfrm>
            <a:off x="8256044" y="804593"/>
            <a:ext cx="3644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300" dirty="0">
                <a:solidFill>
                  <a:schemeClr val="bg2">
                    <a:lumMod val="50000"/>
                  </a:schemeClr>
                </a:solidFill>
              </a:rPr>
              <a:t>#</a:t>
            </a:r>
            <a:r>
              <a:rPr lang="ru-RU" sz="1400" spc="300" dirty="0">
                <a:solidFill>
                  <a:schemeClr val="bg2">
                    <a:lumMod val="50000"/>
                  </a:schemeClr>
                </a:solidFill>
              </a:rPr>
              <a:t>ДЕЛАЙКАПРЕМОНТПРАВИЛЬНО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BF2BF1-0B33-DEA7-3451-DF8D11692D24}"/>
              </a:ext>
            </a:extLst>
          </p:cNvPr>
          <p:cNvSpPr txBox="1"/>
          <p:nvPr/>
        </p:nvSpPr>
        <p:spPr>
          <a:xfrm>
            <a:off x="3576076" y="6392813"/>
            <a:ext cx="4438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НАБЕРЕЖНАЯ МАРШАЛА БАГРАМЯНА, 4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24E2075-88FF-048A-799F-AD8904C79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26" y="1389542"/>
            <a:ext cx="3750670" cy="479486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5193D2D-1A74-5494-3871-21048DE188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91902" y="2004973"/>
            <a:ext cx="4776493" cy="358237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6068D7-B771-C8DB-0A0F-E4DD69DBA4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203" y="1407911"/>
            <a:ext cx="3582371" cy="477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99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0EEAD81-0D4E-D07A-F9A6-E24583A41B16}"/>
              </a:ext>
            </a:extLst>
          </p:cNvPr>
          <p:cNvSpPr/>
          <p:nvPr/>
        </p:nvSpPr>
        <p:spPr>
          <a:xfrm>
            <a:off x="182024" y="6246521"/>
            <a:ext cx="11771217" cy="4602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66561" y="6367638"/>
            <a:ext cx="4860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578" y="-178584"/>
            <a:ext cx="11058331" cy="1325563"/>
          </a:xfrm>
        </p:spPr>
        <p:txBody>
          <a:bodyPr>
            <a:normAutofit fontScale="90000"/>
          </a:bodyPr>
          <a:lstStyle/>
          <a:p>
            <a:br>
              <a:rPr lang="ru-RU" sz="40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36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СОВЕТСК </a:t>
            </a:r>
            <a:r>
              <a:rPr lang="ru-RU" sz="31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(энергоэффективность)</a:t>
            </a:r>
            <a:br>
              <a:rPr lang="ru-RU" sz="13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br>
              <a:rPr lang="ru-RU" sz="13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13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ПРЕОБРАЖЕНИЕ СОВЕТСКОЙ ТИПОВОЙ ЗАСТРОЙКИ</a:t>
            </a:r>
            <a:br>
              <a:rPr lang="ru-RU" sz="40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ru-RU" sz="1400" spc="300" dirty="0">
              <a:solidFill>
                <a:schemeClr val="bg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7693" y="1245401"/>
            <a:ext cx="11613131" cy="457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2EF58F-3252-2833-3971-E57F5F7623CF}"/>
              </a:ext>
            </a:extLst>
          </p:cNvPr>
          <p:cNvSpPr txBox="1"/>
          <p:nvPr/>
        </p:nvSpPr>
        <p:spPr>
          <a:xfrm>
            <a:off x="11076077" y="6362808"/>
            <a:ext cx="8771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52FC88-8964-1118-34EC-59E6C0FD4944}"/>
              </a:ext>
            </a:extLst>
          </p:cNvPr>
          <p:cNvSpPr txBox="1"/>
          <p:nvPr/>
        </p:nvSpPr>
        <p:spPr>
          <a:xfrm>
            <a:off x="8256044" y="804593"/>
            <a:ext cx="3644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300" dirty="0">
                <a:solidFill>
                  <a:schemeClr val="bg2">
                    <a:lumMod val="50000"/>
                  </a:schemeClr>
                </a:solidFill>
              </a:rPr>
              <a:t>#</a:t>
            </a:r>
            <a:r>
              <a:rPr lang="ru-RU" sz="1400" spc="300" dirty="0">
                <a:solidFill>
                  <a:schemeClr val="bg2">
                    <a:lumMod val="50000"/>
                  </a:schemeClr>
                </a:solidFill>
              </a:rPr>
              <a:t>ДЕЛАЙКАПРЕМОНТПРАВИЛЬНО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BF2BF1-0B33-DEA7-3451-DF8D11692D24}"/>
              </a:ext>
            </a:extLst>
          </p:cNvPr>
          <p:cNvSpPr txBox="1"/>
          <p:nvPr/>
        </p:nvSpPr>
        <p:spPr>
          <a:xfrm>
            <a:off x="5702869" y="6392813"/>
            <a:ext cx="184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1200" spc="3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FD418BF-AEB4-66E8-A4AA-446D50B9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104" y="1469595"/>
            <a:ext cx="7219137" cy="481087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5A5272E-963E-184C-DD57-F8186B8B5E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5"/>
          <a:stretch/>
        </p:blipFill>
        <p:spPr>
          <a:xfrm>
            <a:off x="189969" y="1469595"/>
            <a:ext cx="5512900" cy="481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77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0EEAD81-0D4E-D07A-F9A6-E24583A41B16}"/>
              </a:ext>
            </a:extLst>
          </p:cNvPr>
          <p:cNvSpPr/>
          <p:nvPr/>
        </p:nvSpPr>
        <p:spPr>
          <a:xfrm>
            <a:off x="163119" y="6276022"/>
            <a:ext cx="11771217" cy="4602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66561" y="6367638"/>
            <a:ext cx="4860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578" y="-178584"/>
            <a:ext cx="11058331" cy="1325563"/>
          </a:xfrm>
        </p:spPr>
        <p:txBody>
          <a:bodyPr>
            <a:normAutofit fontScale="90000"/>
          </a:bodyPr>
          <a:lstStyle/>
          <a:p>
            <a:br>
              <a:rPr lang="ru-RU" sz="40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36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КАЛИНИНГРАД</a:t>
            </a:r>
            <a:br>
              <a:rPr lang="ru-RU" sz="13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br>
              <a:rPr lang="ru-RU" sz="13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13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ПРЕОБРАЖЕНИЕ СОВЕТСКОЙ ТИПОВОЙ ЗАСТРОЙКИ</a:t>
            </a:r>
            <a:br>
              <a:rPr lang="ru-RU" sz="40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ru-RU" sz="1400" spc="300" dirty="0">
              <a:solidFill>
                <a:schemeClr val="bg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7693" y="1245401"/>
            <a:ext cx="11613131" cy="457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2EF58F-3252-2833-3971-E57F5F7623CF}"/>
              </a:ext>
            </a:extLst>
          </p:cNvPr>
          <p:cNvSpPr txBox="1"/>
          <p:nvPr/>
        </p:nvSpPr>
        <p:spPr>
          <a:xfrm>
            <a:off x="10837258" y="6383027"/>
            <a:ext cx="8771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52FC88-8964-1118-34EC-59E6C0FD4944}"/>
              </a:ext>
            </a:extLst>
          </p:cNvPr>
          <p:cNvSpPr txBox="1"/>
          <p:nvPr/>
        </p:nvSpPr>
        <p:spPr>
          <a:xfrm>
            <a:off x="8256044" y="804593"/>
            <a:ext cx="3644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300" dirty="0">
                <a:solidFill>
                  <a:schemeClr val="bg2">
                    <a:lumMod val="50000"/>
                  </a:schemeClr>
                </a:solidFill>
              </a:rPr>
              <a:t>#</a:t>
            </a:r>
            <a:r>
              <a:rPr lang="ru-RU" sz="1400" spc="300" dirty="0">
                <a:solidFill>
                  <a:schemeClr val="bg2">
                    <a:lumMod val="50000"/>
                  </a:schemeClr>
                </a:solidFill>
              </a:rPr>
              <a:t>ДЕЛАЙКАПРЕМОНТПРАВИЛЬНО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BF2BF1-0B33-DEA7-3451-DF8D11692D24}"/>
              </a:ext>
            </a:extLst>
          </p:cNvPr>
          <p:cNvSpPr txBox="1"/>
          <p:nvPr/>
        </p:nvSpPr>
        <p:spPr>
          <a:xfrm>
            <a:off x="4824426" y="6392813"/>
            <a:ext cx="1941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Театральная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12BF9F-8984-8D84-BAED-B1A44838B9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" r="10301"/>
          <a:stretch/>
        </p:blipFill>
        <p:spPr>
          <a:xfrm>
            <a:off x="163119" y="1624165"/>
            <a:ext cx="6149202" cy="45321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BE5C09-2DF7-3D46-2ED8-3827B20FF6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29"/>
          <a:stretch/>
        </p:blipFill>
        <p:spPr>
          <a:xfrm>
            <a:off x="5751621" y="1648598"/>
            <a:ext cx="6182715" cy="450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4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0EEAD81-0D4E-D07A-F9A6-E24583A41B16}"/>
              </a:ext>
            </a:extLst>
          </p:cNvPr>
          <p:cNvSpPr/>
          <p:nvPr/>
        </p:nvSpPr>
        <p:spPr>
          <a:xfrm>
            <a:off x="141886" y="6212574"/>
            <a:ext cx="11829290" cy="5236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34562" y="6367638"/>
            <a:ext cx="4860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578" y="-178584"/>
            <a:ext cx="11058331" cy="1325563"/>
          </a:xfrm>
        </p:spPr>
        <p:txBody>
          <a:bodyPr>
            <a:normAutofit fontScale="90000"/>
          </a:bodyPr>
          <a:lstStyle/>
          <a:p>
            <a:br>
              <a:rPr lang="ru-RU" sz="40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36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КАЛИНИНГРАД </a:t>
            </a:r>
            <a:r>
              <a:rPr lang="ru-RU" sz="27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(формирование комфортной среды)</a:t>
            </a:r>
            <a:br>
              <a:rPr lang="ru-RU" sz="13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br>
              <a:rPr lang="ru-RU" sz="13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13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ПРЕОБРАЖЕНИЕ СОВЕТСКОЙ ТИПОВОЙ ЗАСТРОЙКИ</a:t>
            </a:r>
            <a:br>
              <a:rPr lang="ru-RU" sz="40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ru-RU" sz="1400" spc="300" dirty="0">
              <a:solidFill>
                <a:schemeClr val="bg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7693" y="1245401"/>
            <a:ext cx="11613131" cy="457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2EF58F-3252-2833-3971-E57F5F7623CF}"/>
              </a:ext>
            </a:extLst>
          </p:cNvPr>
          <p:cNvSpPr txBox="1"/>
          <p:nvPr/>
        </p:nvSpPr>
        <p:spPr>
          <a:xfrm>
            <a:off x="11045593" y="6343610"/>
            <a:ext cx="8771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52FC88-8964-1118-34EC-59E6C0FD4944}"/>
              </a:ext>
            </a:extLst>
          </p:cNvPr>
          <p:cNvSpPr txBox="1"/>
          <p:nvPr/>
        </p:nvSpPr>
        <p:spPr>
          <a:xfrm>
            <a:off x="8256044" y="804593"/>
            <a:ext cx="3644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300" dirty="0">
                <a:solidFill>
                  <a:schemeClr val="bg2">
                    <a:lumMod val="50000"/>
                  </a:schemeClr>
                </a:solidFill>
              </a:rPr>
              <a:t>#</a:t>
            </a:r>
            <a:r>
              <a:rPr lang="ru-RU" sz="1400" spc="300" dirty="0">
                <a:solidFill>
                  <a:schemeClr val="bg2">
                    <a:lumMod val="50000"/>
                  </a:schemeClr>
                </a:solidFill>
              </a:rPr>
              <a:t>ДЕЛАЙКАПРЕМОНТПРАВИЛЬНО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BF2BF1-0B33-DEA7-3451-DF8D11692D24}"/>
              </a:ext>
            </a:extLst>
          </p:cNvPr>
          <p:cNvSpPr txBox="1"/>
          <p:nvPr/>
        </p:nvSpPr>
        <p:spPr>
          <a:xfrm>
            <a:off x="2147677" y="6392813"/>
            <a:ext cx="7295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ЛЕНИНСКИЙ ПРОСПЕКТ, сквер 70-летия Калининградской области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45FB6D-0A06-C704-C794-40A94AEE55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9"/>
          <a:stretch/>
        </p:blipFill>
        <p:spPr>
          <a:xfrm>
            <a:off x="6223518" y="1351272"/>
            <a:ext cx="5747658" cy="473568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58EBF9-941E-974A-6C08-37EB997C8F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4" r="18873" b="5837"/>
          <a:stretch/>
        </p:blipFill>
        <p:spPr>
          <a:xfrm>
            <a:off x="141886" y="1351273"/>
            <a:ext cx="6021234" cy="475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59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0EEAD81-0D4E-D07A-F9A6-E24583A41B16}"/>
              </a:ext>
            </a:extLst>
          </p:cNvPr>
          <p:cNvSpPr/>
          <p:nvPr/>
        </p:nvSpPr>
        <p:spPr>
          <a:xfrm>
            <a:off x="561876" y="6267794"/>
            <a:ext cx="11183530" cy="4602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876" y="-106996"/>
            <a:ext cx="11058331" cy="1325563"/>
          </a:xfrm>
        </p:spPr>
        <p:txBody>
          <a:bodyPr>
            <a:normAutofit fontScale="90000"/>
          </a:bodyPr>
          <a:lstStyle/>
          <a:p>
            <a:br>
              <a:rPr lang="ru-RU" sz="40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36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КАЛИНИНГРАД</a:t>
            </a:r>
            <a:br>
              <a:rPr lang="ru-RU" sz="13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br>
              <a:rPr lang="ru-RU" sz="13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13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Энергоэффективность</a:t>
            </a:r>
            <a:br>
              <a:rPr lang="ru-RU" sz="40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ru-RU" sz="1400" spc="300" dirty="0">
              <a:solidFill>
                <a:schemeClr val="bg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1876" y="1245401"/>
            <a:ext cx="11183529" cy="457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52FC88-8964-1118-34EC-59E6C0FD4944}"/>
              </a:ext>
            </a:extLst>
          </p:cNvPr>
          <p:cNvSpPr txBox="1"/>
          <p:nvPr/>
        </p:nvSpPr>
        <p:spPr>
          <a:xfrm>
            <a:off x="8100625" y="839202"/>
            <a:ext cx="3644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300" dirty="0">
                <a:solidFill>
                  <a:schemeClr val="bg2">
                    <a:lumMod val="50000"/>
                  </a:schemeClr>
                </a:solidFill>
              </a:rPr>
              <a:t>#</a:t>
            </a:r>
            <a:r>
              <a:rPr lang="ru-RU" sz="1400" spc="300" dirty="0">
                <a:solidFill>
                  <a:schemeClr val="bg2">
                    <a:lumMod val="50000"/>
                  </a:schemeClr>
                </a:solidFill>
              </a:rPr>
              <a:t>ДЕЛАЙКАПРЕМОНТПРАВИЛЬНО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BF2BF1-0B33-DEA7-3451-DF8D11692D24}"/>
              </a:ext>
            </a:extLst>
          </p:cNvPr>
          <p:cNvSpPr txBox="1"/>
          <p:nvPr/>
        </p:nvSpPr>
        <p:spPr>
          <a:xfrm>
            <a:off x="3813459" y="6392813"/>
            <a:ext cx="39635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УСТАНОВКА СОЛНЕЧНЫХ ПАНЕЛЕЙ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C2F974-13D8-892F-2D22-0F4F325AD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521" y="1330968"/>
            <a:ext cx="6747482" cy="494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77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0EEAD81-0D4E-D07A-F9A6-E24583A41B16}"/>
              </a:ext>
            </a:extLst>
          </p:cNvPr>
          <p:cNvSpPr/>
          <p:nvPr/>
        </p:nvSpPr>
        <p:spPr>
          <a:xfrm>
            <a:off x="561876" y="6267794"/>
            <a:ext cx="11183530" cy="4602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876" y="-106996"/>
            <a:ext cx="11058331" cy="1325563"/>
          </a:xfrm>
        </p:spPr>
        <p:txBody>
          <a:bodyPr>
            <a:normAutofit fontScale="90000"/>
          </a:bodyPr>
          <a:lstStyle/>
          <a:p>
            <a:br>
              <a:rPr lang="ru-RU" sz="40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36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КАЛИНИНГРАД</a:t>
            </a:r>
            <a:br>
              <a:rPr lang="ru-RU" sz="13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br>
              <a:rPr lang="ru-RU" sz="13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13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НОВОЕ В ЗАКОНОДАТЕЛЬСТВЕ</a:t>
            </a:r>
            <a:br>
              <a:rPr lang="ru-RU" sz="40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ru-RU" sz="1400" spc="300" dirty="0">
              <a:solidFill>
                <a:schemeClr val="bg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1876" y="1245401"/>
            <a:ext cx="11183529" cy="457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52FC88-8964-1118-34EC-59E6C0FD4944}"/>
              </a:ext>
            </a:extLst>
          </p:cNvPr>
          <p:cNvSpPr txBox="1"/>
          <p:nvPr/>
        </p:nvSpPr>
        <p:spPr>
          <a:xfrm>
            <a:off x="8100625" y="839202"/>
            <a:ext cx="3644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300" dirty="0">
                <a:solidFill>
                  <a:schemeClr val="bg2">
                    <a:lumMod val="50000"/>
                  </a:schemeClr>
                </a:solidFill>
              </a:rPr>
              <a:t>#</a:t>
            </a:r>
            <a:r>
              <a:rPr lang="ru-RU" sz="1400" spc="300" dirty="0">
                <a:solidFill>
                  <a:schemeClr val="bg2">
                    <a:lumMod val="50000"/>
                  </a:schemeClr>
                </a:solidFill>
              </a:rPr>
              <a:t>ДЕЛАЙКАПРЕМОНТПРАВИЛЬНО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BF2BF1-0B33-DEA7-3451-DF8D11692D24}"/>
              </a:ext>
            </a:extLst>
          </p:cNvPr>
          <p:cNvSpPr txBox="1"/>
          <p:nvPr/>
        </p:nvSpPr>
        <p:spPr>
          <a:xfrm>
            <a:off x="2083783" y="6392813"/>
            <a:ext cx="7422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УСТАНОВКА ПАНДУСОВ ДЛЯ МАЛОМОБИЛЬНЫХ ГРУПП НАСЕЛЕНИЯ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A0586CB-C3AB-5FEE-4C9E-32E8E8AAF1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893" y="1381253"/>
            <a:ext cx="3644780" cy="48597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FCA789-4A8E-CBD0-9610-AA31EBA425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625" y="1381253"/>
            <a:ext cx="3644780" cy="485970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5F167A-03CD-9DAF-6F5A-0A6387AC15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6" r="10979"/>
          <a:stretch/>
        </p:blipFill>
        <p:spPr>
          <a:xfrm>
            <a:off x="561876" y="1389542"/>
            <a:ext cx="3648066" cy="485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626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CFDAA566-62E3-402D-92A5-BC3BF1064754}"/>
              </a:ext>
            </a:extLst>
          </p:cNvPr>
          <p:cNvSpPr/>
          <p:nvPr/>
        </p:nvSpPr>
        <p:spPr>
          <a:xfrm>
            <a:off x="5830237" y="2730648"/>
            <a:ext cx="4605668" cy="369332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22E76B74-4B99-411D-904A-088F9D84B2BB}"/>
              </a:ext>
            </a:extLst>
          </p:cNvPr>
          <p:cNvSpPr/>
          <p:nvPr/>
        </p:nvSpPr>
        <p:spPr>
          <a:xfrm>
            <a:off x="568380" y="1546782"/>
            <a:ext cx="8508508" cy="369332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37" y="69466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ru-RU" sz="40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36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СТАТИСТИКА</a:t>
            </a:r>
            <a:br>
              <a:rPr lang="ru-RU" sz="40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ru-RU" sz="1400" spc="300" dirty="0">
              <a:solidFill>
                <a:schemeClr val="bg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3775" y="762022"/>
            <a:ext cx="3287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300" dirty="0">
                <a:solidFill>
                  <a:schemeClr val="bg2">
                    <a:lumMod val="50000"/>
                  </a:schemeClr>
                </a:solidFill>
              </a:rPr>
              <a:t>#</a:t>
            </a:r>
            <a:r>
              <a:rPr lang="ru-RU" sz="1200" spc="300" dirty="0">
                <a:solidFill>
                  <a:schemeClr val="bg2">
                    <a:lumMod val="50000"/>
                  </a:schemeClr>
                </a:solidFill>
              </a:rPr>
              <a:t>ДЕЛАЙКАПРЕМОНТПРАВИЛЬНО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8380" y="1175685"/>
            <a:ext cx="11218151" cy="457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838200" y="4332551"/>
            <a:ext cx="11171548" cy="2352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2000" spc="3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2000" spc="3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2000" spc="3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2000" spc="3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2000" spc="3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BBB1AA-61E0-4DA4-B273-E4475DD7A5F6}"/>
              </a:ext>
            </a:extLst>
          </p:cNvPr>
          <p:cNvSpPr txBox="1"/>
          <p:nvPr/>
        </p:nvSpPr>
        <p:spPr>
          <a:xfrm>
            <a:off x="736989" y="1552902"/>
            <a:ext cx="8171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/>
              <a:t>МКД, выбравшие способ формирования на специальном счете:</a:t>
            </a:r>
            <a:r>
              <a:rPr lang="ru-RU" sz="16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67F4D3-0CF8-480E-A029-5764011D4F53}"/>
              </a:ext>
            </a:extLst>
          </p:cNvPr>
          <p:cNvSpPr txBox="1"/>
          <p:nvPr/>
        </p:nvSpPr>
        <p:spPr>
          <a:xfrm>
            <a:off x="1639781" y="2329422"/>
            <a:ext cx="23487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2020 (факт) – 2 433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2021 (факт) – 2 530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2022 (план) – 2 620</a:t>
            </a:r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04A73C-A6B1-47E8-9EBC-3D5E01D28DAC}"/>
              </a:ext>
            </a:extLst>
          </p:cNvPr>
          <p:cNvSpPr txBox="1"/>
          <p:nvPr/>
        </p:nvSpPr>
        <p:spPr>
          <a:xfrm>
            <a:off x="1032544" y="4861130"/>
            <a:ext cx="10245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3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на </a:t>
            </a:r>
            <a:r>
              <a:rPr lang="ru-RU" b="1" spc="3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спец.счета</a:t>
            </a:r>
            <a:endParaRPr lang="ru-RU" spc="3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pc="3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фонда капитального ремонта </a:t>
            </a:r>
            <a:r>
              <a:rPr lang="ru-RU" b="1" spc="3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«общего котла» </a:t>
            </a:r>
            <a:r>
              <a:rPr lang="ru-RU" spc="3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среднем </a:t>
            </a:r>
          </a:p>
          <a:p>
            <a:pPr algn="ctr"/>
            <a:r>
              <a:rPr lang="ru-RU" b="1" spc="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млн ₽ в год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9B33F3-5118-4339-938E-1DD13C015C0F}"/>
              </a:ext>
            </a:extLst>
          </p:cNvPr>
          <p:cNvSpPr txBox="1"/>
          <p:nvPr/>
        </p:nvSpPr>
        <p:spPr>
          <a:xfrm>
            <a:off x="6816747" y="2730648"/>
            <a:ext cx="2637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pc="300" dirty="0"/>
              <a:t>в % от кол-ва МКД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D6C2AD-7EBC-4F48-9508-6674956904A2}"/>
              </a:ext>
            </a:extLst>
          </p:cNvPr>
          <p:cNvSpPr txBox="1"/>
          <p:nvPr/>
        </p:nvSpPr>
        <p:spPr>
          <a:xfrm>
            <a:off x="6870195" y="3397644"/>
            <a:ext cx="3017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2020 – 17 %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2021 – 18 %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2022 – 20 %</a:t>
            </a:r>
          </a:p>
        </p:txBody>
      </p:sp>
      <p:sp>
        <p:nvSpPr>
          <p:cNvPr id="17" name="Стрелка вниз 21">
            <a:extLst>
              <a:ext uri="{FF2B5EF4-FFF2-40B4-BE49-F238E27FC236}">
                <a16:creationId xmlns:a16="http://schemas.microsoft.com/office/drawing/2014/main" id="{CA9244C4-D89C-4DAE-8842-2B32969D6D25}"/>
              </a:ext>
            </a:extLst>
          </p:cNvPr>
          <p:cNvSpPr/>
          <p:nvPr/>
        </p:nvSpPr>
        <p:spPr>
          <a:xfrm flipV="1">
            <a:off x="1294289" y="2024204"/>
            <a:ext cx="345492" cy="1151157"/>
          </a:xfrm>
          <a:prstGeom prst="down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Стрелка вниз 21">
            <a:extLst>
              <a:ext uri="{FF2B5EF4-FFF2-40B4-BE49-F238E27FC236}">
                <a16:creationId xmlns:a16="http://schemas.microsoft.com/office/drawing/2014/main" id="{88313CAE-55D4-A81A-CAE0-B1111CAA891C}"/>
              </a:ext>
            </a:extLst>
          </p:cNvPr>
          <p:cNvSpPr/>
          <p:nvPr/>
        </p:nvSpPr>
        <p:spPr>
          <a:xfrm flipV="1">
            <a:off x="8831232" y="3173893"/>
            <a:ext cx="345492" cy="1041728"/>
          </a:xfrm>
          <a:prstGeom prst="down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92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331" y="65109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ru-RU" sz="40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40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КОНТАКТЫ</a:t>
            </a:r>
            <a:br>
              <a:rPr lang="ru-RU" sz="80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br>
              <a:rPr lang="ru-RU" sz="40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ru-RU" sz="1400" spc="300" dirty="0">
              <a:solidFill>
                <a:schemeClr val="bg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52003" y="487613"/>
            <a:ext cx="4003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pc="300" dirty="0">
                <a:solidFill>
                  <a:schemeClr val="bg2">
                    <a:lumMod val="50000"/>
                  </a:schemeClr>
                </a:solidFill>
              </a:rPr>
              <a:t>#</a:t>
            </a:r>
            <a:r>
              <a:rPr lang="ru-RU" sz="1600" spc="300" dirty="0">
                <a:solidFill>
                  <a:schemeClr val="bg2">
                    <a:lumMod val="50000"/>
                  </a:schemeClr>
                </a:solidFill>
              </a:rPr>
              <a:t>ДЕЛАЙКАПРЕМОНТПРАВИЛЬНО</a:t>
            </a: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17331" y="975992"/>
            <a:ext cx="11308080" cy="574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4233F3-F28A-4705-8585-CE10BAE581F2}"/>
              </a:ext>
            </a:extLst>
          </p:cNvPr>
          <p:cNvSpPr txBox="1"/>
          <p:nvPr/>
        </p:nvSpPr>
        <p:spPr>
          <a:xfrm>
            <a:off x="6171371" y="1423660"/>
            <a:ext cx="506139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Генеральный директор</a:t>
            </a:r>
          </a:p>
          <a:p>
            <a:r>
              <a:rPr lang="ru-RU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ТУРКИН ОЛЕГ АЛЕКСЕЕВИЧ</a:t>
            </a:r>
          </a:p>
          <a:p>
            <a:endParaRPr lang="ru-RU" sz="1600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 в национальные</a:t>
            </a:r>
          </a:p>
          <a:p>
            <a:r>
              <a:rPr lang="ru-RU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реестры специалистов</a:t>
            </a:r>
          </a:p>
          <a:p>
            <a:endParaRPr lang="ru-RU" sz="1600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НОПРИЗ</a:t>
            </a:r>
          </a:p>
          <a:p>
            <a:r>
              <a:rPr lang="ru-RU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Национальное объединение</a:t>
            </a:r>
          </a:p>
          <a:p>
            <a:r>
              <a:rPr lang="ru-RU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изыскателей и проектировщиков</a:t>
            </a:r>
          </a:p>
          <a:p>
            <a:endParaRPr lang="ru-RU" sz="1600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НОСТРОЙ</a:t>
            </a:r>
          </a:p>
          <a:p>
            <a:r>
              <a:rPr lang="ru-RU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Национальное объединение</a:t>
            </a:r>
          </a:p>
          <a:p>
            <a:r>
              <a:rPr lang="ru-RU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строителей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1C03FDB-0D20-488E-86B3-DE33096BF29F}"/>
              </a:ext>
            </a:extLst>
          </p:cNvPr>
          <p:cNvSpPr txBox="1"/>
          <p:nvPr/>
        </p:nvSpPr>
        <p:spPr>
          <a:xfrm>
            <a:off x="1602158" y="5027233"/>
            <a:ext cx="1466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fkr39.ru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307D83-4343-4C24-8553-EB7F73C5A7AC}"/>
              </a:ext>
            </a:extLst>
          </p:cNvPr>
          <p:cNvSpPr txBox="1"/>
          <p:nvPr/>
        </p:nvSpPr>
        <p:spPr>
          <a:xfrm>
            <a:off x="4232297" y="5923656"/>
            <a:ext cx="193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ok.ru/fondkld39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9233219-05E4-48A0-B5B2-13D964FE33CC}"/>
              </a:ext>
            </a:extLst>
          </p:cNvPr>
          <p:cNvSpPr txBox="1"/>
          <p:nvPr/>
        </p:nvSpPr>
        <p:spPr>
          <a:xfrm>
            <a:off x="1527547" y="5908267"/>
            <a:ext cx="1778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vk.com/fkr_39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147D48C-F63A-41F5-9131-CA7F5FE1EF3C}"/>
              </a:ext>
            </a:extLst>
          </p:cNvPr>
          <p:cNvSpPr txBox="1"/>
          <p:nvPr/>
        </p:nvSpPr>
        <p:spPr>
          <a:xfrm>
            <a:off x="8969546" y="4968534"/>
            <a:ext cx="2063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+7 (921) 612-77-87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D5CBF2B-4C44-456D-B46B-B6B04BAEA114}"/>
              </a:ext>
            </a:extLst>
          </p:cNvPr>
          <p:cNvSpPr txBox="1"/>
          <p:nvPr/>
        </p:nvSpPr>
        <p:spPr>
          <a:xfrm>
            <a:off x="8935131" y="5834716"/>
            <a:ext cx="2435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o.a.turkin@fondgkh39.ru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1B198B0-713F-417E-B337-BDC86A8B97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476" y="4909438"/>
            <a:ext cx="1494843" cy="149484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0DA5CDF-01F3-43E9-8F64-327A2E06A2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975" y="4922442"/>
            <a:ext cx="417861" cy="43157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947B162-E917-4806-BD63-913A782657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157" y="5763239"/>
            <a:ext cx="481508" cy="48150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45731B0-6C03-461A-920D-F2E3D8DAC5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992" y="789767"/>
            <a:ext cx="3895979" cy="389597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D4A9248-8092-45BF-89E0-D1A8B98715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31119" y="4880785"/>
            <a:ext cx="689192" cy="68919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365E372-3709-4C2F-82DC-4FFF00AE4E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1562" y="5834383"/>
            <a:ext cx="616032" cy="61603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5CE760F9-DF84-4212-9FCF-671EFF0C43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45" y="5813234"/>
            <a:ext cx="591047" cy="5910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E6C0AA-5FF7-373F-9479-84AB86A36F4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235" y="4806854"/>
            <a:ext cx="764164" cy="7641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28998C-AD73-9957-21A7-32819118FEA3}"/>
              </a:ext>
            </a:extLst>
          </p:cNvPr>
          <p:cNvSpPr txBox="1"/>
          <p:nvPr/>
        </p:nvSpPr>
        <p:spPr>
          <a:xfrm>
            <a:off x="4216758" y="5054739"/>
            <a:ext cx="2067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t.me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fkr_39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7B08BB-C15A-84CA-EB34-977BBB82F719}"/>
              </a:ext>
            </a:extLst>
          </p:cNvPr>
          <p:cNvSpPr txBox="1"/>
          <p:nvPr/>
        </p:nvSpPr>
        <p:spPr>
          <a:xfrm>
            <a:off x="831119" y="4212774"/>
            <a:ext cx="5809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г. Калининград, ул. Комсомольская, 51</a:t>
            </a:r>
          </a:p>
        </p:txBody>
      </p:sp>
    </p:spTree>
    <p:extLst>
      <p:ext uri="{BB962C8B-B14F-4D97-AF65-F5344CB8AC3E}">
        <p14:creationId xmlns:p14="http://schemas.microsoft.com/office/powerpoint/2010/main" val="4164127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01" y="-42893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ru-RU" sz="40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40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ЦИФРЫ</a:t>
            </a:r>
            <a:br>
              <a:rPr lang="ru-RU" sz="40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ru-RU" sz="1400" spc="300" dirty="0">
              <a:solidFill>
                <a:schemeClr val="bg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63467" y="819538"/>
            <a:ext cx="3287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300" dirty="0">
                <a:solidFill>
                  <a:schemeClr val="bg2">
                    <a:lumMod val="50000"/>
                  </a:schemeClr>
                </a:solidFill>
              </a:rPr>
              <a:t>#</a:t>
            </a:r>
            <a:r>
              <a:rPr lang="ru-RU" sz="1200" spc="300" dirty="0">
                <a:solidFill>
                  <a:schemeClr val="bg2">
                    <a:lumMod val="50000"/>
                  </a:schemeClr>
                </a:solidFill>
              </a:rPr>
              <a:t>ДЕЛАЙКАПРЕМОНТПРАВИЛЬНО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13701" y="1175685"/>
            <a:ext cx="10515600" cy="457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067860" y="1577114"/>
            <a:ext cx="7542193" cy="14296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spc="300" dirty="0">
                <a:solidFill>
                  <a:schemeClr val="accent6">
                    <a:lumMod val="75000"/>
                  </a:schemeClr>
                </a:solidFill>
              </a:rPr>
              <a:t>Всего многоквартирных домов в регионе : 15 095  </a:t>
            </a:r>
          </a:p>
          <a:p>
            <a:pPr>
              <a:lnSpc>
                <a:spcPct val="150000"/>
              </a:lnSpc>
            </a:pPr>
            <a:r>
              <a:rPr lang="ru-RU" sz="2000" spc="300" dirty="0">
                <a:solidFill>
                  <a:schemeClr val="accent6">
                    <a:lumMod val="75000"/>
                  </a:schemeClr>
                </a:solidFill>
              </a:rPr>
              <a:t>                  на «общем котле» - 12 038 МКД</a:t>
            </a:r>
          </a:p>
          <a:p>
            <a:pPr>
              <a:lnSpc>
                <a:spcPct val="150000"/>
              </a:lnSpc>
            </a:pPr>
            <a:endParaRPr lang="ru-RU" sz="2000" spc="3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38200" y="4332551"/>
            <a:ext cx="11171548" cy="2352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2000" spc="3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2000" spc="3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2000" spc="3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2000" spc="3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2000" spc="3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B70811-DA2B-4912-9199-4DABF6D09FD6}"/>
              </a:ext>
            </a:extLst>
          </p:cNvPr>
          <p:cNvSpPr txBox="1"/>
          <p:nvPr/>
        </p:nvSpPr>
        <p:spPr>
          <a:xfrm>
            <a:off x="3792181" y="2421641"/>
            <a:ext cx="5520936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spc="300" dirty="0">
                <a:solidFill>
                  <a:schemeClr val="accent6">
                    <a:lumMod val="75000"/>
                  </a:schemeClr>
                </a:solidFill>
              </a:rPr>
              <a:t>на специальных счетах – 2561 МКД </a:t>
            </a:r>
          </a:p>
          <a:p>
            <a:pPr>
              <a:lnSpc>
                <a:spcPct val="150000"/>
              </a:lnSpc>
            </a:pPr>
            <a:endParaRPr lang="ru-RU" sz="2000" spc="3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ru-RU" sz="2000" spc="3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0A9B0B08-A882-407B-9C81-0CAD2730474A}"/>
              </a:ext>
            </a:extLst>
          </p:cNvPr>
          <p:cNvSpPr/>
          <p:nvPr/>
        </p:nvSpPr>
        <p:spPr>
          <a:xfrm>
            <a:off x="548594" y="3851264"/>
            <a:ext cx="4729881" cy="1831051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300" dirty="0"/>
              <a:t>Владелец ФКР КО</a:t>
            </a:r>
          </a:p>
          <a:p>
            <a:pPr algn="ctr"/>
            <a:endParaRPr lang="ru-RU" b="1" spc="300" dirty="0"/>
          </a:p>
          <a:p>
            <a:pPr algn="ctr"/>
            <a:r>
              <a:rPr lang="ru-RU" b="1" spc="300" dirty="0"/>
              <a:t>1235 МКД</a:t>
            </a:r>
          </a:p>
          <a:p>
            <a:pPr algn="ctr"/>
            <a:endParaRPr lang="ru-RU" b="1" spc="300" dirty="0"/>
          </a:p>
          <a:p>
            <a:pPr algn="ctr"/>
            <a:r>
              <a:rPr lang="ru-RU" b="1" spc="300" dirty="0"/>
              <a:t>48,22%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E8B3A8BE-6000-45BD-A819-0BFD1F501A6E}"/>
              </a:ext>
            </a:extLst>
          </p:cNvPr>
          <p:cNvSpPr/>
          <p:nvPr/>
        </p:nvSpPr>
        <p:spPr>
          <a:xfrm>
            <a:off x="6699420" y="3851263"/>
            <a:ext cx="4729881" cy="1831051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Прочие владельцы, в т ч УК</a:t>
            </a:r>
          </a:p>
          <a:p>
            <a:pPr algn="ctr"/>
            <a:endParaRPr lang="ru-RU" b="1" dirty="0"/>
          </a:p>
          <a:p>
            <a:pPr algn="ctr"/>
            <a:r>
              <a:rPr lang="ru-RU" b="1" dirty="0"/>
              <a:t>1326 МКД</a:t>
            </a:r>
          </a:p>
          <a:p>
            <a:pPr algn="ctr"/>
            <a:endParaRPr lang="ru-RU" b="1" dirty="0"/>
          </a:p>
          <a:p>
            <a:pPr algn="ctr"/>
            <a:r>
              <a:rPr lang="ru-RU" b="1" dirty="0"/>
              <a:t>51,77% 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F8BD0ED9-0A91-44E7-9C00-CA36BFB9C695}"/>
              </a:ext>
            </a:extLst>
          </p:cNvPr>
          <p:cNvCxnSpPr>
            <a:cxnSpLocks/>
          </p:cNvCxnSpPr>
          <p:nvPr/>
        </p:nvCxnSpPr>
        <p:spPr>
          <a:xfrm flipH="1">
            <a:off x="3887256" y="3044870"/>
            <a:ext cx="876656" cy="57793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0815386E-C6E1-4A40-AB9D-B12A80BC2FB7}"/>
              </a:ext>
            </a:extLst>
          </p:cNvPr>
          <p:cNvCxnSpPr>
            <a:cxnSpLocks/>
          </p:cNvCxnSpPr>
          <p:nvPr/>
        </p:nvCxnSpPr>
        <p:spPr>
          <a:xfrm>
            <a:off x="6792767" y="3044870"/>
            <a:ext cx="1138796" cy="56574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55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22E76B74-4B99-411D-904A-088F9D84B2BB}"/>
              </a:ext>
            </a:extLst>
          </p:cNvPr>
          <p:cNvSpPr/>
          <p:nvPr/>
        </p:nvSpPr>
        <p:spPr>
          <a:xfrm>
            <a:off x="659944" y="1546782"/>
            <a:ext cx="11023114" cy="43089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378" y="86518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ru-RU" sz="40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36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ФИНАНСИРОВАНИЕ</a:t>
            </a:r>
            <a:br>
              <a:rPr lang="ru-RU" sz="40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ru-RU" sz="1400" spc="300" dirty="0">
              <a:solidFill>
                <a:schemeClr val="bg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3774" y="801483"/>
            <a:ext cx="3287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300" dirty="0">
                <a:solidFill>
                  <a:schemeClr val="bg2">
                    <a:lumMod val="50000"/>
                  </a:schemeClr>
                </a:solidFill>
              </a:rPr>
              <a:t>#</a:t>
            </a:r>
            <a:r>
              <a:rPr lang="ru-RU" sz="1200" spc="300" dirty="0">
                <a:solidFill>
                  <a:schemeClr val="bg2">
                    <a:lumMod val="50000"/>
                  </a:schemeClr>
                </a:solidFill>
              </a:rPr>
              <a:t>ДЕЛАЙКАПРЕМОНТПРАВИЛЬНО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9944" y="1175685"/>
            <a:ext cx="11143458" cy="457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838200" y="4332551"/>
            <a:ext cx="11171548" cy="2352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2000" spc="3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2000" spc="3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2000" spc="3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2000" spc="3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2000" spc="3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BBB1AA-61E0-4DA4-B273-E4475DD7A5F6}"/>
              </a:ext>
            </a:extLst>
          </p:cNvPr>
          <p:cNvSpPr txBox="1"/>
          <p:nvPr/>
        </p:nvSpPr>
        <p:spPr>
          <a:xfrm>
            <a:off x="913702" y="1582129"/>
            <a:ext cx="9933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300" dirty="0"/>
              <a:t>МКД, </a:t>
            </a:r>
            <a:r>
              <a:rPr lang="ru-RU" b="1" spc="300" dirty="0"/>
              <a:t>получившие средства господдержки </a:t>
            </a:r>
            <a:r>
              <a:rPr lang="ru-RU" spc="300" dirty="0"/>
              <a:t>на проведение капремонта: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67F4D3-0CF8-480E-A029-5764011D4F53}"/>
              </a:ext>
            </a:extLst>
          </p:cNvPr>
          <p:cNvSpPr txBox="1"/>
          <p:nvPr/>
        </p:nvSpPr>
        <p:spPr>
          <a:xfrm>
            <a:off x="3575132" y="2140582"/>
            <a:ext cx="7854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КП 2021 – 2023:  </a:t>
            </a:r>
            <a:r>
              <a:rPr lang="ru-RU" b="1" dirty="0"/>
              <a:t>152 МКД - 1 млрд ₽</a:t>
            </a:r>
          </a:p>
          <a:p>
            <a:r>
              <a:rPr lang="ru-RU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8F3DB9-9F53-D5E9-6A43-9F867DED967C}"/>
              </a:ext>
            </a:extLst>
          </p:cNvPr>
          <p:cNvSpPr txBox="1"/>
          <p:nvPr/>
        </p:nvSpPr>
        <p:spPr>
          <a:xfrm>
            <a:off x="659944" y="2796429"/>
            <a:ext cx="2366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Условия: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C66375-0E0F-E785-F972-93F303F75237}"/>
              </a:ext>
            </a:extLst>
          </p:cNvPr>
          <p:cNvSpPr txBox="1"/>
          <p:nvPr/>
        </p:nvSpPr>
        <p:spPr>
          <a:xfrm>
            <a:off x="3664297" y="2932167"/>
            <a:ext cx="77650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ФКР (</a:t>
            </a:r>
            <a:r>
              <a:rPr lang="ru-RU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рег.оператор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) – Заказчик работ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Определение подрядчика по условиям ПП615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Формирование НМЦ по стандартам </a:t>
            </a:r>
            <a:r>
              <a:rPr lang="ru-RU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Рег.оператора</a:t>
            </a: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Контроль хода выполнения работ Заказчиком + </a:t>
            </a:r>
            <a:r>
              <a:rPr lang="ru-RU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строй.контроль</a:t>
            </a: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Приемка выполненных работ – Заказчик, </a:t>
            </a:r>
            <a:r>
              <a:rPr lang="ru-RU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строй.контроль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 и уполномоченный собственник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Владелец специального счета - региональный оператор</a:t>
            </a:r>
            <a:endParaRPr lang="ru-RU" sz="1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74FD834C-266F-8602-23A4-3B26FECA2B76}"/>
              </a:ext>
            </a:extLst>
          </p:cNvPr>
          <p:cNvCxnSpPr>
            <a:cxnSpLocks/>
          </p:cNvCxnSpPr>
          <p:nvPr/>
        </p:nvCxnSpPr>
        <p:spPr>
          <a:xfrm>
            <a:off x="752414" y="3163939"/>
            <a:ext cx="2712239" cy="0"/>
          </a:xfrm>
          <a:prstGeom prst="straightConnector1">
            <a:avLst/>
          </a:prstGeom>
          <a:ln w="38100">
            <a:solidFill>
              <a:srgbClr val="0099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B5401C6-1F01-F8BB-BA5D-B011627A5D78}"/>
              </a:ext>
            </a:extLst>
          </p:cNvPr>
          <p:cNvSpPr txBox="1"/>
          <p:nvPr/>
        </p:nvSpPr>
        <p:spPr>
          <a:xfrm>
            <a:off x="4597167" y="6132464"/>
            <a:ext cx="7085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*В случае недостаточности средств – возможно увеличение </a:t>
            </a:r>
            <a:r>
              <a:rPr lang="ru-RU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минвзноса</a:t>
            </a:r>
            <a:r>
              <a:rPr lang="ru-RU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или принятие решения о рассрочке ОКР с подрядчиком на этапе конкурсных процедур (условие рассрочки -  в проекте договора)</a:t>
            </a:r>
            <a:endParaRPr lang="ru-RU" sz="12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170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22E76B74-4B99-411D-904A-088F9D84B2BB}"/>
              </a:ext>
            </a:extLst>
          </p:cNvPr>
          <p:cNvSpPr/>
          <p:nvPr/>
        </p:nvSpPr>
        <p:spPr>
          <a:xfrm>
            <a:off x="568378" y="1380658"/>
            <a:ext cx="11114678" cy="88715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397" y="27111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ru-RU" sz="40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36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ФИНАНСИРОВАНИЕ</a:t>
            </a:r>
            <a:br>
              <a:rPr lang="ru-RU" sz="40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ru-RU" sz="1400" spc="300" dirty="0">
              <a:solidFill>
                <a:schemeClr val="bg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95618" y="690453"/>
            <a:ext cx="3287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300" dirty="0">
                <a:solidFill>
                  <a:schemeClr val="bg2">
                    <a:lumMod val="50000"/>
                  </a:schemeClr>
                </a:solidFill>
              </a:rPr>
              <a:t>#</a:t>
            </a:r>
            <a:r>
              <a:rPr lang="ru-RU" sz="1200" spc="300" dirty="0">
                <a:solidFill>
                  <a:schemeClr val="bg2">
                    <a:lumMod val="50000"/>
                  </a:schemeClr>
                </a:solidFill>
              </a:rPr>
              <a:t>ДЕЛАЙКАПРЕМОНТПРАВИЛЬНО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8378" y="1175685"/>
            <a:ext cx="11114678" cy="457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838200" y="4332551"/>
            <a:ext cx="11171548" cy="2352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2000" spc="3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2000" spc="3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2000" spc="3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2000" spc="3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2000" spc="3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BBB1AA-61E0-4DA4-B273-E4475DD7A5F6}"/>
              </a:ext>
            </a:extLst>
          </p:cNvPr>
          <p:cNvSpPr txBox="1"/>
          <p:nvPr/>
        </p:nvSpPr>
        <p:spPr>
          <a:xfrm>
            <a:off x="2230773" y="1503009"/>
            <a:ext cx="10086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300" dirty="0"/>
              <a:t>МКД, принявшие решение о проведении капремонта </a:t>
            </a:r>
          </a:p>
          <a:p>
            <a:r>
              <a:rPr lang="ru-RU" b="1" spc="300" dirty="0"/>
              <a:t>без участия средств господдержки (</a:t>
            </a:r>
            <a:r>
              <a:rPr lang="ru-RU" b="1" spc="300" dirty="0" err="1"/>
              <a:t>Рег.оператор</a:t>
            </a:r>
            <a:r>
              <a:rPr lang="ru-RU" b="1" spc="300" dirty="0"/>
              <a:t> владелец СС)</a:t>
            </a:r>
            <a:r>
              <a:rPr lang="ru-RU" spc="300" dirty="0"/>
              <a:t>: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67F4D3-0CF8-480E-A029-5764011D4F53}"/>
              </a:ext>
            </a:extLst>
          </p:cNvPr>
          <p:cNvSpPr txBox="1"/>
          <p:nvPr/>
        </p:nvSpPr>
        <p:spPr>
          <a:xfrm>
            <a:off x="3361913" y="2449732"/>
            <a:ext cx="2946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КП 2021 – 2023: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D6C2AD-7EBC-4F48-9508-6674956904A2}"/>
              </a:ext>
            </a:extLst>
          </p:cNvPr>
          <p:cNvSpPr txBox="1"/>
          <p:nvPr/>
        </p:nvSpPr>
        <p:spPr>
          <a:xfrm>
            <a:off x="5083410" y="2449732"/>
            <a:ext cx="2812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194 МКД – 300 млн ₽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8F3DB9-9F53-D5E9-6A43-9F867DED967C}"/>
              </a:ext>
            </a:extLst>
          </p:cNvPr>
          <p:cNvSpPr txBox="1"/>
          <p:nvPr/>
        </p:nvSpPr>
        <p:spPr>
          <a:xfrm>
            <a:off x="568378" y="2989410"/>
            <a:ext cx="2366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Решения: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C66375-0E0F-E785-F972-93F303F75237}"/>
              </a:ext>
            </a:extLst>
          </p:cNvPr>
          <p:cNvSpPr txBox="1"/>
          <p:nvPr/>
        </p:nvSpPr>
        <p:spPr>
          <a:xfrm>
            <a:off x="3918053" y="3150663"/>
            <a:ext cx="77650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Заказчик работ - УК или уполномоченный собственник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Определение подрядчика на общем собрании собственников путем голосования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Формирование предельной стоимости - по предложению подрядчика*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Контроль хода работ - собственники помещений, 98% таких решений без СК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Приемка выполненных работ - уполномоченным собственником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Инженер Фонда выезжает на объект после приемки работ для контроля объема (</a:t>
            </a:r>
            <a:r>
              <a:rPr lang="ru-RU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Рег.оператор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 владелец СС):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74FD834C-266F-8602-23A4-3B26FECA2B76}"/>
              </a:ext>
            </a:extLst>
          </p:cNvPr>
          <p:cNvCxnSpPr>
            <a:cxnSpLocks/>
          </p:cNvCxnSpPr>
          <p:nvPr/>
        </p:nvCxnSpPr>
        <p:spPr>
          <a:xfrm>
            <a:off x="661948" y="3379013"/>
            <a:ext cx="3170105" cy="0"/>
          </a:xfrm>
          <a:prstGeom prst="straightConnector1">
            <a:avLst/>
          </a:prstGeom>
          <a:ln w="38100">
            <a:solidFill>
              <a:srgbClr val="0099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B5401C6-1F01-F8BB-BA5D-B011627A5D78}"/>
              </a:ext>
            </a:extLst>
          </p:cNvPr>
          <p:cNvSpPr txBox="1"/>
          <p:nvPr/>
        </p:nvSpPr>
        <p:spPr>
          <a:xfrm>
            <a:off x="3944833" y="6321494"/>
            <a:ext cx="8372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*В случае недостаточности средств - рассрочка ОКР с подрядчиком, срок и сумма прописаны в договоре</a:t>
            </a:r>
            <a:endParaRPr lang="ru-RU" sz="12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07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662" y="761022"/>
            <a:ext cx="10448488" cy="584501"/>
          </a:xfrm>
        </p:spPr>
        <p:txBody>
          <a:bodyPr>
            <a:normAutofit fontScale="90000"/>
          </a:bodyPr>
          <a:lstStyle/>
          <a:p>
            <a:br>
              <a:rPr lang="ru-RU" sz="40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40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ПРОБЛЕМЫ</a:t>
            </a:r>
            <a:br>
              <a:rPr lang="ru-RU" sz="40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ru-RU" sz="1400" spc="300" dirty="0">
              <a:solidFill>
                <a:schemeClr val="bg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23592" y="1077901"/>
            <a:ext cx="3287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300" dirty="0">
                <a:solidFill>
                  <a:schemeClr val="bg2">
                    <a:lumMod val="50000"/>
                  </a:schemeClr>
                </a:solidFill>
              </a:rPr>
              <a:t>#</a:t>
            </a:r>
            <a:r>
              <a:rPr lang="ru-RU" sz="1200" spc="300" dirty="0">
                <a:solidFill>
                  <a:schemeClr val="bg2">
                    <a:lumMod val="50000"/>
                  </a:schemeClr>
                </a:solidFill>
              </a:rPr>
              <a:t>ДЕЛАЙКАПРЕМОНТПРАВИЛЬНО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4662" y="1543994"/>
            <a:ext cx="11066368" cy="457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838200" y="4332551"/>
            <a:ext cx="11171548" cy="2352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2000" spc="3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2000" spc="3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2000" spc="3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2000" spc="3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2000" spc="3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ED600476-2FAB-DE5A-5E1F-64F449ED92E0}"/>
              </a:ext>
            </a:extLst>
          </p:cNvPr>
          <p:cNvSpPr/>
          <p:nvPr/>
        </p:nvSpPr>
        <p:spPr>
          <a:xfrm>
            <a:off x="729735" y="1970251"/>
            <a:ext cx="10624065" cy="4175223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Проведение текущего ремонта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Дробление капитального ремонта на долгие этапы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Переход на «общий котел» при балансе «0» после проведения мелких работ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Отсутствие возможности привлечения заемных средств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Иные нарушения: непредоставлением отчетов, документации, неперечисление средств по решению ОМС, собственников                 долгие судебные споры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ОКН дома-памятники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09CAF8D2-9156-38A1-CCC5-A87E677C5BA6}"/>
              </a:ext>
            </a:extLst>
          </p:cNvPr>
          <p:cNvCxnSpPr/>
          <p:nvPr/>
        </p:nvCxnSpPr>
        <p:spPr>
          <a:xfrm>
            <a:off x="5085422" y="5268286"/>
            <a:ext cx="8640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BC4CE34-6FC7-9C0F-BDB0-2C6014CEE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244" y="1656260"/>
            <a:ext cx="1060681" cy="106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99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198" y="559691"/>
            <a:ext cx="11275604" cy="584501"/>
          </a:xfrm>
        </p:spPr>
        <p:txBody>
          <a:bodyPr>
            <a:normAutofit/>
          </a:bodyPr>
          <a:lstStyle/>
          <a:p>
            <a:r>
              <a:rPr lang="ru-RU" sz="32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Текущий/капитальный ремонт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83611" y="6299670"/>
            <a:ext cx="3287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300" dirty="0">
                <a:solidFill>
                  <a:schemeClr val="bg2">
                    <a:lumMod val="50000"/>
                  </a:schemeClr>
                </a:solidFill>
              </a:rPr>
              <a:t>#</a:t>
            </a:r>
            <a:r>
              <a:rPr lang="ru-RU" sz="1200" spc="300" dirty="0">
                <a:solidFill>
                  <a:schemeClr val="bg2">
                    <a:lumMod val="50000"/>
                  </a:schemeClr>
                </a:solidFill>
              </a:rPr>
              <a:t>ДЕЛАЙКАПРЕМОНТПРАВИЛЬНО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169" y="1241061"/>
            <a:ext cx="11275604" cy="457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B568B631-CBC2-A190-8FDC-8485F9100264}"/>
              </a:ext>
            </a:extLst>
          </p:cNvPr>
          <p:cNvCxnSpPr>
            <a:cxnSpLocks/>
          </p:cNvCxnSpPr>
          <p:nvPr/>
        </p:nvCxnSpPr>
        <p:spPr>
          <a:xfrm>
            <a:off x="5957436" y="1635853"/>
            <a:ext cx="30760" cy="4940816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A76DD95-D087-D3FB-FB3C-FFB3184C9685}"/>
              </a:ext>
            </a:extLst>
          </p:cNvPr>
          <p:cNvSpPr txBox="1"/>
          <p:nvPr/>
        </p:nvSpPr>
        <p:spPr>
          <a:xfrm>
            <a:off x="6322792" y="2223565"/>
            <a:ext cx="5419981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Капитальный ремонт </a:t>
            </a:r>
            <a:r>
              <a:rPr lang="ru-RU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ремонт, обеспечивающий </a:t>
            </a:r>
            <a:r>
              <a:rPr lang="ru-RU" sz="1200" i="1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восстановление исправности, полного или близкого к полному восстановлению ресурса </a:t>
            </a:r>
            <a:r>
              <a:rPr lang="ru-RU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заменой или восстановлением любых частей, включая базовые.</a:t>
            </a:r>
          </a:p>
          <a:p>
            <a:pPr algn="just"/>
            <a:endParaRPr lang="ru-RU" sz="12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2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2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7" name="TextBox 1026">
            <a:extLst>
              <a:ext uri="{FF2B5EF4-FFF2-40B4-BE49-F238E27FC236}">
                <a16:creationId xmlns:a16="http://schemas.microsoft.com/office/drawing/2014/main" id="{070E8BF2-8F90-97F0-6914-84BE9CDC47F2}"/>
              </a:ext>
            </a:extLst>
          </p:cNvPr>
          <p:cNvSpPr txBox="1"/>
          <p:nvPr/>
        </p:nvSpPr>
        <p:spPr>
          <a:xfrm>
            <a:off x="467169" y="2223565"/>
            <a:ext cx="5159929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Т</a:t>
            </a:r>
            <a:r>
              <a:rPr lang="ru-RU" sz="1600" b="1" i="0" u="sng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екущий ремонт (замена/ремонт 1 элемента): </a:t>
            </a:r>
          </a:p>
          <a:p>
            <a:pPr algn="just"/>
            <a:endParaRPr lang="ru-RU" sz="1200" b="1" i="0" u="sng" strike="noStrike" baseline="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1200" b="0" i="1" u="none" strike="noStrike" baseline="0" dirty="0">
                <a:latin typeface="Times New Roman" panose="02020603050405020304" pitchFamily="18" charset="0"/>
              </a:rPr>
              <a:t>комплекс работ (услуг), проводимых в рамках содержания общего имущества МКД, связанных с </a:t>
            </a:r>
            <a:r>
              <a:rPr lang="ru-RU" sz="1200" b="0" i="1" u="none" strike="noStrik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восстановлением потерявших в процессе эксплуатации функциональную способность частей </a:t>
            </a:r>
            <a:r>
              <a:rPr lang="ru-RU" sz="1200" b="0" i="1" u="none" strike="noStrike" baseline="0" dirty="0">
                <a:latin typeface="Times New Roman" panose="02020603050405020304" pitchFamily="18" charset="0"/>
              </a:rPr>
              <a:t>многоквартирного дома, на аналогичные или иные, улучшающие показатели до их нормативного состояния, когда объем таких работ </a:t>
            </a:r>
          </a:p>
          <a:p>
            <a:pPr algn="just"/>
            <a:r>
              <a:rPr lang="ru-RU" sz="1600" b="1" i="1" u="none" strike="noStrike" baseline="0" dirty="0">
                <a:latin typeface="Times New Roman" panose="02020603050405020304" pitchFamily="18" charset="0"/>
              </a:rPr>
              <a:t>не превышает 30% от ремонтируемого имущества</a:t>
            </a:r>
            <a:endParaRPr lang="ru-RU" sz="1200" b="1" i="1" u="none" strike="noStrike" baseline="0" dirty="0">
              <a:latin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02C212E2-CD1A-BAD6-ED6A-462E03B91E5E}"/>
              </a:ext>
            </a:extLst>
          </p:cNvPr>
          <p:cNvSpPr/>
          <p:nvPr/>
        </p:nvSpPr>
        <p:spPr>
          <a:xfrm>
            <a:off x="695419" y="4296790"/>
            <a:ext cx="4703427" cy="1508392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ГОСТ Р 56535-2015 работы составляют </a:t>
            </a:r>
          </a:p>
          <a:p>
            <a:pPr algn="ctr"/>
            <a:r>
              <a:rPr lang="ru-RU" dirty="0"/>
              <a:t>МЕНЕЕ 30% </a:t>
            </a:r>
          </a:p>
          <a:p>
            <a:pPr algn="ctr"/>
            <a:r>
              <a:rPr lang="ru-RU" dirty="0"/>
              <a:t>от стоимости капитального ремонта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DAD04592-7E7F-38C4-C51E-E8289145BAB1}"/>
              </a:ext>
            </a:extLst>
          </p:cNvPr>
          <p:cNvSpPr/>
          <p:nvPr/>
        </p:nvSpPr>
        <p:spPr>
          <a:xfrm>
            <a:off x="6762097" y="4238067"/>
            <a:ext cx="4734484" cy="1508392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pc="300" dirty="0"/>
              <a:t>Стоимость всех одновременно заменяемых элементов </a:t>
            </a:r>
          </a:p>
          <a:p>
            <a:pPr algn="ctr"/>
            <a:r>
              <a:rPr lang="ru-RU" spc="300" dirty="0"/>
              <a:t> БОЛЕЕ 30% </a:t>
            </a:r>
          </a:p>
          <a:p>
            <a:pPr algn="ctr"/>
            <a:r>
              <a:rPr lang="ru-RU" spc="300" dirty="0"/>
              <a:t>от стоимости ремонтируемого имущества</a:t>
            </a:r>
          </a:p>
        </p:txBody>
      </p:sp>
    </p:spTree>
    <p:extLst>
      <p:ext uri="{BB962C8B-B14F-4D97-AF65-F5344CB8AC3E}">
        <p14:creationId xmlns:p14="http://schemas.microsoft.com/office/powerpoint/2010/main" val="1425477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2177" y="384389"/>
            <a:ext cx="10448488" cy="584501"/>
          </a:xfrm>
        </p:spPr>
        <p:txBody>
          <a:bodyPr>
            <a:normAutofit fontScale="90000"/>
          </a:bodyPr>
          <a:lstStyle/>
          <a:p>
            <a:br>
              <a:rPr lang="ru-RU" sz="40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36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Примеры</a:t>
            </a:r>
            <a:br>
              <a:rPr lang="ru-RU" sz="40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ru-RU" sz="1400" spc="300" dirty="0">
              <a:solidFill>
                <a:schemeClr val="bg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842177" y="1088186"/>
            <a:ext cx="10595025" cy="457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015D82-BBB4-48AE-F791-9AC2219360C6}"/>
              </a:ext>
            </a:extLst>
          </p:cNvPr>
          <p:cNvSpPr txBox="1"/>
          <p:nvPr/>
        </p:nvSpPr>
        <p:spPr>
          <a:xfrm>
            <a:off x="851266" y="1304517"/>
            <a:ext cx="10595026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ea typeface="Arial Unicode MS" panose="020B0604020202020204"/>
                <a:cs typeface="Times New Roman" panose="02020603050405020304" pitchFamily="18" charset="0"/>
              </a:rPr>
              <a:t>г. Калининград, ул. Гагарина, д. 1</a:t>
            </a:r>
            <a:endParaRPr lang="ru-RU" sz="1400" dirty="0"/>
          </a:p>
          <a:p>
            <a:pPr algn="just"/>
            <a:r>
              <a:rPr lang="ru-RU" sz="1200" b="0" u="none" strike="noStrike" baseline="0" dirty="0"/>
              <a:t>Предложение УК по ремонту лифта + решение собственников </a:t>
            </a:r>
            <a:r>
              <a:rPr lang="ru-RU" sz="1400" b="0" u="none" strike="noStrike" baseline="0" dirty="0"/>
              <a:t>– </a:t>
            </a:r>
            <a:r>
              <a:rPr lang="ru-RU" sz="1200" b="0" u="none" strike="noStrike" baseline="0" dirty="0"/>
              <a:t>замена платы привода дверей</a:t>
            </a:r>
            <a:endParaRPr lang="ru-RU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0" i="1" u="none" strike="noStrike" baseline="0" dirty="0"/>
              <a:t>Не установлены характер повреждения и ремонтопригодность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0" i="1" u="none" strike="noStrike" baseline="0" dirty="0"/>
              <a:t>Нет справки от специализированной организации о неисправности платы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i="1" dirty="0"/>
              <a:t>Стоимость элемента составляет </a:t>
            </a:r>
            <a:r>
              <a:rPr lang="en-US" sz="1400" b="1" i="1" dirty="0"/>
              <a:t>&lt;30% </a:t>
            </a:r>
            <a:r>
              <a:rPr lang="ru-RU" sz="1400" b="1" i="1" dirty="0"/>
              <a:t> </a:t>
            </a:r>
            <a:r>
              <a:rPr lang="ru-RU" sz="1200" i="1" dirty="0"/>
              <a:t>от стоимости лифта</a:t>
            </a:r>
            <a:endParaRPr lang="en-US" sz="1400" u="sng" dirty="0"/>
          </a:p>
          <a:p>
            <a:pPr algn="just"/>
            <a:r>
              <a:rPr lang="ru-RU" sz="1400" b="1" strike="noStrike" baseline="0" dirty="0"/>
              <a:t>Итог: </a:t>
            </a:r>
            <a:r>
              <a:rPr lang="ru-RU" sz="1200" b="1" i="1" strike="noStrike" baseline="0" dirty="0"/>
              <a:t>нецелевое использование средств</a:t>
            </a:r>
            <a:r>
              <a:rPr lang="ru-RU" sz="1200" i="1" dirty="0"/>
              <a:t>, </a:t>
            </a:r>
            <a:r>
              <a:rPr lang="ru-RU" sz="1200" b="0" i="1" strike="noStrike" baseline="0" dirty="0"/>
              <a:t>138 970 рублей направлены</a:t>
            </a:r>
            <a:r>
              <a:rPr lang="ru-RU" sz="1200" b="0" i="1" strike="noStrike" dirty="0"/>
              <a:t> на текущий ремонт лифта</a:t>
            </a:r>
            <a:endParaRPr lang="ru-RU" sz="1200" b="0" i="1" strike="noStrike" baseline="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5F7204-6A68-D29D-040A-F39265BA05E0}"/>
              </a:ext>
            </a:extLst>
          </p:cNvPr>
          <p:cNvSpPr txBox="1"/>
          <p:nvPr/>
        </p:nvSpPr>
        <p:spPr>
          <a:xfrm>
            <a:off x="851266" y="4630949"/>
            <a:ext cx="10595025" cy="18158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ea typeface="Calibri" panose="020F0502020204030204" pitchFamily="34" charset="0"/>
              </a:rPr>
              <a:t>г. Калининград, ул. Колхозная, д. 22, д. 24, д. 24а, д. 24В</a:t>
            </a:r>
            <a:endParaRPr lang="ru-RU" sz="1400" dirty="0"/>
          </a:p>
          <a:p>
            <a:pPr algn="just"/>
            <a:r>
              <a:rPr lang="ru-RU" sz="1200" dirty="0"/>
              <a:t>Правление ТСЖ самоустранилось</a:t>
            </a:r>
            <a:r>
              <a:rPr lang="ru-RU" sz="1400" dirty="0"/>
              <a:t>: </a:t>
            </a:r>
            <a:r>
              <a:rPr lang="ru-RU" sz="1200" dirty="0"/>
              <a:t>д</a:t>
            </a:r>
            <a:r>
              <a:rPr lang="ru-RU" sz="1200" b="0" u="none" strike="noStrike" baseline="0" dirty="0"/>
              <a:t>енежные средства в «общий котел» не переведены;</a:t>
            </a:r>
            <a:r>
              <a:rPr lang="ru-RU" sz="1200" dirty="0"/>
              <a:t> документы, связанные с формированием фонда капитального ремонта на с/с не переданы</a:t>
            </a:r>
            <a:endParaRPr lang="ru-RU" sz="1200" b="1" i="1" u="none" strike="noStrike" baseline="0" dirty="0"/>
          </a:p>
          <a:p>
            <a:pPr algn="just"/>
            <a:r>
              <a:rPr lang="ru-RU" sz="1200" b="1" u="none" strike="noStrike" baseline="0" dirty="0"/>
              <a:t>ИТОГ: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srgbClr val="000000"/>
                </a:solidFill>
                <a:ea typeface="Calibri" panose="020F0502020204030204" pitchFamily="34" charset="0"/>
              </a:rPr>
              <a:t>Денежные средства со специального счета МКД списаны по обязательствам ТСЖ</a:t>
            </a:r>
            <a:endParaRPr lang="ru-RU" sz="1200" b="0" i="1" u="none" strike="noStrike" baseline="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0" i="1" u="none" strike="noStrike" baseline="0" dirty="0"/>
              <a:t>Собственники самостоятельно восстанавливают платежные документы с 2015 года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i="1" dirty="0"/>
              <a:t>Претензионная работа ФКР КО с банком, в котором открыт специальный счет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i="1" dirty="0"/>
              <a:t>Далее - подача искового заявления в суд</a:t>
            </a:r>
            <a:endParaRPr lang="en-US" sz="1200" i="1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i="1" dirty="0"/>
              <a:t>Капитальный ремонт не проведен в срок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7838E7-740B-CAAD-ECA5-19DCF10A63A7}"/>
              </a:ext>
            </a:extLst>
          </p:cNvPr>
          <p:cNvSpPr txBox="1"/>
          <p:nvPr/>
        </p:nvSpPr>
        <p:spPr>
          <a:xfrm>
            <a:off x="851265" y="2921566"/>
            <a:ext cx="10595025" cy="14157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ea typeface="Calibri" panose="020F0502020204030204" pitchFamily="34" charset="0"/>
              </a:rPr>
              <a:t>г. Калининград, ул. </a:t>
            </a:r>
            <a:r>
              <a:rPr lang="ru-RU" sz="1400" b="1" dirty="0" err="1">
                <a:ea typeface="Calibri" panose="020F0502020204030204" pitchFamily="34" charset="0"/>
              </a:rPr>
              <a:t>Беланова</a:t>
            </a:r>
            <a:r>
              <a:rPr lang="ru-RU" sz="1400" b="1" dirty="0">
                <a:ea typeface="Calibri" panose="020F0502020204030204" pitchFamily="34" charset="0"/>
              </a:rPr>
              <a:t>, д. 89</a:t>
            </a:r>
            <a:endParaRPr lang="ru-RU" sz="1400" dirty="0"/>
          </a:p>
          <a:p>
            <a:pPr algn="just"/>
            <a:r>
              <a:rPr lang="ru-RU" sz="1200" b="0" u="none" strike="noStrike" baseline="0" dirty="0"/>
              <a:t>УК не перечислила деньги в ФКО КО по решению собственников, не передала документы, связанные с формированием фонда капитального ремонта на с/с</a:t>
            </a:r>
            <a:endParaRPr lang="ru-RU" sz="1400" b="0" i="1" u="none" strike="noStrike" baseline="0" dirty="0"/>
          </a:p>
          <a:p>
            <a:pPr algn="just"/>
            <a:r>
              <a:rPr lang="ru-RU" sz="1200" b="1" u="none" strike="noStrike" baseline="0" dirty="0"/>
              <a:t>ИТОГ: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srgbClr val="000000"/>
                </a:solidFill>
                <a:ea typeface="Calibri" panose="020F0502020204030204" pitchFamily="34" charset="0"/>
              </a:rPr>
              <a:t>Собственники самостоятельно восстанавливают платежные документы с 2015 года</a:t>
            </a:r>
            <a:endParaRPr lang="ru-RU" sz="1200" b="0" i="1" u="none" strike="noStrike" baseline="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i="1" dirty="0"/>
              <a:t>В ходе судебный процесса между ФКР и УК,  последняя объявила себя банкротом</a:t>
            </a:r>
            <a:endParaRPr lang="ru-RU" sz="1200" b="0" i="1" u="none" strike="noStrike" baseline="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i="1" dirty="0"/>
              <a:t>ФКР КО получен исполнительный лист и направлен конкурсному управляющему для исполнения решения суда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i="1" dirty="0"/>
              <a:t>Средств на проведение капремонта у собственников нет</a:t>
            </a:r>
          </a:p>
        </p:txBody>
      </p:sp>
    </p:spTree>
    <p:extLst>
      <p:ext uri="{BB962C8B-B14F-4D97-AF65-F5344CB8AC3E}">
        <p14:creationId xmlns:p14="http://schemas.microsoft.com/office/powerpoint/2010/main" val="1750189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384" y="310938"/>
            <a:ext cx="10448488" cy="584501"/>
          </a:xfrm>
        </p:spPr>
        <p:txBody>
          <a:bodyPr>
            <a:normAutofit fontScale="90000"/>
          </a:bodyPr>
          <a:lstStyle/>
          <a:p>
            <a:br>
              <a:rPr lang="ru-RU" sz="40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36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Предложения</a:t>
            </a:r>
            <a:br>
              <a:rPr lang="ru-RU" sz="40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ru-RU" sz="1400" spc="300" dirty="0">
              <a:solidFill>
                <a:schemeClr val="bg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1981" y="694945"/>
            <a:ext cx="3287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300" dirty="0">
                <a:solidFill>
                  <a:schemeClr val="bg2">
                    <a:lumMod val="50000"/>
                  </a:schemeClr>
                </a:solidFill>
              </a:rPr>
              <a:t>#</a:t>
            </a:r>
            <a:r>
              <a:rPr lang="ru-RU" sz="1200" spc="300" dirty="0">
                <a:solidFill>
                  <a:schemeClr val="bg2">
                    <a:lumMod val="50000"/>
                  </a:schemeClr>
                </a:solidFill>
              </a:rPr>
              <a:t>ДЕЛАЙКАПРЕМОНТПРАВИЛЬНО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2055" y="1048449"/>
            <a:ext cx="11457364" cy="571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838200" y="4332551"/>
            <a:ext cx="9933264" cy="2352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2000" spc="3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2000" spc="3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2000" spc="3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2000" spc="3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2000" spc="3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7F0231-15D1-4C25-99D6-1AE0A9556734}"/>
              </a:ext>
            </a:extLst>
          </p:cNvPr>
          <p:cNvSpPr txBox="1"/>
          <p:nvPr/>
        </p:nvSpPr>
        <p:spPr>
          <a:xfrm>
            <a:off x="532055" y="1146084"/>
            <a:ext cx="11373474" cy="6983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ea typeface="Arial Unicode MS" panose="020B0604020202020204"/>
              </a:rPr>
              <a:t>Развитие региональных ассоциаций специальных счетов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ea typeface="Arial Unicode MS" panose="020B0604020202020204"/>
              </a:rPr>
              <a:t>Изменения в ЖК РФ: владелец специального счета ТОЛЬКО региональный оператор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ea typeface="Arial Unicode MS" panose="020B0604020202020204"/>
              </a:rPr>
              <a:t>Изменения в ЖК РФ: региональный оператор может закрывать специальные счета иных владельцев и перечислять остатки средств, при наличии решения ОМС, собственников помещений в МКД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a typeface="Arial Unicode MS" panose="020B0604020202020204"/>
              </a:rPr>
              <a:t>Обязанность по включение расходов на текущий ремонт и содержание внести в бюджет УК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a typeface="Arial Unicode MS" panose="020B0604020202020204"/>
              </a:rPr>
              <a:t>Привлечение иных источников финансирования: кредитование,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  <a:ea typeface="Arial Unicode MS" panose="020B0604020202020204"/>
              </a:rPr>
              <a:t>займ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a typeface="Arial Unicode MS" panose="020B0604020202020204"/>
              </a:rPr>
              <a:t>, факторинг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ea typeface="Arial Unicode MS" panose="020B0604020202020204"/>
              </a:rPr>
              <a:t>Включение в ГОСТ перечня быстроизнашиваемых частей лифта для текущего ремонта и 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ea typeface="Arial Unicode MS" panose="020B0604020202020204"/>
              </a:rPr>
              <a:t>       указание работ, относящихся к капремонту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Изменения в ЖК: возможность приоритетного ремонта системы пожаротушения, дымовых и вент. каналов по аналогии с ремонтом лифтового оборудования и системы газоснабжения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Программа по федеральному финансированию домов-памятников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Расширение программы по федеральному финансированию энергоэффективных работ и устройства доступной среды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1600" dirty="0">
              <a:solidFill>
                <a:schemeClr val="bg2">
                  <a:lumMod val="25000"/>
                </a:schemeClr>
              </a:solidFill>
              <a:ea typeface="Arial Unicode MS" panose="020B0604020202020204"/>
            </a:endParaRPr>
          </a:p>
          <a:p>
            <a:pPr>
              <a:lnSpc>
                <a:spcPct val="150000"/>
              </a:lnSpc>
            </a:pPr>
            <a:endParaRPr lang="ru-RU" sz="1400" dirty="0">
              <a:solidFill>
                <a:schemeClr val="bg2">
                  <a:lumMod val="25000"/>
                </a:schemeClr>
              </a:solidFill>
              <a:ea typeface="Arial Unicode M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20806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669" y="132078"/>
            <a:ext cx="10515600" cy="751277"/>
          </a:xfrm>
        </p:spPr>
        <p:txBody>
          <a:bodyPr>
            <a:normAutofit fontScale="90000"/>
          </a:bodyPr>
          <a:lstStyle/>
          <a:p>
            <a:br>
              <a:rPr lang="ru-RU" sz="40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31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МКД – ОКН: Шота Руставели, 4</a:t>
            </a:r>
            <a:br>
              <a:rPr lang="ru-RU" sz="4000" spc="3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ru-RU" sz="1400" spc="300" dirty="0">
              <a:solidFill>
                <a:schemeClr val="bg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87058" y="6437616"/>
            <a:ext cx="4003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pc="300" dirty="0">
                <a:solidFill>
                  <a:schemeClr val="bg2">
                    <a:lumMod val="50000"/>
                  </a:schemeClr>
                </a:solidFill>
              </a:rPr>
              <a:t>#</a:t>
            </a:r>
            <a:r>
              <a:rPr lang="ru-RU" sz="1600" spc="300" dirty="0">
                <a:solidFill>
                  <a:schemeClr val="bg2">
                    <a:lumMod val="50000"/>
                  </a:schemeClr>
                </a:solidFill>
              </a:rPr>
              <a:t>ДЕЛАЙКАПРЕМОНТПРАВИЛЬНО</a:t>
            </a: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260024" y="937734"/>
            <a:ext cx="11552721" cy="457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DD25C9-5758-213D-88A9-8F42C35DF8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36"/>
          <a:stretch/>
        </p:blipFill>
        <p:spPr>
          <a:xfrm>
            <a:off x="8426271" y="3335779"/>
            <a:ext cx="3386474" cy="301450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0D14812-8B8F-33BF-8B96-752E54ECDE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384" y="1191976"/>
            <a:ext cx="3640361" cy="242595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E255397-A474-07BD-CAE4-185A52B088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2" b="9332"/>
          <a:stretch/>
        </p:blipFill>
        <p:spPr>
          <a:xfrm>
            <a:off x="260024" y="1194318"/>
            <a:ext cx="8207194" cy="515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582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1680</TotalTime>
  <Words>1121</Words>
  <Application>Microsoft Office PowerPoint</Application>
  <PresentationFormat>Широкоэкранный</PresentationFormat>
  <Paragraphs>212</Paragraphs>
  <Slides>18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Arial Unicode MS</vt:lpstr>
      <vt:lpstr>Calibri</vt:lpstr>
      <vt:lpstr>Calibri Light</vt:lpstr>
      <vt:lpstr>Times New Roman</vt:lpstr>
      <vt:lpstr>Wingdings</vt:lpstr>
      <vt:lpstr>Тема Office</vt:lpstr>
      <vt:lpstr> </vt:lpstr>
      <vt:lpstr> ЦИФРЫ </vt:lpstr>
      <vt:lpstr> ФИНАНСИРОВАНИЕ </vt:lpstr>
      <vt:lpstr> ФИНАНСИРОВАНИЕ </vt:lpstr>
      <vt:lpstr> ПРОБЛЕМЫ </vt:lpstr>
      <vt:lpstr>Текущий/капитальный ремонт</vt:lpstr>
      <vt:lpstr> Примеры </vt:lpstr>
      <vt:lpstr> Предложения </vt:lpstr>
      <vt:lpstr> МКД – ОКН: Шота Руставели, 4 </vt:lpstr>
      <vt:lpstr> ЧЕРНЯХОВСК (ОКН) </vt:lpstr>
      <vt:lpstr> КАЛИНИНГРАД (+30% к стоимости продажи  жилья)  ПРЕОБРАЖЕНИЕ СОВЕТСКОЙ ТИПОВОЙ ЗАСТРОЙКИ </vt:lpstr>
      <vt:lpstr> СОВЕТСК (энергоэффективность)  ПРЕОБРАЖЕНИЕ СОВЕТСКОЙ ТИПОВОЙ ЗАСТРОЙКИ </vt:lpstr>
      <vt:lpstr> КАЛИНИНГРАД  ПРЕОБРАЖЕНИЕ СОВЕТСКОЙ ТИПОВОЙ ЗАСТРОЙКИ </vt:lpstr>
      <vt:lpstr> КАЛИНИНГРАД (формирование комфортной среды)  ПРЕОБРАЖЕНИЕ СОВЕТСКОЙ ТИПОВОЙ ЗАСТРОЙКИ </vt:lpstr>
      <vt:lpstr> КАЛИНИНГРАД  Энергоэффективность </vt:lpstr>
      <vt:lpstr> КАЛИНИНГРАД  НОВОЕ В ЗАКОНОДАТЕЛЬСТВЕ </vt:lpstr>
      <vt:lpstr> СТАТИСТИКА </vt:lpstr>
      <vt:lpstr> КОНТАКТЫ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Вопросы модернизации замены лифтов при проведении капитального ремонта в многоквартирных домах: проблемы и пути их решения на примере Калининградской области</dc:title>
  <dc:creator>ur</dc:creator>
  <cp:lastModifiedBy>oleg turkin</cp:lastModifiedBy>
  <cp:revision>60</cp:revision>
  <cp:lastPrinted>2022-10-06T11:47:27Z</cp:lastPrinted>
  <dcterms:created xsi:type="dcterms:W3CDTF">2021-11-25T08:39:20Z</dcterms:created>
  <dcterms:modified xsi:type="dcterms:W3CDTF">2023-03-01T07:58:17Z</dcterms:modified>
</cp:coreProperties>
</file>