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FE2E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076" y="6095999"/>
            <a:ext cx="993648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5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FE2E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076" y="6095999"/>
            <a:ext cx="993648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FE2E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076" y="6095999"/>
            <a:ext cx="993648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FE2E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9076" y="6095999"/>
            <a:ext cx="993648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9076" y="6095999"/>
            <a:ext cx="993648" cy="761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8252" y="0"/>
            <a:ext cx="765048" cy="12085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916" y="473709"/>
            <a:ext cx="9118219" cy="148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FE2E4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1143" y="3223933"/>
            <a:ext cx="8562975" cy="1912620"/>
          </a:xfrm>
          <a:prstGeom prst="rect">
            <a:avLst/>
          </a:prstGeom>
        </p:spPr>
        <p:txBody>
          <a:bodyPr wrap="square" lIns="0" tIns="391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80"/>
              </a:spcBef>
            </a:pPr>
            <a:r>
              <a:rPr dirty="0" sz="7200">
                <a:solidFill>
                  <a:srgbClr val="DFE2E4"/>
                </a:solidFill>
                <a:latin typeface="Century Gothic"/>
                <a:cs typeface="Century Gothic"/>
              </a:rPr>
              <a:t>Специальный</a:t>
            </a:r>
            <a:r>
              <a:rPr dirty="0" sz="7200" spc="-60">
                <a:solidFill>
                  <a:srgbClr val="DFE2E4"/>
                </a:solidFill>
                <a:latin typeface="Century Gothic"/>
                <a:cs typeface="Century Gothic"/>
              </a:rPr>
              <a:t> </a:t>
            </a:r>
            <a:r>
              <a:rPr dirty="0" sz="7200" spc="-20">
                <a:solidFill>
                  <a:srgbClr val="DFE2E4"/>
                </a:solidFill>
                <a:latin typeface="Century Gothic"/>
                <a:cs typeface="Century Gothic"/>
              </a:rPr>
              <a:t>счет</a:t>
            </a:r>
            <a:endParaRPr sz="7200">
              <a:latin typeface="Century Gothic"/>
              <a:cs typeface="Century Gothic"/>
            </a:endParaRPr>
          </a:p>
          <a:p>
            <a:pPr marL="74930">
              <a:lnSpc>
                <a:spcPct val="100000"/>
              </a:lnSpc>
              <a:spcBef>
                <a:spcPts val="835"/>
              </a:spcBef>
            </a:pPr>
            <a:r>
              <a:rPr dirty="0" sz="2000">
                <a:solidFill>
                  <a:srgbClr val="1CACE3"/>
                </a:solidFill>
                <a:latin typeface="Century Gothic"/>
                <a:cs typeface="Century Gothic"/>
              </a:rPr>
              <a:t>МОДЕЛЬ</a:t>
            </a:r>
            <a:r>
              <a:rPr dirty="0" sz="2000" spc="-30">
                <a:solidFill>
                  <a:srgbClr val="1CACE3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1CACE3"/>
                </a:solidFill>
                <a:latin typeface="Century Gothic"/>
                <a:cs typeface="Century Gothic"/>
              </a:rPr>
              <a:t>ФИНАНСИРОВАНИЯ</a:t>
            </a:r>
            <a:r>
              <a:rPr dirty="0" sz="2000" spc="-50">
                <a:solidFill>
                  <a:srgbClr val="1CACE3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1CACE3"/>
                </a:solidFill>
                <a:latin typeface="Century Gothic"/>
                <a:cs typeface="Century Gothic"/>
              </a:rPr>
              <a:t>КАПИТАЛЬНОГО</a:t>
            </a:r>
            <a:r>
              <a:rPr dirty="0" sz="2000" spc="-50">
                <a:solidFill>
                  <a:srgbClr val="1CACE3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1CACE3"/>
                </a:solidFill>
                <a:latin typeface="Century Gothic"/>
                <a:cs typeface="Century Gothic"/>
              </a:rPr>
              <a:t>РЕМОНТА</a:t>
            </a:r>
            <a:r>
              <a:rPr dirty="0" sz="2000" spc="-45">
                <a:solidFill>
                  <a:srgbClr val="1CACE3"/>
                </a:solidFill>
                <a:latin typeface="Century Gothic"/>
                <a:cs typeface="Century Gothic"/>
              </a:rPr>
              <a:t> </a:t>
            </a:r>
            <a:r>
              <a:rPr dirty="0" sz="2000" spc="-25">
                <a:solidFill>
                  <a:srgbClr val="1CACE3"/>
                </a:solidFill>
                <a:latin typeface="Century Gothic"/>
                <a:cs typeface="Century Gothic"/>
              </a:rPr>
              <a:t>МКД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398252" y="0"/>
            <a:ext cx="765175" cy="1209040"/>
            <a:chOff x="10398252" y="0"/>
            <a:chExt cx="765175" cy="12090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400415" y="6070498"/>
            <a:ext cx="3131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Мамонова</a:t>
            </a:r>
            <a:r>
              <a:rPr dirty="0" sz="18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Анна</a:t>
            </a:r>
            <a:r>
              <a:rPr dirty="0" sz="1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Ивановна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4877435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Текущая </a:t>
            </a:r>
            <a:r>
              <a:rPr dirty="0" sz="4200" spc="-10"/>
              <a:t>ситуация</a:t>
            </a:r>
            <a:endParaRPr sz="4200"/>
          </a:p>
        </p:txBody>
      </p:sp>
      <p:grpSp>
        <p:nvGrpSpPr>
          <p:cNvPr id="3" name="object 3" descr=""/>
          <p:cNvGrpSpPr/>
          <p:nvPr/>
        </p:nvGrpSpPr>
        <p:grpSpPr>
          <a:xfrm>
            <a:off x="1738651" y="3307207"/>
            <a:ext cx="2068195" cy="2068195"/>
            <a:chOff x="1738651" y="3307207"/>
            <a:chExt cx="2068195" cy="2068195"/>
          </a:xfrm>
        </p:grpSpPr>
        <p:sp>
          <p:nvSpPr>
            <p:cNvPr id="4" name="object 4" descr=""/>
            <p:cNvSpPr/>
            <p:nvPr/>
          </p:nvSpPr>
          <p:spPr>
            <a:xfrm>
              <a:off x="1747795" y="3316351"/>
              <a:ext cx="2049780" cy="2049780"/>
            </a:xfrm>
            <a:custGeom>
              <a:avLst/>
              <a:gdLst/>
              <a:ahLst/>
              <a:cxnLst/>
              <a:rect l="l" t="t" r="r" b="b"/>
              <a:pathLst>
                <a:path w="2049779" h="2049779">
                  <a:moveTo>
                    <a:pt x="1024741" y="0"/>
                  </a:moveTo>
                  <a:lnTo>
                    <a:pt x="1024741" y="1024636"/>
                  </a:lnTo>
                  <a:lnTo>
                    <a:pt x="192383" y="426974"/>
                  </a:lnTo>
                  <a:lnTo>
                    <a:pt x="165155" y="466800"/>
                  </a:lnTo>
                  <a:lnTo>
                    <a:pt x="140046" y="507443"/>
                  </a:lnTo>
                  <a:lnTo>
                    <a:pt x="117047" y="548834"/>
                  </a:lnTo>
                  <a:lnTo>
                    <a:pt x="96144" y="590904"/>
                  </a:lnTo>
                  <a:lnTo>
                    <a:pt x="77328" y="633584"/>
                  </a:lnTo>
                  <a:lnTo>
                    <a:pt x="60586" y="676805"/>
                  </a:lnTo>
                  <a:lnTo>
                    <a:pt x="45908" y="720500"/>
                  </a:lnTo>
                  <a:lnTo>
                    <a:pt x="33283" y="764599"/>
                  </a:lnTo>
                  <a:lnTo>
                    <a:pt x="22699" y="809033"/>
                  </a:lnTo>
                  <a:lnTo>
                    <a:pt x="14144" y="853734"/>
                  </a:lnTo>
                  <a:lnTo>
                    <a:pt x="7608" y="898633"/>
                  </a:lnTo>
                  <a:lnTo>
                    <a:pt x="3080" y="943662"/>
                  </a:lnTo>
                  <a:lnTo>
                    <a:pt x="547" y="988751"/>
                  </a:lnTo>
                  <a:lnTo>
                    <a:pt x="0" y="1033832"/>
                  </a:lnTo>
                  <a:lnTo>
                    <a:pt x="1426" y="1078837"/>
                  </a:lnTo>
                  <a:lnTo>
                    <a:pt x="4814" y="1123696"/>
                  </a:lnTo>
                  <a:lnTo>
                    <a:pt x="10153" y="1168340"/>
                  </a:lnTo>
                  <a:lnTo>
                    <a:pt x="17433" y="1212702"/>
                  </a:lnTo>
                  <a:lnTo>
                    <a:pt x="26641" y="1256713"/>
                  </a:lnTo>
                  <a:lnTo>
                    <a:pt x="37766" y="1300303"/>
                  </a:lnTo>
                  <a:lnTo>
                    <a:pt x="50797" y="1343403"/>
                  </a:lnTo>
                  <a:lnTo>
                    <a:pt x="65724" y="1385947"/>
                  </a:lnTo>
                  <a:lnTo>
                    <a:pt x="82534" y="1427864"/>
                  </a:lnTo>
                  <a:lnTo>
                    <a:pt x="101216" y="1469085"/>
                  </a:lnTo>
                  <a:lnTo>
                    <a:pt x="121759" y="1509543"/>
                  </a:lnTo>
                  <a:lnTo>
                    <a:pt x="144153" y="1549168"/>
                  </a:lnTo>
                  <a:lnTo>
                    <a:pt x="168384" y="1587892"/>
                  </a:lnTo>
                  <a:lnTo>
                    <a:pt x="194444" y="1625646"/>
                  </a:lnTo>
                  <a:lnTo>
                    <a:pt x="222319" y="1662362"/>
                  </a:lnTo>
                  <a:lnTo>
                    <a:pt x="251999" y="1697970"/>
                  </a:lnTo>
                  <a:lnTo>
                    <a:pt x="283473" y="1732401"/>
                  </a:lnTo>
                  <a:lnTo>
                    <a:pt x="316729" y="1765588"/>
                  </a:lnTo>
                  <a:lnTo>
                    <a:pt x="351756" y="1797462"/>
                  </a:lnTo>
                  <a:lnTo>
                    <a:pt x="388543" y="1827953"/>
                  </a:lnTo>
                  <a:lnTo>
                    <a:pt x="427079" y="1856994"/>
                  </a:lnTo>
                  <a:lnTo>
                    <a:pt x="466906" y="1884222"/>
                  </a:lnTo>
                  <a:lnTo>
                    <a:pt x="507549" y="1909330"/>
                  </a:lnTo>
                  <a:lnTo>
                    <a:pt x="548939" y="1932330"/>
                  </a:lnTo>
                  <a:lnTo>
                    <a:pt x="591009" y="1953233"/>
                  </a:lnTo>
                  <a:lnTo>
                    <a:pt x="633689" y="1972049"/>
                  </a:lnTo>
                  <a:lnTo>
                    <a:pt x="676911" y="1988791"/>
                  </a:lnTo>
                  <a:lnTo>
                    <a:pt x="720606" y="2003469"/>
                  </a:lnTo>
                  <a:lnTo>
                    <a:pt x="764704" y="2016095"/>
                  </a:lnTo>
                  <a:lnTo>
                    <a:pt x="809139" y="2026680"/>
                  </a:lnTo>
                  <a:lnTo>
                    <a:pt x="853840" y="2035236"/>
                  </a:lnTo>
                  <a:lnTo>
                    <a:pt x="898739" y="2041772"/>
                  </a:lnTo>
                  <a:lnTo>
                    <a:pt x="943768" y="2046302"/>
                  </a:lnTo>
                  <a:lnTo>
                    <a:pt x="988857" y="2048836"/>
                  </a:lnTo>
                  <a:lnTo>
                    <a:pt x="1033938" y="2049385"/>
                  </a:lnTo>
                  <a:lnTo>
                    <a:pt x="1078942" y="2047961"/>
                  </a:lnTo>
                  <a:lnTo>
                    <a:pt x="1123801" y="2044575"/>
                  </a:lnTo>
                  <a:lnTo>
                    <a:pt x="1168446" y="2039238"/>
                  </a:lnTo>
                  <a:lnTo>
                    <a:pt x="1212808" y="2031961"/>
                  </a:lnTo>
                  <a:lnTo>
                    <a:pt x="1256818" y="2022756"/>
                  </a:lnTo>
                  <a:lnTo>
                    <a:pt x="1300408" y="2011634"/>
                  </a:lnTo>
                  <a:lnTo>
                    <a:pt x="1343509" y="1998607"/>
                  </a:lnTo>
                  <a:lnTo>
                    <a:pt x="1386052" y="1983684"/>
                  </a:lnTo>
                  <a:lnTo>
                    <a:pt x="1427969" y="1966879"/>
                  </a:lnTo>
                  <a:lnTo>
                    <a:pt x="1469191" y="1948202"/>
                  </a:lnTo>
                  <a:lnTo>
                    <a:pt x="1509649" y="1927664"/>
                  </a:lnTo>
                  <a:lnTo>
                    <a:pt x="1549274" y="1905276"/>
                  </a:lnTo>
                  <a:lnTo>
                    <a:pt x="1587998" y="1881051"/>
                  </a:lnTo>
                  <a:lnTo>
                    <a:pt x="1625752" y="1854998"/>
                  </a:lnTo>
                  <a:lnTo>
                    <a:pt x="1662467" y="1827130"/>
                  </a:lnTo>
                  <a:lnTo>
                    <a:pt x="1698075" y="1797458"/>
                  </a:lnTo>
                  <a:lnTo>
                    <a:pt x="1732507" y="1765992"/>
                  </a:lnTo>
                  <a:lnTo>
                    <a:pt x="1765694" y="1732745"/>
                  </a:lnTo>
                  <a:lnTo>
                    <a:pt x="1797568" y="1697727"/>
                  </a:lnTo>
                  <a:lnTo>
                    <a:pt x="1828059" y="1660950"/>
                  </a:lnTo>
                  <a:lnTo>
                    <a:pt x="1857099" y="1622425"/>
                  </a:lnTo>
                  <a:lnTo>
                    <a:pt x="1884327" y="1582588"/>
                  </a:lnTo>
                  <a:lnTo>
                    <a:pt x="1909436" y="1541936"/>
                  </a:lnTo>
                  <a:lnTo>
                    <a:pt x="1932436" y="1500537"/>
                  </a:lnTo>
                  <a:lnTo>
                    <a:pt x="1953338" y="1458460"/>
                  </a:lnTo>
                  <a:lnTo>
                    <a:pt x="1972155" y="1415774"/>
                  </a:lnTo>
                  <a:lnTo>
                    <a:pt x="1988897" y="1372547"/>
                  </a:lnTo>
                  <a:lnTo>
                    <a:pt x="2003575" y="1328848"/>
                  </a:lnTo>
                  <a:lnTo>
                    <a:pt x="2016201" y="1284746"/>
                  </a:lnTo>
                  <a:lnTo>
                    <a:pt x="2026786" y="1240309"/>
                  </a:lnTo>
                  <a:lnTo>
                    <a:pt x="2035341" y="1195605"/>
                  </a:lnTo>
                  <a:lnTo>
                    <a:pt x="2041878" y="1150704"/>
                  </a:lnTo>
                  <a:lnTo>
                    <a:pt x="2046408" y="1105675"/>
                  </a:lnTo>
                  <a:lnTo>
                    <a:pt x="2048942" y="1060584"/>
                  </a:lnTo>
                  <a:lnTo>
                    <a:pt x="2049491" y="1015503"/>
                  </a:lnTo>
                  <a:lnTo>
                    <a:pt x="2048067" y="970498"/>
                  </a:lnTo>
                  <a:lnTo>
                    <a:pt x="2044681" y="925639"/>
                  </a:lnTo>
                  <a:lnTo>
                    <a:pt x="2039343" y="880994"/>
                  </a:lnTo>
                  <a:lnTo>
                    <a:pt x="2032067" y="836632"/>
                  </a:lnTo>
                  <a:lnTo>
                    <a:pt x="2022862" y="792622"/>
                  </a:lnTo>
                  <a:lnTo>
                    <a:pt x="2011740" y="749032"/>
                  </a:lnTo>
                  <a:lnTo>
                    <a:pt x="1998712" y="705931"/>
                  </a:lnTo>
                  <a:lnTo>
                    <a:pt x="1983790" y="663387"/>
                  </a:lnTo>
                  <a:lnTo>
                    <a:pt x="1966985" y="621469"/>
                  </a:lnTo>
                  <a:lnTo>
                    <a:pt x="1948307" y="580246"/>
                  </a:lnTo>
                  <a:lnTo>
                    <a:pt x="1927769" y="539787"/>
                  </a:lnTo>
                  <a:lnTo>
                    <a:pt x="1905382" y="500159"/>
                  </a:lnTo>
                  <a:lnTo>
                    <a:pt x="1881156" y="461432"/>
                  </a:lnTo>
                  <a:lnTo>
                    <a:pt x="1855104" y="423675"/>
                  </a:lnTo>
                  <a:lnTo>
                    <a:pt x="1827236" y="386955"/>
                  </a:lnTo>
                  <a:lnTo>
                    <a:pt x="1797563" y="351342"/>
                  </a:lnTo>
                  <a:lnTo>
                    <a:pt x="1766098" y="316904"/>
                  </a:lnTo>
                  <a:lnTo>
                    <a:pt x="1732850" y="283710"/>
                  </a:lnTo>
                  <a:lnTo>
                    <a:pt x="1697832" y="251829"/>
                  </a:lnTo>
                  <a:lnTo>
                    <a:pt x="1661055" y="221328"/>
                  </a:lnTo>
                  <a:lnTo>
                    <a:pt x="1622530" y="192277"/>
                  </a:lnTo>
                  <a:lnTo>
                    <a:pt x="1581716" y="164442"/>
                  </a:lnTo>
                  <a:lnTo>
                    <a:pt x="1539746" y="138687"/>
                  </a:lnTo>
                  <a:lnTo>
                    <a:pt x="1496701" y="115039"/>
                  </a:lnTo>
                  <a:lnTo>
                    <a:pt x="1452661" y="93524"/>
                  </a:lnTo>
                  <a:lnTo>
                    <a:pt x="1407706" y="74165"/>
                  </a:lnTo>
                  <a:lnTo>
                    <a:pt x="1361916" y="56989"/>
                  </a:lnTo>
                  <a:lnTo>
                    <a:pt x="1315371" y="42022"/>
                  </a:lnTo>
                  <a:lnTo>
                    <a:pt x="1268152" y="29287"/>
                  </a:lnTo>
                  <a:lnTo>
                    <a:pt x="1220338" y="18811"/>
                  </a:lnTo>
                  <a:lnTo>
                    <a:pt x="1172010" y="10619"/>
                  </a:lnTo>
                  <a:lnTo>
                    <a:pt x="1123248" y="4736"/>
                  </a:lnTo>
                  <a:lnTo>
                    <a:pt x="1074132" y="1188"/>
                  </a:lnTo>
                  <a:lnTo>
                    <a:pt x="1024741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47795" y="3316351"/>
              <a:ext cx="2049780" cy="2049780"/>
            </a:xfrm>
            <a:custGeom>
              <a:avLst/>
              <a:gdLst/>
              <a:ahLst/>
              <a:cxnLst/>
              <a:rect l="l" t="t" r="r" b="b"/>
              <a:pathLst>
                <a:path w="2049779" h="2049779">
                  <a:moveTo>
                    <a:pt x="1024741" y="1024636"/>
                  </a:moveTo>
                  <a:lnTo>
                    <a:pt x="192383" y="426974"/>
                  </a:lnTo>
                  <a:lnTo>
                    <a:pt x="165155" y="466800"/>
                  </a:lnTo>
                  <a:lnTo>
                    <a:pt x="140046" y="507443"/>
                  </a:lnTo>
                  <a:lnTo>
                    <a:pt x="117047" y="548834"/>
                  </a:lnTo>
                  <a:lnTo>
                    <a:pt x="96144" y="590904"/>
                  </a:lnTo>
                  <a:lnTo>
                    <a:pt x="77328" y="633584"/>
                  </a:lnTo>
                  <a:lnTo>
                    <a:pt x="60586" y="676805"/>
                  </a:lnTo>
                  <a:lnTo>
                    <a:pt x="45908" y="720500"/>
                  </a:lnTo>
                  <a:lnTo>
                    <a:pt x="33283" y="764599"/>
                  </a:lnTo>
                  <a:lnTo>
                    <a:pt x="22699" y="809033"/>
                  </a:lnTo>
                  <a:lnTo>
                    <a:pt x="14144" y="853734"/>
                  </a:lnTo>
                  <a:lnTo>
                    <a:pt x="7608" y="898633"/>
                  </a:lnTo>
                  <a:lnTo>
                    <a:pt x="3080" y="943662"/>
                  </a:lnTo>
                  <a:lnTo>
                    <a:pt x="547" y="988751"/>
                  </a:lnTo>
                  <a:lnTo>
                    <a:pt x="0" y="1033832"/>
                  </a:lnTo>
                  <a:lnTo>
                    <a:pt x="1426" y="1078837"/>
                  </a:lnTo>
                  <a:lnTo>
                    <a:pt x="4814" y="1123696"/>
                  </a:lnTo>
                  <a:lnTo>
                    <a:pt x="10153" y="1168340"/>
                  </a:lnTo>
                  <a:lnTo>
                    <a:pt x="17433" y="1212702"/>
                  </a:lnTo>
                  <a:lnTo>
                    <a:pt x="26641" y="1256713"/>
                  </a:lnTo>
                  <a:lnTo>
                    <a:pt x="37766" y="1300303"/>
                  </a:lnTo>
                  <a:lnTo>
                    <a:pt x="50797" y="1343403"/>
                  </a:lnTo>
                  <a:lnTo>
                    <a:pt x="65724" y="1385947"/>
                  </a:lnTo>
                  <a:lnTo>
                    <a:pt x="82534" y="1427864"/>
                  </a:lnTo>
                  <a:lnTo>
                    <a:pt x="101216" y="1469085"/>
                  </a:lnTo>
                  <a:lnTo>
                    <a:pt x="121759" y="1509543"/>
                  </a:lnTo>
                  <a:lnTo>
                    <a:pt x="144153" y="1549168"/>
                  </a:lnTo>
                  <a:lnTo>
                    <a:pt x="168384" y="1587892"/>
                  </a:lnTo>
                  <a:lnTo>
                    <a:pt x="194444" y="1625646"/>
                  </a:lnTo>
                  <a:lnTo>
                    <a:pt x="222319" y="1662362"/>
                  </a:lnTo>
                  <a:lnTo>
                    <a:pt x="251999" y="1697970"/>
                  </a:lnTo>
                  <a:lnTo>
                    <a:pt x="283473" y="1732401"/>
                  </a:lnTo>
                  <a:lnTo>
                    <a:pt x="316729" y="1765588"/>
                  </a:lnTo>
                  <a:lnTo>
                    <a:pt x="351756" y="1797462"/>
                  </a:lnTo>
                  <a:lnTo>
                    <a:pt x="388543" y="1827953"/>
                  </a:lnTo>
                  <a:lnTo>
                    <a:pt x="427079" y="1856994"/>
                  </a:lnTo>
                  <a:lnTo>
                    <a:pt x="466906" y="1884222"/>
                  </a:lnTo>
                  <a:lnTo>
                    <a:pt x="507549" y="1909330"/>
                  </a:lnTo>
                  <a:lnTo>
                    <a:pt x="548939" y="1932330"/>
                  </a:lnTo>
                  <a:lnTo>
                    <a:pt x="591009" y="1953233"/>
                  </a:lnTo>
                  <a:lnTo>
                    <a:pt x="633689" y="1972049"/>
                  </a:lnTo>
                  <a:lnTo>
                    <a:pt x="676911" y="1988791"/>
                  </a:lnTo>
                  <a:lnTo>
                    <a:pt x="720606" y="2003469"/>
                  </a:lnTo>
                  <a:lnTo>
                    <a:pt x="764704" y="2016095"/>
                  </a:lnTo>
                  <a:lnTo>
                    <a:pt x="809139" y="2026680"/>
                  </a:lnTo>
                  <a:lnTo>
                    <a:pt x="853840" y="2035236"/>
                  </a:lnTo>
                  <a:lnTo>
                    <a:pt x="898739" y="2041772"/>
                  </a:lnTo>
                  <a:lnTo>
                    <a:pt x="943768" y="2046302"/>
                  </a:lnTo>
                  <a:lnTo>
                    <a:pt x="988857" y="2048836"/>
                  </a:lnTo>
                  <a:lnTo>
                    <a:pt x="1033938" y="2049385"/>
                  </a:lnTo>
                  <a:lnTo>
                    <a:pt x="1078942" y="2047961"/>
                  </a:lnTo>
                  <a:lnTo>
                    <a:pt x="1123801" y="2044575"/>
                  </a:lnTo>
                  <a:lnTo>
                    <a:pt x="1168446" y="2039238"/>
                  </a:lnTo>
                  <a:lnTo>
                    <a:pt x="1212808" y="2031961"/>
                  </a:lnTo>
                  <a:lnTo>
                    <a:pt x="1256818" y="2022756"/>
                  </a:lnTo>
                  <a:lnTo>
                    <a:pt x="1300408" y="2011634"/>
                  </a:lnTo>
                  <a:lnTo>
                    <a:pt x="1343509" y="1998607"/>
                  </a:lnTo>
                  <a:lnTo>
                    <a:pt x="1386052" y="1983684"/>
                  </a:lnTo>
                  <a:lnTo>
                    <a:pt x="1427969" y="1966879"/>
                  </a:lnTo>
                  <a:lnTo>
                    <a:pt x="1469191" y="1948202"/>
                  </a:lnTo>
                  <a:lnTo>
                    <a:pt x="1509649" y="1927664"/>
                  </a:lnTo>
                  <a:lnTo>
                    <a:pt x="1549274" y="1905276"/>
                  </a:lnTo>
                  <a:lnTo>
                    <a:pt x="1587998" y="1881051"/>
                  </a:lnTo>
                  <a:lnTo>
                    <a:pt x="1625752" y="1854998"/>
                  </a:lnTo>
                  <a:lnTo>
                    <a:pt x="1662467" y="1827130"/>
                  </a:lnTo>
                  <a:lnTo>
                    <a:pt x="1698075" y="1797458"/>
                  </a:lnTo>
                  <a:lnTo>
                    <a:pt x="1732507" y="1765992"/>
                  </a:lnTo>
                  <a:lnTo>
                    <a:pt x="1765694" y="1732745"/>
                  </a:lnTo>
                  <a:lnTo>
                    <a:pt x="1797568" y="1697727"/>
                  </a:lnTo>
                  <a:lnTo>
                    <a:pt x="1828059" y="1660950"/>
                  </a:lnTo>
                  <a:lnTo>
                    <a:pt x="1857099" y="1622425"/>
                  </a:lnTo>
                  <a:lnTo>
                    <a:pt x="1884327" y="1582588"/>
                  </a:lnTo>
                  <a:lnTo>
                    <a:pt x="1909436" y="1541936"/>
                  </a:lnTo>
                  <a:lnTo>
                    <a:pt x="1932436" y="1500537"/>
                  </a:lnTo>
                  <a:lnTo>
                    <a:pt x="1953338" y="1458460"/>
                  </a:lnTo>
                  <a:lnTo>
                    <a:pt x="1972155" y="1415774"/>
                  </a:lnTo>
                  <a:lnTo>
                    <a:pt x="1988897" y="1372547"/>
                  </a:lnTo>
                  <a:lnTo>
                    <a:pt x="2003575" y="1328848"/>
                  </a:lnTo>
                  <a:lnTo>
                    <a:pt x="2016201" y="1284746"/>
                  </a:lnTo>
                  <a:lnTo>
                    <a:pt x="2026786" y="1240309"/>
                  </a:lnTo>
                  <a:lnTo>
                    <a:pt x="2035341" y="1195605"/>
                  </a:lnTo>
                  <a:lnTo>
                    <a:pt x="2041878" y="1150704"/>
                  </a:lnTo>
                  <a:lnTo>
                    <a:pt x="2046408" y="1105675"/>
                  </a:lnTo>
                  <a:lnTo>
                    <a:pt x="2048942" y="1060584"/>
                  </a:lnTo>
                  <a:lnTo>
                    <a:pt x="2049491" y="1015503"/>
                  </a:lnTo>
                  <a:lnTo>
                    <a:pt x="2048067" y="970498"/>
                  </a:lnTo>
                  <a:lnTo>
                    <a:pt x="2044681" y="925639"/>
                  </a:lnTo>
                  <a:lnTo>
                    <a:pt x="2039343" y="880994"/>
                  </a:lnTo>
                  <a:lnTo>
                    <a:pt x="2032067" y="836632"/>
                  </a:lnTo>
                  <a:lnTo>
                    <a:pt x="2022862" y="792622"/>
                  </a:lnTo>
                  <a:lnTo>
                    <a:pt x="2011740" y="749032"/>
                  </a:lnTo>
                  <a:lnTo>
                    <a:pt x="1998712" y="705931"/>
                  </a:lnTo>
                  <a:lnTo>
                    <a:pt x="1983790" y="663387"/>
                  </a:lnTo>
                  <a:lnTo>
                    <a:pt x="1966985" y="621469"/>
                  </a:lnTo>
                  <a:lnTo>
                    <a:pt x="1948307" y="580246"/>
                  </a:lnTo>
                  <a:lnTo>
                    <a:pt x="1927769" y="539787"/>
                  </a:lnTo>
                  <a:lnTo>
                    <a:pt x="1905382" y="500159"/>
                  </a:lnTo>
                  <a:lnTo>
                    <a:pt x="1881156" y="461432"/>
                  </a:lnTo>
                  <a:lnTo>
                    <a:pt x="1855104" y="423675"/>
                  </a:lnTo>
                  <a:lnTo>
                    <a:pt x="1827236" y="386955"/>
                  </a:lnTo>
                  <a:lnTo>
                    <a:pt x="1797563" y="351342"/>
                  </a:lnTo>
                  <a:lnTo>
                    <a:pt x="1766098" y="316904"/>
                  </a:lnTo>
                  <a:lnTo>
                    <a:pt x="1732850" y="283710"/>
                  </a:lnTo>
                  <a:lnTo>
                    <a:pt x="1697832" y="251829"/>
                  </a:lnTo>
                  <a:lnTo>
                    <a:pt x="1661055" y="221328"/>
                  </a:lnTo>
                  <a:lnTo>
                    <a:pt x="1622530" y="192277"/>
                  </a:lnTo>
                  <a:lnTo>
                    <a:pt x="1581716" y="164442"/>
                  </a:lnTo>
                  <a:lnTo>
                    <a:pt x="1539746" y="138687"/>
                  </a:lnTo>
                  <a:lnTo>
                    <a:pt x="1496701" y="115039"/>
                  </a:lnTo>
                  <a:lnTo>
                    <a:pt x="1452661" y="93524"/>
                  </a:lnTo>
                  <a:lnTo>
                    <a:pt x="1407706" y="74165"/>
                  </a:lnTo>
                  <a:lnTo>
                    <a:pt x="1361916" y="56989"/>
                  </a:lnTo>
                  <a:lnTo>
                    <a:pt x="1315371" y="42022"/>
                  </a:lnTo>
                  <a:lnTo>
                    <a:pt x="1268152" y="29287"/>
                  </a:lnTo>
                  <a:lnTo>
                    <a:pt x="1220338" y="18811"/>
                  </a:lnTo>
                  <a:lnTo>
                    <a:pt x="1172010" y="10619"/>
                  </a:lnTo>
                  <a:lnTo>
                    <a:pt x="1123248" y="4736"/>
                  </a:lnTo>
                  <a:lnTo>
                    <a:pt x="1074132" y="1188"/>
                  </a:lnTo>
                  <a:lnTo>
                    <a:pt x="1024741" y="0"/>
                  </a:lnTo>
                  <a:lnTo>
                    <a:pt x="1024741" y="102463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40179" y="3316351"/>
              <a:ext cx="832485" cy="1024890"/>
            </a:xfrm>
            <a:custGeom>
              <a:avLst/>
              <a:gdLst/>
              <a:ahLst/>
              <a:cxnLst/>
              <a:rect l="l" t="t" r="r" b="b"/>
              <a:pathLst>
                <a:path w="832485" h="1024889">
                  <a:moveTo>
                    <a:pt x="832357" y="0"/>
                  </a:moveTo>
                  <a:lnTo>
                    <a:pt x="783028" y="1185"/>
                  </a:lnTo>
                  <a:lnTo>
                    <a:pt x="734073" y="4716"/>
                  </a:lnTo>
                  <a:lnTo>
                    <a:pt x="685565" y="10556"/>
                  </a:lnTo>
                  <a:lnTo>
                    <a:pt x="637576" y="18667"/>
                  </a:lnTo>
                  <a:lnTo>
                    <a:pt x="590180" y="29013"/>
                  </a:lnTo>
                  <a:lnTo>
                    <a:pt x="543451" y="41556"/>
                  </a:lnTo>
                  <a:lnTo>
                    <a:pt x="497459" y="56258"/>
                  </a:lnTo>
                  <a:lnTo>
                    <a:pt x="452280" y="73082"/>
                  </a:lnTo>
                  <a:lnTo>
                    <a:pt x="407985" y="91992"/>
                  </a:lnTo>
                  <a:lnTo>
                    <a:pt x="364648" y="112950"/>
                  </a:lnTo>
                  <a:lnTo>
                    <a:pt x="322342" y="135919"/>
                  </a:lnTo>
                  <a:lnTo>
                    <a:pt x="281139" y="160861"/>
                  </a:lnTo>
                  <a:lnTo>
                    <a:pt x="241113" y="187739"/>
                  </a:lnTo>
                  <a:lnTo>
                    <a:pt x="202336" y="216516"/>
                  </a:lnTo>
                  <a:lnTo>
                    <a:pt x="164881" y="247155"/>
                  </a:lnTo>
                  <a:lnTo>
                    <a:pt x="128822" y="279619"/>
                  </a:lnTo>
                  <a:lnTo>
                    <a:pt x="94232" y="313870"/>
                  </a:lnTo>
                  <a:lnTo>
                    <a:pt x="61182" y="349871"/>
                  </a:lnTo>
                  <a:lnTo>
                    <a:pt x="29747" y="387584"/>
                  </a:lnTo>
                  <a:lnTo>
                    <a:pt x="0" y="426974"/>
                  </a:lnTo>
                  <a:lnTo>
                    <a:pt x="832357" y="1024636"/>
                  </a:lnTo>
                  <a:lnTo>
                    <a:pt x="832357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40179" y="3316351"/>
              <a:ext cx="832485" cy="1024890"/>
            </a:xfrm>
            <a:custGeom>
              <a:avLst/>
              <a:gdLst/>
              <a:ahLst/>
              <a:cxnLst/>
              <a:rect l="l" t="t" r="r" b="b"/>
              <a:pathLst>
                <a:path w="832485" h="1024889">
                  <a:moveTo>
                    <a:pt x="832357" y="1024636"/>
                  </a:moveTo>
                  <a:lnTo>
                    <a:pt x="832357" y="0"/>
                  </a:lnTo>
                  <a:lnTo>
                    <a:pt x="783028" y="1185"/>
                  </a:lnTo>
                  <a:lnTo>
                    <a:pt x="734073" y="4716"/>
                  </a:lnTo>
                  <a:lnTo>
                    <a:pt x="685565" y="10556"/>
                  </a:lnTo>
                  <a:lnTo>
                    <a:pt x="637576" y="18667"/>
                  </a:lnTo>
                  <a:lnTo>
                    <a:pt x="590180" y="29013"/>
                  </a:lnTo>
                  <a:lnTo>
                    <a:pt x="543451" y="41556"/>
                  </a:lnTo>
                  <a:lnTo>
                    <a:pt x="497459" y="56258"/>
                  </a:lnTo>
                  <a:lnTo>
                    <a:pt x="452280" y="73082"/>
                  </a:lnTo>
                  <a:lnTo>
                    <a:pt x="407985" y="91992"/>
                  </a:lnTo>
                  <a:lnTo>
                    <a:pt x="364648" y="112950"/>
                  </a:lnTo>
                  <a:lnTo>
                    <a:pt x="322342" y="135919"/>
                  </a:lnTo>
                  <a:lnTo>
                    <a:pt x="281139" y="160861"/>
                  </a:lnTo>
                  <a:lnTo>
                    <a:pt x="241113" y="187739"/>
                  </a:lnTo>
                  <a:lnTo>
                    <a:pt x="202336" y="216516"/>
                  </a:lnTo>
                  <a:lnTo>
                    <a:pt x="164881" y="247155"/>
                  </a:lnTo>
                  <a:lnTo>
                    <a:pt x="128822" y="279619"/>
                  </a:lnTo>
                  <a:lnTo>
                    <a:pt x="94232" y="313870"/>
                  </a:lnTo>
                  <a:lnTo>
                    <a:pt x="61182" y="349871"/>
                  </a:lnTo>
                  <a:lnTo>
                    <a:pt x="29747" y="387584"/>
                  </a:lnTo>
                  <a:lnTo>
                    <a:pt x="0" y="426974"/>
                  </a:lnTo>
                  <a:lnTo>
                    <a:pt x="832357" y="102463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920364" y="4612640"/>
            <a:ext cx="438784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600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934</a:t>
            </a:r>
            <a:endParaRPr sz="900">
              <a:latin typeface="Century Gothic"/>
              <a:cs typeface="Century Gothic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85%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96210" y="3532758"/>
            <a:ext cx="438784" cy="303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106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779</a:t>
            </a:r>
            <a:endParaRPr sz="900">
              <a:latin typeface="Century Gothic"/>
              <a:cs typeface="Century Gothic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15%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27682" y="2761233"/>
            <a:ext cx="14878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Количество</a:t>
            </a:r>
            <a:r>
              <a:rPr dirty="0" sz="14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МКД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298192" y="5737859"/>
            <a:ext cx="79375" cy="79375"/>
            <a:chOff x="2298192" y="5737859"/>
            <a:chExt cx="79375" cy="79375"/>
          </a:xfrm>
        </p:grpSpPr>
        <p:sp>
          <p:nvSpPr>
            <p:cNvPr id="12" name="object 12" descr=""/>
            <p:cNvSpPr/>
            <p:nvPr/>
          </p:nvSpPr>
          <p:spPr>
            <a:xfrm>
              <a:off x="2307336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6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6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7336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0" y="60960"/>
                  </a:moveTo>
                  <a:lnTo>
                    <a:pt x="60960" y="60960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2650235" y="5737859"/>
            <a:ext cx="81280" cy="79375"/>
            <a:chOff x="2650235" y="5737859"/>
            <a:chExt cx="81280" cy="79375"/>
          </a:xfrm>
        </p:grpSpPr>
        <p:sp>
          <p:nvSpPr>
            <p:cNvPr id="15" name="object 15" descr=""/>
            <p:cNvSpPr/>
            <p:nvPr/>
          </p:nvSpPr>
          <p:spPr>
            <a:xfrm>
              <a:off x="2659379" y="5747003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4" h="60960">
                  <a:moveTo>
                    <a:pt x="62483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2483" y="60960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59379" y="5747003"/>
              <a:ext cx="62865" cy="60960"/>
            </a:xfrm>
            <a:custGeom>
              <a:avLst/>
              <a:gdLst/>
              <a:ahLst/>
              <a:cxnLst/>
              <a:rect l="l" t="t" r="r" b="b"/>
              <a:pathLst>
                <a:path w="62864" h="60960">
                  <a:moveTo>
                    <a:pt x="0" y="60960"/>
                  </a:moveTo>
                  <a:lnTo>
                    <a:pt x="62483" y="60960"/>
                  </a:lnTo>
                  <a:lnTo>
                    <a:pt x="62483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382139" y="5692241"/>
            <a:ext cx="915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125" algn="l"/>
              </a:tabLst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РО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спецсчет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5047450" y="3307079"/>
            <a:ext cx="2068195" cy="2068195"/>
            <a:chOff x="5047450" y="3307079"/>
            <a:chExt cx="2068195" cy="2068195"/>
          </a:xfrm>
        </p:grpSpPr>
        <p:sp>
          <p:nvSpPr>
            <p:cNvPr id="19" name="object 19" descr=""/>
            <p:cNvSpPr/>
            <p:nvPr/>
          </p:nvSpPr>
          <p:spPr>
            <a:xfrm>
              <a:off x="5056594" y="3316223"/>
              <a:ext cx="2049780" cy="2049780"/>
            </a:xfrm>
            <a:custGeom>
              <a:avLst/>
              <a:gdLst/>
              <a:ahLst/>
              <a:cxnLst/>
              <a:rect l="l" t="t" r="r" b="b"/>
              <a:pathLst>
                <a:path w="2049779" h="2049779">
                  <a:moveTo>
                    <a:pt x="1024800" y="0"/>
                  </a:moveTo>
                  <a:lnTo>
                    <a:pt x="1024800" y="1024763"/>
                  </a:lnTo>
                  <a:lnTo>
                    <a:pt x="4609" y="928243"/>
                  </a:lnTo>
                  <a:lnTo>
                    <a:pt x="1183" y="976367"/>
                  </a:lnTo>
                  <a:lnTo>
                    <a:pt x="0" y="1024128"/>
                  </a:lnTo>
                  <a:lnTo>
                    <a:pt x="1013" y="1071471"/>
                  </a:lnTo>
                  <a:lnTo>
                    <a:pt x="4179" y="1118343"/>
                  </a:lnTo>
                  <a:lnTo>
                    <a:pt x="9454" y="1164690"/>
                  </a:lnTo>
                  <a:lnTo>
                    <a:pt x="16794" y="1210459"/>
                  </a:lnTo>
                  <a:lnTo>
                    <a:pt x="26153" y="1255595"/>
                  </a:lnTo>
                  <a:lnTo>
                    <a:pt x="37488" y="1300045"/>
                  </a:lnTo>
                  <a:lnTo>
                    <a:pt x="50754" y="1343756"/>
                  </a:lnTo>
                  <a:lnTo>
                    <a:pt x="65907" y="1386673"/>
                  </a:lnTo>
                  <a:lnTo>
                    <a:pt x="82903" y="1428744"/>
                  </a:lnTo>
                  <a:lnTo>
                    <a:pt x="101697" y="1469915"/>
                  </a:lnTo>
                  <a:lnTo>
                    <a:pt x="122245" y="1510131"/>
                  </a:lnTo>
                  <a:lnTo>
                    <a:pt x="144502" y="1549340"/>
                  </a:lnTo>
                  <a:lnTo>
                    <a:pt x="168424" y="1587487"/>
                  </a:lnTo>
                  <a:lnTo>
                    <a:pt x="193968" y="1624519"/>
                  </a:lnTo>
                  <a:lnTo>
                    <a:pt x="221088" y="1660383"/>
                  </a:lnTo>
                  <a:lnTo>
                    <a:pt x="249740" y="1695025"/>
                  </a:lnTo>
                  <a:lnTo>
                    <a:pt x="279880" y="1728390"/>
                  </a:lnTo>
                  <a:lnTo>
                    <a:pt x="311463" y="1760426"/>
                  </a:lnTo>
                  <a:lnTo>
                    <a:pt x="344446" y="1791079"/>
                  </a:lnTo>
                  <a:lnTo>
                    <a:pt x="378783" y="1820296"/>
                  </a:lnTo>
                  <a:lnTo>
                    <a:pt x="414431" y="1848021"/>
                  </a:lnTo>
                  <a:lnTo>
                    <a:pt x="451345" y="1874203"/>
                  </a:lnTo>
                  <a:lnTo>
                    <a:pt x="489480" y="1898787"/>
                  </a:lnTo>
                  <a:lnTo>
                    <a:pt x="528794" y="1921720"/>
                  </a:lnTo>
                  <a:lnTo>
                    <a:pt x="569240" y="1942948"/>
                  </a:lnTo>
                  <a:lnTo>
                    <a:pt x="610775" y="1962417"/>
                  </a:lnTo>
                  <a:lnTo>
                    <a:pt x="653354" y="1980074"/>
                  </a:lnTo>
                  <a:lnTo>
                    <a:pt x="696934" y="1995864"/>
                  </a:lnTo>
                  <a:lnTo>
                    <a:pt x="741469" y="2009736"/>
                  </a:lnTo>
                  <a:lnTo>
                    <a:pt x="786915" y="2021634"/>
                  </a:lnTo>
                  <a:lnTo>
                    <a:pt x="833229" y="2031506"/>
                  </a:lnTo>
                  <a:lnTo>
                    <a:pt x="880365" y="2039297"/>
                  </a:lnTo>
                  <a:lnTo>
                    <a:pt x="928280" y="2044953"/>
                  </a:lnTo>
                  <a:lnTo>
                    <a:pt x="976405" y="2048390"/>
                  </a:lnTo>
                  <a:lnTo>
                    <a:pt x="1024166" y="2049583"/>
                  </a:lnTo>
                  <a:lnTo>
                    <a:pt x="1071509" y="2048579"/>
                  </a:lnTo>
                  <a:lnTo>
                    <a:pt x="1118381" y="2045422"/>
                  </a:lnTo>
                  <a:lnTo>
                    <a:pt x="1164728" y="2040155"/>
                  </a:lnTo>
                  <a:lnTo>
                    <a:pt x="1210496" y="2032823"/>
                  </a:lnTo>
                  <a:lnTo>
                    <a:pt x="1255632" y="2023470"/>
                  </a:lnTo>
                  <a:lnTo>
                    <a:pt x="1300082" y="2012141"/>
                  </a:lnTo>
                  <a:lnTo>
                    <a:pt x="1343793" y="1998881"/>
                  </a:lnTo>
                  <a:lnTo>
                    <a:pt x="1386711" y="1983733"/>
                  </a:lnTo>
                  <a:lnTo>
                    <a:pt x="1428781" y="1966742"/>
                  </a:lnTo>
                  <a:lnTo>
                    <a:pt x="1469952" y="1947951"/>
                  </a:lnTo>
                  <a:lnTo>
                    <a:pt x="1510168" y="1927407"/>
                  </a:lnTo>
                  <a:lnTo>
                    <a:pt x="1549377" y="1905152"/>
                  </a:lnTo>
                  <a:lnTo>
                    <a:pt x="1587524" y="1881231"/>
                  </a:lnTo>
                  <a:lnTo>
                    <a:pt x="1624557" y="1855689"/>
                  </a:lnTo>
                  <a:lnTo>
                    <a:pt x="1660420" y="1828570"/>
                  </a:lnTo>
                  <a:lnTo>
                    <a:pt x="1695062" y="1799918"/>
                  </a:lnTo>
                  <a:lnTo>
                    <a:pt x="1728428" y="1769777"/>
                  </a:lnTo>
                  <a:lnTo>
                    <a:pt x="1760464" y="1738193"/>
                  </a:lnTo>
                  <a:lnTo>
                    <a:pt x="1791117" y="1705208"/>
                  </a:lnTo>
                  <a:lnTo>
                    <a:pt x="1820333" y="1670868"/>
                  </a:lnTo>
                  <a:lnTo>
                    <a:pt x="1848059" y="1635217"/>
                  </a:lnTo>
                  <a:lnTo>
                    <a:pt x="1874241" y="1598300"/>
                  </a:lnTo>
                  <a:lnTo>
                    <a:pt x="1898825" y="1560160"/>
                  </a:lnTo>
                  <a:lnTo>
                    <a:pt x="1921757" y="1520842"/>
                  </a:lnTo>
                  <a:lnTo>
                    <a:pt x="1942985" y="1480390"/>
                  </a:lnTo>
                  <a:lnTo>
                    <a:pt x="1962454" y="1438849"/>
                  </a:lnTo>
                  <a:lnTo>
                    <a:pt x="1980111" y="1396262"/>
                  </a:lnTo>
                  <a:lnTo>
                    <a:pt x="1995902" y="1352675"/>
                  </a:lnTo>
                  <a:lnTo>
                    <a:pt x="2009773" y="1308132"/>
                  </a:lnTo>
                  <a:lnTo>
                    <a:pt x="2021671" y="1262677"/>
                  </a:lnTo>
                  <a:lnTo>
                    <a:pt x="2031543" y="1216354"/>
                  </a:lnTo>
                  <a:lnTo>
                    <a:pt x="2039334" y="1169208"/>
                  </a:lnTo>
                  <a:lnTo>
                    <a:pt x="2044991" y="1121283"/>
                  </a:lnTo>
                  <a:lnTo>
                    <a:pt x="2048427" y="1073158"/>
                  </a:lnTo>
                  <a:lnTo>
                    <a:pt x="2049621" y="1025397"/>
                  </a:lnTo>
                  <a:lnTo>
                    <a:pt x="2048617" y="978054"/>
                  </a:lnTo>
                  <a:lnTo>
                    <a:pt x="2045459" y="931182"/>
                  </a:lnTo>
                  <a:lnTo>
                    <a:pt x="2040192" y="884835"/>
                  </a:lnTo>
                  <a:lnTo>
                    <a:pt x="2032861" y="839066"/>
                  </a:lnTo>
                  <a:lnTo>
                    <a:pt x="2023509" y="793930"/>
                  </a:lnTo>
                  <a:lnTo>
                    <a:pt x="2012180" y="749480"/>
                  </a:lnTo>
                  <a:lnTo>
                    <a:pt x="1998920" y="705769"/>
                  </a:lnTo>
                  <a:lnTo>
                    <a:pt x="1983773" y="662852"/>
                  </a:lnTo>
                  <a:lnTo>
                    <a:pt x="1966783" y="620781"/>
                  </a:lnTo>
                  <a:lnTo>
                    <a:pt x="1947994" y="579610"/>
                  </a:lnTo>
                  <a:lnTo>
                    <a:pt x="1927451" y="539394"/>
                  </a:lnTo>
                  <a:lnTo>
                    <a:pt x="1905197" y="500185"/>
                  </a:lnTo>
                  <a:lnTo>
                    <a:pt x="1881279" y="462038"/>
                  </a:lnTo>
                  <a:lnTo>
                    <a:pt x="1855739" y="425006"/>
                  </a:lnTo>
                  <a:lnTo>
                    <a:pt x="1828622" y="389142"/>
                  </a:lnTo>
                  <a:lnTo>
                    <a:pt x="1799972" y="354500"/>
                  </a:lnTo>
                  <a:lnTo>
                    <a:pt x="1769835" y="321135"/>
                  </a:lnTo>
                  <a:lnTo>
                    <a:pt x="1738254" y="289099"/>
                  </a:lnTo>
                  <a:lnTo>
                    <a:pt x="1705273" y="258446"/>
                  </a:lnTo>
                  <a:lnTo>
                    <a:pt x="1670937" y="229229"/>
                  </a:lnTo>
                  <a:lnTo>
                    <a:pt x="1635291" y="201504"/>
                  </a:lnTo>
                  <a:lnTo>
                    <a:pt x="1598378" y="175322"/>
                  </a:lnTo>
                  <a:lnTo>
                    <a:pt x="1560243" y="150738"/>
                  </a:lnTo>
                  <a:lnTo>
                    <a:pt x="1520931" y="127805"/>
                  </a:lnTo>
                  <a:lnTo>
                    <a:pt x="1480485" y="106577"/>
                  </a:lnTo>
                  <a:lnTo>
                    <a:pt x="1438951" y="87108"/>
                  </a:lnTo>
                  <a:lnTo>
                    <a:pt x="1396372" y="69451"/>
                  </a:lnTo>
                  <a:lnTo>
                    <a:pt x="1352793" y="53661"/>
                  </a:lnTo>
                  <a:lnTo>
                    <a:pt x="1308258" y="39789"/>
                  </a:lnTo>
                  <a:lnTo>
                    <a:pt x="1262811" y="27891"/>
                  </a:lnTo>
                  <a:lnTo>
                    <a:pt x="1216498" y="18019"/>
                  </a:lnTo>
                  <a:lnTo>
                    <a:pt x="1169361" y="10228"/>
                  </a:lnTo>
                  <a:lnTo>
                    <a:pt x="1121447" y="4572"/>
                  </a:lnTo>
                  <a:lnTo>
                    <a:pt x="1073171" y="1142"/>
                  </a:lnTo>
                  <a:lnTo>
                    <a:pt x="1048991" y="285"/>
                  </a:lnTo>
                  <a:lnTo>
                    <a:pt x="1024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056594" y="3316223"/>
              <a:ext cx="2049780" cy="2049780"/>
            </a:xfrm>
            <a:custGeom>
              <a:avLst/>
              <a:gdLst/>
              <a:ahLst/>
              <a:cxnLst/>
              <a:rect l="l" t="t" r="r" b="b"/>
              <a:pathLst>
                <a:path w="2049779" h="2049779">
                  <a:moveTo>
                    <a:pt x="1024800" y="1024763"/>
                  </a:moveTo>
                  <a:lnTo>
                    <a:pt x="4609" y="928243"/>
                  </a:lnTo>
                  <a:lnTo>
                    <a:pt x="1183" y="976367"/>
                  </a:lnTo>
                  <a:lnTo>
                    <a:pt x="0" y="1024128"/>
                  </a:lnTo>
                  <a:lnTo>
                    <a:pt x="1013" y="1071471"/>
                  </a:lnTo>
                  <a:lnTo>
                    <a:pt x="4179" y="1118343"/>
                  </a:lnTo>
                  <a:lnTo>
                    <a:pt x="9454" y="1164690"/>
                  </a:lnTo>
                  <a:lnTo>
                    <a:pt x="16794" y="1210459"/>
                  </a:lnTo>
                  <a:lnTo>
                    <a:pt x="26153" y="1255595"/>
                  </a:lnTo>
                  <a:lnTo>
                    <a:pt x="37488" y="1300045"/>
                  </a:lnTo>
                  <a:lnTo>
                    <a:pt x="50754" y="1343756"/>
                  </a:lnTo>
                  <a:lnTo>
                    <a:pt x="65907" y="1386673"/>
                  </a:lnTo>
                  <a:lnTo>
                    <a:pt x="82903" y="1428744"/>
                  </a:lnTo>
                  <a:lnTo>
                    <a:pt x="101697" y="1469915"/>
                  </a:lnTo>
                  <a:lnTo>
                    <a:pt x="122245" y="1510131"/>
                  </a:lnTo>
                  <a:lnTo>
                    <a:pt x="144502" y="1549340"/>
                  </a:lnTo>
                  <a:lnTo>
                    <a:pt x="168424" y="1587487"/>
                  </a:lnTo>
                  <a:lnTo>
                    <a:pt x="193968" y="1624519"/>
                  </a:lnTo>
                  <a:lnTo>
                    <a:pt x="221088" y="1660383"/>
                  </a:lnTo>
                  <a:lnTo>
                    <a:pt x="249740" y="1695025"/>
                  </a:lnTo>
                  <a:lnTo>
                    <a:pt x="279880" y="1728390"/>
                  </a:lnTo>
                  <a:lnTo>
                    <a:pt x="311463" y="1760426"/>
                  </a:lnTo>
                  <a:lnTo>
                    <a:pt x="344446" y="1791079"/>
                  </a:lnTo>
                  <a:lnTo>
                    <a:pt x="378783" y="1820296"/>
                  </a:lnTo>
                  <a:lnTo>
                    <a:pt x="414431" y="1848021"/>
                  </a:lnTo>
                  <a:lnTo>
                    <a:pt x="451345" y="1874203"/>
                  </a:lnTo>
                  <a:lnTo>
                    <a:pt x="489480" y="1898787"/>
                  </a:lnTo>
                  <a:lnTo>
                    <a:pt x="528794" y="1921720"/>
                  </a:lnTo>
                  <a:lnTo>
                    <a:pt x="569240" y="1942948"/>
                  </a:lnTo>
                  <a:lnTo>
                    <a:pt x="610775" y="1962417"/>
                  </a:lnTo>
                  <a:lnTo>
                    <a:pt x="653354" y="1980074"/>
                  </a:lnTo>
                  <a:lnTo>
                    <a:pt x="696934" y="1995864"/>
                  </a:lnTo>
                  <a:lnTo>
                    <a:pt x="741469" y="2009736"/>
                  </a:lnTo>
                  <a:lnTo>
                    <a:pt x="786915" y="2021634"/>
                  </a:lnTo>
                  <a:lnTo>
                    <a:pt x="833229" y="2031506"/>
                  </a:lnTo>
                  <a:lnTo>
                    <a:pt x="880365" y="2039297"/>
                  </a:lnTo>
                  <a:lnTo>
                    <a:pt x="928280" y="2044953"/>
                  </a:lnTo>
                  <a:lnTo>
                    <a:pt x="976405" y="2048390"/>
                  </a:lnTo>
                  <a:lnTo>
                    <a:pt x="1024166" y="2049583"/>
                  </a:lnTo>
                  <a:lnTo>
                    <a:pt x="1071509" y="2048579"/>
                  </a:lnTo>
                  <a:lnTo>
                    <a:pt x="1118381" y="2045422"/>
                  </a:lnTo>
                  <a:lnTo>
                    <a:pt x="1164728" y="2040155"/>
                  </a:lnTo>
                  <a:lnTo>
                    <a:pt x="1210496" y="2032823"/>
                  </a:lnTo>
                  <a:lnTo>
                    <a:pt x="1255632" y="2023470"/>
                  </a:lnTo>
                  <a:lnTo>
                    <a:pt x="1300082" y="2012141"/>
                  </a:lnTo>
                  <a:lnTo>
                    <a:pt x="1343793" y="1998881"/>
                  </a:lnTo>
                  <a:lnTo>
                    <a:pt x="1386711" y="1983733"/>
                  </a:lnTo>
                  <a:lnTo>
                    <a:pt x="1428781" y="1966742"/>
                  </a:lnTo>
                  <a:lnTo>
                    <a:pt x="1469952" y="1947951"/>
                  </a:lnTo>
                  <a:lnTo>
                    <a:pt x="1510168" y="1927407"/>
                  </a:lnTo>
                  <a:lnTo>
                    <a:pt x="1549377" y="1905152"/>
                  </a:lnTo>
                  <a:lnTo>
                    <a:pt x="1587524" y="1881231"/>
                  </a:lnTo>
                  <a:lnTo>
                    <a:pt x="1624557" y="1855689"/>
                  </a:lnTo>
                  <a:lnTo>
                    <a:pt x="1660420" y="1828570"/>
                  </a:lnTo>
                  <a:lnTo>
                    <a:pt x="1695062" y="1799918"/>
                  </a:lnTo>
                  <a:lnTo>
                    <a:pt x="1728428" y="1769777"/>
                  </a:lnTo>
                  <a:lnTo>
                    <a:pt x="1760464" y="1738193"/>
                  </a:lnTo>
                  <a:lnTo>
                    <a:pt x="1791117" y="1705208"/>
                  </a:lnTo>
                  <a:lnTo>
                    <a:pt x="1820333" y="1670868"/>
                  </a:lnTo>
                  <a:lnTo>
                    <a:pt x="1848059" y="1635217"/>
                  </a:lnTo>
                  <a:lnTo>
                    <a:pt x="1874241" y="1598300"/>
                  </a:lnTo>
                  <a:lnTo>
                    <a:pt x="1898825" y="1560160"/>
                  </a:lnTo>
                  <a:lnTo>
                    <a:pt x="1921757" y="1520842"/>
                  </a:lnTo>
                  <a:lnTo>
                    <a:pt x="1942985" y="1480390"/>
                  </a:lnTo>
                  <a:lnTo>
                    <a:pt x="1962454" y="1438849"/>
                  </a:lnTo>
                  <a:lnTo>
                    <a:pt x="1980111" y="1396262"/>
                  </a:lnTo>
                  <a:lnTo>
                    <a:pt x="1995902" y="1352675"/>
                  </a:lnTo>
                  <a:lnTo>
                    <a:pt x="2009773" y="1308132"/>
                  </a:lnTo>
                  <a:lnTo>
                    <a:pt x="2021671" y="1262677"/>
                  </a:lnTo>
                  <a:lnTo>
                    <a:pt x="2031543" y="1216354"/>
                  </a:lnTo>
                  <a:lnTo>
                    <a:pt x="2039334" y="1169208"/>
                  </a:lnTo>
                  <a:lnTo>
                    <a:pt x="2044991" y="1121283"/>
                  </a:lnTo>
                  <a:lnTo>
                    <a:pt x="2048427" y="1073158"/>
                  </a:lnTo>
                  <a:lnTo>
                    <a:pt x="2049621" y="1025397"/>
                  </a:lnTo>
                  <a:lnTo>
                    <a:pt x="2048617" y="978054"/>
                  </a:lnTo>
                  <a:lnTo>
                    <a:pt x="2045459" y="931182"/>
                  </a:lnTo>
                  <a:lnTo>
                    <a:pt x="2040192" y="884835"/>
                  </a:lnTo>
                  <a:lnTo>
                    <a:pt x="2032861" y="839066"/>
                  </a:lnTo>
                  <a:lnTo>
                    <a:pt x="2023509" y="793930"/>
                  </a:lnTo>
                  <a:lnTo>
                    <a:pt x="2012180" y="749480"/>
                  </a:lnTo>
                  <a:lnTo>
                    <a:pt x="1998920" y="705769"/>
                  </a:lnTo>
                  <a:lnTo>
                    <a:pt x="1983773" y="662852"/>
                  </a:lnTo>
                  <a:lnTo>
                    <a:pt x="1966783" y="620781"/>
                  </a:lnTo>
                  <a:lnTo>
                    <a:pt x="1947994" y="579610"/>
                  </a:lnTo>
                  <a:lnTo>
                    <a:pt x="1927451" y="539394"/>
                  </a:lnTo>
                  <a:lnTo>
                    <a:pt x="1905197" y="500185"/>
                  </a:lnTo>
                  <a:lnTo>
                    <a:pt x="1881279" y="462038"/>
                  </a:lnTo>
                  <a:lnTo>
                    <a:pt x="1855739" y="425006"/>
                  </a:lnTo>
                  <a:lnTo>
                    <a:pt x="1828622" y="389142"/>
                  </a:lnTo>
                  <a:lnTo>
                    <a:pt x="1799972" y="354500"/>
                  </a:lnTo>
                  <a:lnTo>
                    <a:pt x="1769835" y="321135"/>
                  </a:lnTo>
                  <a:lnTo>
                    <a:pt x="1738254" y="289099"/>
                  </a:lnTo>
                  <a:lnTo>
                    <a:pt x="1705273" y="258446"/>
                  </a:lnTo>
                  <a:lnTo>
                    <a:pt x="1670937" y="229229"/>
                  </a:lnTo>
                  <a:lnTo>
                    <a:pt x="1635291" y="201504"/>
                  </a:lnTo>
                  <a:lnTo>
                    <a:pt x="1598378" y="175322"/>
                  </a:lnTo>
                  <a:lnTo>
                    <a:pt x="1560243" y="150738"/>
                  </a:lnTo>
                  <a:lnTo>
                    <a:pt x="1520931" y="127805"/>
                  </a:lnTo>
                  <a:lnTo>
                    <a:pt x="1480485" y="106577"/>
                  </a:lnTo>
                  <a:lnTo>
                    <a:pt x="1438951" y="87108"/>
                  </a:lnTo>
                  <a:lnTo>
                    <a:pt x="1396372" y="69451"/>
                  </a:lnTo>
                  <a:lnTo>
                    <a:pt x="1352793" y="53661"/>
                  </a:lnTo>
                  <a:lnTo>
                    <a:pt x="1308258" y="39789"/>
                  </a:lnTo>
                  <a:lnTo>
                    <a:pt x="1262811" y="27891"/>
                  </a:lnTo>
                  <a:lnTo>
                    <a:pt x="1216498" y="18019"/>
                  </a:lnTo>
                  <a:lnTo>
                    <a:pt x="1169361" y="10228"/>
                  </a:lnTo>
                  <a:lnTo>
                    <a:pt x="1121447" y="4572"/>
                  </a:lnTo>
                  <a:lnTo>
                    <a:pt x="1073171" y="1142"/>
                  </a:lnTo>
                  <a:lnTo>
                    <a:pt x="1024800" y="0"/>
                  </a:lnTo>
                  <a:lnTo>
                    <a:pt x="1024800" y="1024763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061204" y="3316223"/>
              <a:ext cx="1020444" cy="1024890"/>
            </a:xfrm>
            <a:custGeom>
              <a:avLst/>
              <a:gdLst/>
              <a:ahLst/>
              <a:cxnLst/>
              <a:rect l="l" t="t" r="r" b="b"/>
              <a:pathLst>
                <a:path w="1020445" h="1024889">
                  <a:moveTo>
                    <a:pt x="1020191" y="0"/>
                  </a:moveTo>
                  <a:lnTo>
                    <a:pt x="972397" y="1110"/>
                  </a:lnTo>
                  <a:lnTo>
                    <a:pt x="925132" y="4389"/>
                  </a:lnTo>
                  <a:lnTo>
                    <a:pt x="878445" y="9788"/>
                  </a:lnTo>
                  <a:lnTo>
                    <a:pt x="832389" y="17263"/>
                  </a:lnTo>
                  <a:lnTo>
                    <a:pt x="787014" y="26766"/>
                  </a:lnTo>
                  <a:lnTo>
                    <a:pt x="742372" y="38251"/>
                  </a:lnTo>
                  <a:lnTo>
                    <a:pt x="698512" y="51672"/>
                  </a:lnTo>
                  <a:lnTo>
                    <a:pt x="655486" y="66982"/>
                  </a:lnTo>
                  <a:lnTo>
                    <a:pt x="613345" y="84136"/>
                  </a:lnTo>
                  <a:lnTo>
                    <a:pt x="572140" y="103086"/>
                  </a:lnTo>
                  <a:lnTo>
                    <a:pt x="531923" y="123787"/>
                  </a:lnTo>
                  <a:lnTo>
                    <a:pt x="492743" y="146192"/>
                  </a:lnTo>
                  <a:lnTo>
                    <a:pt x="454652" y="170254"/>
                  </a:lnTo>
                  <a:lnTo>
                    <a:pt x="417700" y="195928"/>
                  </a:lnTo>
                  <a:lnTo>
                    <a:pt x="381940" y="223167"/>
                  </a:lnTo>
                  <a:lnTo>
                    <a:pt x="347422" y="251924"/>
                  </a:lnTo>
                  <a:lnTo>
                    <a:pt x="314196" y="282154"/>
                  </a:lnTo>
                  <a:lnTo>
                    <a:pt x="282314" y="313810"/>
                  </a:lnTo>
                  <a:lnTo>
                    <a:pt x="251827" y="346846"/>
                  </a:lnTo>
                  <a:lnTo>
                    <a:pt x="222785" y="381214"/>
                  </a:lnTo>
                  <a:lnTo>
                    <a:pt x="195241" y="416870"/>
                  </a:lnTo>
                  <a:lnTo>
                    <a:pt x="169243" y="453766"/>
                  </a:lnTo>
                  <a:lnTo>
                    <a:pt x="144845" y="491856"/>
                  </a:lnTo>
                  <a:lnTo>
                    <a:pt x="122096" y="531094"/>
                  </a:lnTo>
                  <a:lnTo>
                    <a:pt x="101048" y="571434"/>
                  </a:lnTo>
                  <a:lnTo>
                    <a:pt x="81751" y="612829"/>
                  </a:lnTo>
                  <a:lnTo>
                    <a:pt x="64257" y="655232"/>
                  </a:lnTo>
                  <a:lnTo>
                    <a:pt x="48616" y="698598"/>
                  </a:lnTo>
                  <a:lnTo>
                    <a:pt x="34880" y="742880"/>
                  </a:lnTo>
                  <a:lnTo>
                    <a:pt x="23099" y="788032"/>
                  </a:lnTo>
                  <a:lnTo>
                    <a:pt x="13325" y="834007"/>
                  </a:lnTo>
                  <a:lnTo>
                    <a:pt x="5608" y="880760"/>
                  </a:lnTo>
                  <a:lnTo>
                    <a:pt x="0" y="928243"/>
                  </a:lnTo>
                  <a:lnTo>
                    <a:pt x="1020191" y="1024763"/>
                  </a:lnTo>
                  <a:lnTo>
                    <a:pt x="1020191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061204" y="3316223"/>
              <a:ext cx="1020444" cy="1024890"/>
            </a:xfrm>
            <a:custGeom>
              <a:avLst/>
              <a:gdLst/>
              <a:ahLst/>
              <a:cxnLst/>
              <a:rect l="l" t="t" r="r" b="b"/>
              <a:pathLst>
                <a:path w="1020445" h="1024889">
                  <a:moveTo>
                    <a:pt x="1020191" y="1024763"/>
                  </a:moveTo>
                  <a:lnTo>
                    <a:pt x="1020191" y="0"/>
                  </a:lnTo>
                  <a:lnTo>
                    <a:pt x="972397" y="1110"/>
                  </a:lnTo>
                  <a:lnTo>
                    <a:pt x="925132" y="4389"/>
                  </a:lnTo>
                  <a:lnTo>
                    <a:pt x="878445" y="9788"/>
                  </a:lnTo>
                  <a:lnTo>
                    <a:pt x="832389" y="17263"/>
                  </a:lnTo>
                  <a:lnTo>
                    <a:pt x="787014" y="26766"/>
                  </a:lnTo>
                  <a:lnTo>
                    <a:pt x="742372" y="38251"/>
                  </a:lnTo>
                  <a:lnTo>
                    <a:pt x="698512" y="51672"/>
                  </a:lnTo>
                  <a:lnTo>
                    <a:pt x="655486" y="66982"/>
                  </a:lnTo>
                  <a:lnTo>
                    <a:pt x="613345" y="84136"/>
                  </a:lnTo>
                  <a:lnTo>
                    <a:pt x="572140" y="103086"/>
                  </a:lnTo>
                  <a:lnTo>
                    <a:pt x="531923" y="123787"/>
                  </a:lnTo>
                  <a:lnTo>
                    <a:pt x="492743" y="146192"/>
                  </a:lnTo>
                  <a:lnTo>
                    <a:pt x="454652" y="170254"/>
                  </a:lnTo>
                  <a:lnTo>
                    <a:pt x="417700" y="195928"/>
                  </a:lnTo>
                  <a:lnTo>
                    <a:pt x="381940" y="223167"/>
                  </a:lnTo>
                  <a:lnTo>
                    <a:pt x="347422" y="251924"/>
                  </a:lnTo>
                  <a:lnTo>
                    <a:pt x="314196" y="282154"/>
                  </a:lnTo>
                  <a:lnTo>
                    <a:pt x="282314" y="313810"/>
                  </a:lnTo>
                  <a:lnTo>
                    <a:pt x="251827" y="346846"/>
                  </a:lnTo>
                  <a:lnTo>
                    <a:pt x="222785" y="381214"/>
                  </a:lnTo>
                  <a:lnTo>
                    <a:pt x="195241" y="416870"/>
                  </a:lnTo>
                  <a:lnTo>
                    <a:pt x="169243" y="453766"/>
                  </a:lnTo>
                  <a:lnTo>
                    <a:pt x="144845" y="491856"/>
                  </a:lnTo>
                  <a:lnTo>
                    <a:pt x="122096" y="531094"/>
                  </a:lnTo>
                  <a:lnTo>
                    <a:pt x="101048" y="571434"/>
                  </a:lnTo>
                  <a:lnTo>
                    <a:pt x="81751" y="612829"/>
                  </a:lnTo>
                  <a:lnTo>
                    <a:pt x="64257" y="655232"/>
                  </a:lnTo>
                  <a:lnTo>
                    <a:pt x="48616" y="698598"/>
                  </a:lnTo>
                  <a:lnTo>
                    <a:pt x="34880" y="742880"/>
                  </a:lnTo>
                  <a:lnTo>
                    <a:pt x="23099" y="788032"/>
                  </a:lnTo>
                  <a:lnTo>
                    <a:pt x="13325" y="834007"/>
                  </a:lnTo>
                  <a:lnTo>
                    <a:pt x="5608" y="880760"/>
                  </a:lnTo>
                  <a:lnTo>
                    <a:pt x="0" y="928243"/>
                  </a:lnTo>
                  <a:lnTo>
                    <a:pt x="1020191" y="1024763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253353" y="4577588"/>
            <a:ext cx="534670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2 018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687</a:t>
            </a:r>
            <a:endParaRPr sz="900">
              <a:latin typeface="Century Gothic"/>
              <a:cs typeface="Century Gothic"/>
            </a:endParaRPr>
          </a:p>
          <a:p>
            <a:pPr algn="ctr" marL="635">
              <a:lnSpc>
                <a:spcPct val="100000"/>
              </a:lnSpc>
              <a:spcBef>
                <a:spcPts val="20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77%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335904" y="3685413"/>
            <a:ext cx="438784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620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052</a:t>
            </a:r>
            <a:endParaRPr sz="900">
              <a:latin typeface="Century Gothic"/>
              <a:cs typeface="Century Gothic"/>
            </a:endParaRPr>
          </a:p>
          <a:p>
            <a:pPr algn="ctr" marL="1905">
              <a:lnSpc>
                <a:spcPct val="100000"/>
              </a:lnSpc>
              <a:spcBef>
                <a:spcPts val="20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23%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428869" y="2761233"/>
            <a:ext cx="13068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Площадь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МКД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606796" y="5737859"/>
            <a:ext cx="79375" cy="79375"/>
            <a:chOff x="5606796" y="5737859"/>
            <a:chExt cx="79375" cy="79375"/>
          </a:xfrm>
        </p:grpSpPr>
        <p:sp>
          <p:nvSpPr>
            <p:cNvPr id="27" name="object 27" descr=""/>
            <p:cNvSpPr/>
            <p:nvPr/>
          </p:nvSpPr>
          <p:spPr>
            <a:xfrm>
              <a:off x="5615940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6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6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615940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0" y="60960"/>
                  </a:moveTo>
                  <a:lnTo>
                    <a:pt x="60960" y="60960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5960364" y="5737859"/>
            <a:ext cx="79375" cy="79375"/>
            <a:chOff x="5960364" y="5737859"/>
            <a:chExt cx="79375" cy="79375"/>
          </a:xfrm>
        </p:grpSpPr>
        <p:sp>
          <p:nvSpPr>
            <p:cNvPr id="30" name="object 30" descr=""/>
            <p:cNvSpPr/>
            <p:nvPr/>
          </p:nvSpPr>
          <p:spPr>
            <a:xfrm>
              <a:off x="5969508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6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60" y="6096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969508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0" y="60960"/>
                  </a:moveTo>
                  <a:lnTo>
                    <a:pt x="60960" y="60960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691378" y="5692241"/>
            <a:ext cx="915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125" algn="l"/>
              </a:tabLst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РО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спецсчет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449112" y="3307079"/>
            <a:ext cx="2068195" cy="2068195"/>
            <a:chOff x="8449112" y="3307079"/>
            <a:chExt cx="2068195" cy="2068195"/>
          </a:xfrm>
        </p:grpSpPr>
        <p:sp>
          <p:nvSpPr>
            <p:cNvPr id="34" name="object 34" descr=""/>
            <p:cNvSpPr/>
            <p:nvPr/>
          </p:nvSpPr>
          <p:spPr>
            <a:xfrm>
              <a:off x="9483216" y="3316223"/>
              <a:ext cx="1025525" cy="1512570"/>
            </a:xfrm>
            <a:custGeom>
              <a:avLst/>
              <a:gdLst/>
              <a:ahLst/>
              <a:cxnLst/>
              <a:rect l="l" t="t" r="r" b="b"/>
              <a:pathLst>
                <a:path w="1025525" h="1512570">
                  <a:moveTo>
                    <a:pt x="0" y="0"/>
                  </a:moveTo>
                  <a:lnTo>
                    <a:pt x="0" y="1024763"/>
                  </a:lnTo>
                  <a:lnTo>
                    <a:pt x="901318" y="1512443"/>
                  </a:lnTo>
                  <a:lnTo>
                    <a:pt x="923287" y="1469478"/>
                  </a:lnTo>
                  <a:lnTo>
                    <a:pt x="943049" y="1425973"/>
                  </a:lnTo>
                  <a:lnTo>
                    <a:pt x="960625" y="1381995"/>
                  </a:lnTo>
                  <a:lnTo>
                    <a:pt x="976036" y="1337609"/>
                  </a:lnTo>
                  <a:lnTo>
                    <a:pt x="989300" y="1292883"/>
                  </a:lnTo>
                  <a:lnTo>
                    <a:pt x="1000438" y="1247883"/>
                  </a:lnTo>
                  <a:lnTo>
                    <a:pt x="1009469" y="1202676"/>
                  </a:lnTo>
                  <a:lnTo>
                    <a:pt x="1016413" y="1157329"/>
                  </a:lnTo>
                  <a:lnTo>
                    <a:pt x="1021291" y="1111908"/>
                  </a:lnTo>
                  <a:lnTo>
                    <a:pt x="1024121" y="1066481"/>
                  </a:lnTo>
                  <a:lnTo>
                    <a:pt x="1024925" y="1021113"/>
                  </a:lnTo>
                  <a:lnTo>
                    <a:pt x="1023721" y="975871"/>
                  </a:lnTo>
                  <a:lnTo>
                    <a:pt x="1020529" y="930823"/>
                  </a:lnTo>
                  <a:lnTo>
                    <a:pt x="1015371" y="886034"/>
                  </a:lnTo>
                  <a:lnTo>
                    <a:pt x="1008264" y="841571"/>
                  </a:lnTo>
                  <a:lnTo>
                    <a:pt x="999229" y="797502"/>
                  </a:lnTo>
                  <a:lnTo>
                    <a:pt x="988287" y="753893"/>
                  </a:lnTo>
                  <a:lnTo>
                    <a:pt x="975456" y="710810"/>
                  </a:lnTo>
                  <a:lnTo>
                    <a:pt x="960757" y="668320"/>
                  </a:lnTo>
                  <a:lnTo>
                    <a:pt x="944210" y="626491"/>
                  </a:lnTo>
                  <a:lnTo>
                    <a:pt x="925834" y="585387"/>
                  </a:lnTo>
                  <a:lnTo>
                    <a:pt x="905649" y="545077"/>
                  </a:lnTo>
                  <a:lnTo>
                    <a:pt x="883675" y="505627"/>
                  </a:lnTo>
                  <a:lnTo>
                    <a:pt x="859932" y="467103"/>
                  </a:lnTo>
                  <a:lnTo>
                    <a:pt x="834440" y="429573"/>
                  </a:lnTo>
                  <a:lnTo>
                    <a:pt x="807218" y="393103"/>
                  </a:lnTo>
                  <a:lnTo>
                    <a:pt x="778287" y="357759"/>
                  </a:lnTo>
                  <a:lnTo>
                    <a:pt x="747667" y="323609"/>
                  </a:lnTo>
                  <a:lnTo>
                    <a:pt x="715376" y="290718"/>
                  </a:lnTo>
                  <a:lnTo>
                    <a:pt x="681436" y="259155"/>
                  </a:lnTo>
                  <a:lnTo>
                    <a:pt x="645865" y="228984"/>
                  </a:lnTo>
                  <a:lnTo>
                    <a:pt x="608685" y="200274"/>
                  </a:lnTo>
                  <a:lnTo>
                    <a:pt x="569914" y="173091"/>
                  </a:lnTo>
                  <a:lnTo>
                    <a:pt x="529572" y="147500"/>
                  </a:lnTo>
                  <a:lnTo>
                    <a:pt x="487679" y="123571"/>
                  </a:lnTo>
                  <a:lnTo>
                    <a:pt x="442207" y="100421"/>
                  </a:lnTo>
                  <a:lnTo>
                    <a:pt x="395764" y="79605"/>
                  </a:lnTo>
                  <a:lnTo>
                    <a:pt x="348440" y="61147"/>
                  </a:lnTo>
                  <a:lnTo>
                    <a:pt x="300325" y="45070"/>
                  </a:lnTo>
                  <a:lnTo>
                    <a:pt x="251507" y="31400"/>
                  </a:lnTo>
                  <a:lnTo>
                    <a:pt x="202076" y="20161"/>
                  </a:lnTo>
                  <a:lnTo>
                    <a:pt x="152120" y="11377"/>
                  </a:lnTo>
                  <a:lnTo>
                    <a:pt x="101730" y="5072"/>
                  </a:lnTo>
                  <a:lnTo>
                    <a:pt x="50993" y="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483216" y="3316223"/>
              <a:ext cx="1025525" cy="1512570"/>
            </a:xfrm>
            <a:custGeom>
              <a:avLst/>
              <a:gdLst/>
              <a:ahLst/>
              <a:cxnLst/>
              <a:rect l="l" t="t" r="r" b="b"/>
              <a:pathLst>
                <a:path w="1025525" h="1512570">
                  <a:moveTo>
                    <a:pt x="0" y="1024763"/>
                  </a:moveTo>
                  <a:lnTo>
                    <a:pt x="901318" y="1512443"/>
                  </a:lnTo>
                  <a:lnTo>
                    <a:pt x="923287" y="1469478"/>
                  </a:lnTo>
                  <a:lnTo>
                    <a:pt x="943049" y="1425973"/>
                  </a:lnTo>
                  <a:lnTo>
                    <a:pt x="960625" y="1381995"/>
                  </a:lnTo>
                  <a:lnTo>
                    <a:pt x="976036" y="1337609"/>
                  </a:lnTo>
                  <a:lnTo>
                    <a:pt x="989300" y="1292883"/>
                  </a:lnTo>
                  <a:lnTo>
                    <a:pt x="1000438" y="1247883"/>
                  </a:lnTo>
                  <a:lnTo>
                    <a:pt x="1009469" y="1202676"/>
                  </a:lnTo>
                  <a:lnTo>
                    <a:pt x="1016413" y="1157329"/>
                  </a:lnTo>
                  <a:lnTo>
                    <a:pt x="1021291" y="1111908"/>
                  </a:lnTo>
                  <a:lnTo>
                    <a:pt x="1024121" y="1066481"/>
                  </a:lnTo>
                  <a:lnTo>
                    <a:pt x="1024925" y="1021113"/>
                  </a:lnTo>
                  <a:lnTo>
                    <a:pt x="1023721" y="975871"/>
                  </a:lnTo>
                  <a:lnTo>
                    <a:pt x="1020529" y="930823"/>
                  </a:lnTo>
                  <a:lnTo>
                    <a:pt x="1015371" y="886034"/>
                  </a:lnTo>
                  <a:lnTo>
                    <a:pt x="1008264" y="841571"/>
                  </a:lnTo>
                  <a:lnTo>
                    <a:pt x="999229" y="797502"/>
                  </a:lnTo>
                  <a:lnTo>
                    <a:pt x="988287" y="753893"/>
                  </a:lnTo>
                  <a:lnTo>
                    <a:pt x="975456" y="710810"/>
                  </a:lnTo>
                  <a:lnTo>
                    <a:pt x="960757" y="668320"/>
                  </a:lnTo>
                  <a:lnTo>
                    <a:pt x="944210" y="626491"/>
                  </a:lnTo>
                  <a:lnTo>
                    <a:pt x="925834" y="585387"/>
                  </a:lnTo>
                  <a:lnTo>
                    <a:pt x="905649" y="545077"/>
                  </a:lnTo>
                  <a:lnTo>
                    <a:pt x="883675" y="505627"/>
                  </a:lnTo>
                  <a:lnTo>
                    <a:pt x="859932" y="467103"/>
                  </a:lnTo>
                  <a:lnTo>
                    <a:pt x="834440" y="429573"/>
                  </a:lnTo>
                  <a:lnTo>
                    <a:pt x="807218" y="393103"/>
                  </a:lnTo>
                  <a:lnTo>
                    <a:pt x="778287" y="357759"/>
                  </a:lnTo>
                  <a:lnTo>
                    <a:pt x="747667" y="323609"/>
                  </a:lnTo>
                  <a:lnTo>
                    <a:pt x="715376" y="290718"/>
                  </a:lnTo>
                  <a:lnTo>
                    <a:pt x="681436" y="259155"/>
                  </a:lnTo>
                  <a:lnTo>
                    <a:pt x="645865" y="228984"/>
                  </a:lnTo>
                  <a:lnTo>
                    <a:pt x="608685" y="200274"/>
                  </a:lnTo>
                  <a:lnTo>
                    <a:pt x="569914" y="173091"/>
                  </a:lnTo>
                  <a:lnTo>
                    <a:pt x="529572" y="147500"/>
                  </a:lnTo>
                  <a:lnTo>
                    <a:pt x="487679" y="123571"/>
                  </a:lnTo>
                  <a:lnTo>
                    <a:pt x="442207" y="100421"/>
                  </a:lnTo>
                  <a:lnTo>
                    <a:pt x="395764" y="79605"/>
                  </a:lnTo>
                  <a:lnTo>
                    <a:pt x="348440" y="61147"/>
                  </a:lnTo>
                  <a:lnTo>
                    <a:pt x="300325" y="45070"/>
                  </a:lnTo>
                  <a:lnTo>
                    <a:pt x="251507" y="31400"/>
                  </a:lnTo>
                  <a:lnTo>
                    <a:pt x="202076" y="20161"/>
                  </a:lnTo>
                  <a:lnTo>
                    <a:pt x="152120" y="11377"/>
                  </a:lnTo>
                  <a:lnTo>
                    <a:pt x="101730" y="5072"/>
                  </a:lnTo>
                  <a:lnTo>
                    <a:pt x="50993" y="1272"/>
                  </a:lnTo>
                  <a:lnTo>
                    <a:pt x="0" y="0"/>
                  </a:lnTo>
                  <a:lnTo>
                    <a:pt x="0" y="1024763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545067" y="4340986"/>
              <a:ext cx="1839595" cy="1025525"/>
            </a:xfrm>
            <a:custGeom>
              <a:avLst/>
              <a:gdLst/>
              <a:ahLst/>
              <a:cxnLst/>
              <a:rect l="l" t="t" r="r" b="b"/>
              <a:pathLst>
                <a:path w="1839595" h="1025525">
                  <a:moveTo>
                    <a:pt x="938149" y="0"/>
                  </a:moveTo>
                  <a:lnTo>
                    <a:pt x="0" y="412114"/>
                  </a:lnTo>
                  <a:lnTo>
                    <a:pt x="20419" y="455832"/>
                  </a:lnTo>
                  <a:lnTo>
                    <a:pt x="42620" y="498140"/>
                  </a:lnTo>
                  <a:lnTo>
                    <a:pt x="66537" y="539014"/>
                  </a:lnTo>
                  <a:lnTo>
                    <a:pt x="92106" y="578427"/>
                  </a:lnTo>
                  <a:lnTo>
                    <a:pt x="119262" y="616356"/>
                  </a:lnTo>
                  <a:lnTo>
                    <a:pt x="147941" y="652774"/>
                  </a:lnTo>
                  <a:lnTo>
                    <a:pt x="178076" y="687656"/>
                  </a:lnTo>
                  <a:lnTo>
                    <a:pt x="209604" y="720977"/>
                  </a:lnTo>
                  <a:lnTo>
                    <a:pt x="242459" y="752711"/>
                  </a:lnTo>
                  <a:lnTo>
                    <a:pt x="276577" y="782835"/>
                  </a:lnTo>
                  <a:lnTo>
                    <a:pt x="311892" y="811321"/>
                  </a:lnTo>
                  <a:lnTo>
                    <a:pt x="348341" y="838144"/>
                  </a:lnTo>
                  <a:lnTo>
                    <a:pt x="385858" y="863281"/>
                  </a:lnTo>
                  <a:lnTo>
                    <a:pt x="424379" y="886704"/>
                  </a:lnTo>
                  <a:lnTo>
                    <a:pt x="463838" y="908390"/>
                  </a:lnTo>
                  <a:lnTo>
                    <a:pt x="504170" y="928312"/>
                  </a:lnTo>
                  <a:lnTo>
                    <a:pt x="545312" y="946445"/>
                  </a:lnTo>
                  <a:lnTo>
                    <a:pt x="587197" y="962764"/>
                  </a:lnTo>
                  <a:lnTo>
                    <a:pt x="629762" y="977245"/>
                  </a:lnTo>
                  <a:lnTo>
                    <a:pt x="672941" y="989860"/>
                  </a:lnTo>
                  <a:lnTo>
                    <a:pt x="716670" y="1000586"/>
                  </a:lnTo>
                  <a:lnTo>
                    <a:pt x="760883" y="1009396"/>
                  </a:lnTo>
                  <a:lnTo>
                    <a:pt x="805516" y="1016266"/>
                  </a:lnTo>
                  <a:lnTo>
                    <a:pt x="850504" y="1021171"/>
                  </a:lnTo>
                  <a:lnTo>
                    <a:pt x="895783" y="1024084"/>
                  </a:lnTo>
                  <a:lnTo>
                    <a:pt x="941286" y="1024981"/>
                  </a:lnTo>
                  <a:lnTo>
                    <a:pt x="986951" y="1023837"/>
                  </a:lnTo>
                  <a:lnTo>
                    <a:pt x="1032711" y="1020625"/>
                  </a:lnTo>
                  <a:lnTo>
                    <a:pt x="1078501" y="1015322"/>
                  </a:lnTo>
                  <a:lnTo>
                    <a:pt x="1124258" y="1007901"/>
                  </a:lnTo>
                  <a:lnTo>
                    <a:pt x="1169916" y="998337"/>
                  </a:lnTo>
                  <a:lnTo>
                    <a:pt x="1215411" y="986605"/>
                  </a:lnTo>
                  <a:lnTo>
                    <a:pt x="1260677" y="972680"/>
                  </a:lnTo>
                  <a:lnTo>
                    <a:pt x="1305649" y="956536"/>
                  </a:lnTo>
                  <a:lnTo>
                    <a:pt x="1350263" y="938149"/>
                  </a:lnTo>
                  <a:lnTo>
                    <a:pt x="1394407" y="917512"/>
                  </a:lnTo>
                  <a:lnTo>
                    <a:pt x="1437371" y="894881"/>
                  </a:lnTo>
                  <a:lnTo>
                    <a:pt x="1479098" y="870310"/>
                  </a:lnTo>
                  <a:lnTo>
                    <a:pt x="1519527" y="843855"/>
                  </a:lnTo>
                  <a:lnTo>
                    <a:pt x="1558601" y="815570"/>
                  </a:lnTo>
                  <a:lnTo>
                    <a:pt x="1596258" y="785510"/>
                  </a:lnTo>
                  <a:lnTo>
                    <a:pt x="1632442" y="753729"/>
                  </a:lnTo>
                  <a:lnTo>
                    <a:pt x="1667091" y="720282"/>
                  </a:lnTo>
                  <a:lnTo>
                    <a:pt x="1700148" y="685224"/>
                  </a:lnTo>
                  <a:lnTo>
                    <a:pt x="1731552" y="648609"/>
                  </a:lnTo>
                  <a:lnTo>
                    <a:pt x="1761246" y="610492"/>
                  </a:lnTo>
                  <a:lnTo>
                    <a:pt x="1789169" y="570929"/>
                  </a:lnTo>
                  <a:lnTo>
                    <a:pt x="1815262" y="529973"/>
                  </a:lnTo>
                  <a:lnTo>
                    <a:pt x="1839467" y="487680"/>
                  </a:lnTo>
                  <a:lnTo>
                    <a:pt x="938149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545067" y="4340986"/>
              <a:ext cx="1839595" cy="1025525"/>
            </a:xfrm>
            <a:custGeom>
              <a:avLst/>
              <a:gdLst/>
              <a:ahLst/>
              <a:cxnLst/>
              <a:rect l="l" t="t" r="r" b="b"/>
              <a:pathLst>
                <a:path w="1839595" h="1025525">
                  <a:moveTo>
                    <a:pt x="938149" y="0"/>
                  </a:moveTo>
                  <a:lnTo>
                    <a:pt x="0" y="412114"/>
                  </a:lnTo>
                  <a:lnTo>
                    <a:pt x="20419" y="455832"/>
                  </a:lnTo>
                  <a:lnTo>
                    <a:pt x="42620" y="498140"/>
                  </a:lnTo>
                  <a:lnTo>
                    <a:pt x="66537" y="539014"/>
                  </a:lnTo>
                  <a:lnTo>
                    <a:pt x="92106" y="578427"/>
                  </a:lnTo>
                  <a:lnTo>
                    <a:pt x="119262" y="616356"/>
                  </a:lnTo>
                  <a:lnTo>
                    <a:pt x="147941" y="652774"/>
                  </a:lnTo>
                  <a:lnTo>
                    <a:pt x="178076" y="687656"/>
                  </a:lnTo>
                  <a:lnTo>
                    <a:pt x="209604" y="720977"/>
                  </a:lnTo>
                  <a:lnTo>
                    <a:pt x="242459" y="752711"/>
                  </a:lnTo>
                  <a:lnTo>
                    <a:pt x="276577" y="782835"/>
                  </a:lnTo>
                  <a:lnTo>
                    <a:pt x="311892" y="811321"/>
                  </a:lnTo>
                  <a:lnTo>
                    <a:pt x="348341" y="838144"/>
                  </a:lnTo>
                  <a:lnTo>
                    <a:pt x="385858" y="863281"/>
                  </a:lnTo>
                  <a:lnTo>
                    <a:pt x="424379" y="886704"/>
                  </a:lnTo>
                  <a:lnTo>
                    <a:pt x="463838" y="908390"/>
                  </a:lnTo>
                  <a:lnTo>
                    <a:pt x="504170" y="928312"/>
                  </a:lnTo>
                  <a:lnTo>
                    <a:pt x="545312" y="946445"/>
                  </a:lnTo>
                  <a:lnTo>
                    <a:pt x="587197" y="962764"/>
                  </a:lnTo>
                  <a:lnTo>
                    <a:pt x="629762" y="977245"/>
                  </a:lnTo>
                  <a:lnTo>
                    <a:pt x="672941" y="989860"/>
                  </a:lnTo>
                  <a:lnTo>
                    <a:pt x="716670" y="1000586"/>
                  </a:lnTo>
                  <a:lnTo>
                    <a:pt x="760883" y="1009396"/>
                  </a:lnTo>
                  <a:lnTo>
                    <a:pt x="805516" y="1016266"/>
                  </a:lnTo>
                  <a:lnTo>
                    <a:pt x="850504" y="1021171"/>
                  </a:lnTo>
                  <a:lnTo>
                    <a:pt x="895783" y="1024084"/>
                  </a:lnTo>
                  <a:lnTo>
                    <a:pt x="941286" y="1024981"/>
                  </a:lnTo>
                  <a:lnTo>
                    <a:pt x="986951" y="1023837"/>
                  </a:lnTo>
                  <a:lnTo>
                    <a:pt x="1032711" y="1020625"/>
                  </a:lnTo>
                  <a:lnTo>
                    <a:pt x="1078501" y="1015322"/>
                  </a:lnTo>
                  <a:lnTo>
                    <a:pt x="1124258" y="1007901"/>
                  </a:lnTo>
                  <a:lnTo>
                    <a:pt x="1169916" y="998337"/>
                  </a:lnTo>
                  <a:lnTo>
                    <a:pt x="1215411" y="986605"/>
                  </a:lnTo>
                  <a:lnTo>
                    <a:pt x="1260677" y="972680"/>
                  </a:lnTo>
                  <a:lnTo>
                    <a:pt x="1305649" y="956536"/>
                  </a:lnTo>
                  <a:lnTo>
                    <a:pt x="1350263" y="938149"/>
                  </a:lnTo>
                  <a:lnTo>
                    <a:pt x="1394407" y="917512"/>
                  </a:lnTo>
                  <a:lnTo>
                    <a:pt x="1437371" y="894881"/>
                  </a:lnTo>
                  <a:lnTo>
                    <a:pt x="1479098" y="870310"/>
                  </a:lnTo>
                  <a:lnTo>
                    <a:pt x="1519527" y="843855"/>
                  </a:lnTo>
                  <a:lnTo>
                    <a:pt x="1558601" y="815570"/>
                  </a:lnTo>
                  <a:lnTo>
                    <a:pt x="1596258" y="785510"/>
                  </a:lnTo>
                  <a:lnTo>
                    <a:pt x="1632442" y="753729"/>
                  </a:lnTo>
                  <a:lnTo>
                    <a:pt x="1667091" y="720282"/>
                  </a:lnTo>
                  <a:lnTo>
                    <a:pt x="1700148" y="685224"/>
                  </a:lnTo>
                  <a:lnTo>
                    <a:pt x="1731552" y="648609"/>
                  </a:lnTo>
                  <a:lnTo>
                    <a:pt x="1761246" y="610492"/>
                  </a:lnTo>
                  <a:lnTo>
                    <a:pt x="1789169" y="570929"/>
                  </a:lnTo>
                  <a:lnTo>
                    <a:pt x="1815262" y="529973"/>
                  </a:lnTo>
                  <a:lnTo>
                    <a:pt x="1839467" y="487680"/>
                  </a:lnTo>
                  <a:lnTo>
                    <a:pt x="938149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458256" y="3403980"/>
              <a:ext cx="1025525" cy="1349375"/>
            </a:xfrm>
            <a:custGeom>
              <a:avLst/>
              <a:gdLst/>
              <a:ahLst/>
              <a:cxnLst/>
              <a:rect l="l" t="t" r="r" b="b"/>
              <a:pathLst>
                <a:path w="1025525" h="1349375">
                  <a:moveTo>
                    <a:pt x="610178" y="0"/>
                  </a:moveTo>
                  <a:lnTo>
                    <a:pt x="566602" y="20511"/>
                  </a:lnTo>
                  <a:lnTo>
                    <a:pt x="524434" y="42794"/>
                  </a:lnTo>
                  <a:lnTo>
                    <a:pt x="483699" y="66782"/>
                  </a:lnTo>
                  <a:lnTo>
                    <a:pt x="444424" y="92412"/>
                  </a:lnTo>
                  <a:lnTo>
                    <a:pt x="406631" y="119619"/>
                  </a:lnTo>
                  <a:lnTo>
                    <a:pt x="370347" y="148338"/>
                  </a:lnTo>
                  <a:lnTo>
                    <a:pt x="335597" y="178506"/>
                  </a:lnTo>
                  <a:lnTo>
                    <a:pt x="302405" y="210056"/>
                  </a:lnTo>
                  <a:lnTo>
                    <a:pt x="270797" y="242926"/>
                  </a:lnTo>
                  <a:lnTo>
                    <a:pt x="240798" y="277050"/>
                  </a:lnTo>
                  <a:lnTo>
                    <a:pt x="212432" y="312364"/>
                  </a:lnTo>
                  <a:lnTo>
                    <a:pt x="185725" y="348803"/>
                  </a:lnTo>
                  <a:lnTo>
                    <a:pt x="160701" y="386303"/>
                  </a:lnTo>
                  <a:lnTo>
                    <a:pt x="137387" y="424799"/>
                  </a:lnTo>
                  <a:lnTo>
                    <a:pt x="115806" y="464227"/>
                  </a:lnTo>
                  <a:lnTo>
                    <a:pt x="95983" y="504523"/>
                  </a:lnTo>
                  <a:lnTo>
                    <a:pt x="77945" y="545621"/>
                  </a:lnTo>
                  <a:lnTo>
                    <a:pt x="61715" y="587458"/>
                  </a:lnTo>
                  <a:lnTo>
                    <a:pt x="47320" y="629968"/>
                  </a:lnTo>
                  <a:lnTo>
                    <a:pt x="34783" y="673088"/>
                  </a:lnTo>
                  <a:lnTo>
                    <a:pt x="24130" y="716752"/>
                  </a:lnTo>
                  <a:lnTo>
                    <a:pt x="15386" y="760896"/>
                  </a:lnTo>
                  <a:lnTo>
                    <a:pt x="8576" y="805457"/>
                  </a:lnTo>
                  <a:lnTo>
                    <a:pt x="3725" y="850368"/>
                  </a:lnTo>
                  <a:lnTo>
                    <a:pt x="858" y="895566"/>
                  </a:lnTo>
                  <a:lnTo>
                    <a:pt x="0" y="940986"/>
                  </a:lnTo>
                  <a:lnTo>
                    <a:pt x="1175" y="986564"/>
                  </a:lnTo>
                  <a:lnTo>
                    <a:pt x="4410" y="1032235"/>
                  </a:lnTo>
                  <a:lnTo>
                    <a:pt x="9729" y="1077935"/>
                  </a:lnTo>
                  <a:lnTo>
                    <a:pt x="17158" y="1123598"/>
                  </a:lnTo>
                  <a:lnTo>
                    <a:pt x="26720" y="1169162"/>
                  </a:lnTo>
                  <a:lnTo>
                    <a:pt x="38441" y="1214560"/>
                  </a:lnTo>
                  <a:lnTo>
                    <a:pt x="52347" y="1259729"/>
                  </a:lnTo>
                  <a:lnTo>
                    <a:pt x="68462" y="1304604"/>
                  </a:lnTo>
                  <a:lnTo>
                    <a:pt x="86811" y="1349121"/>
                  </a:lnTo>
                  <a:lnTo>
                    <a:pt x="1024960" y="937006"/>
                  </a:lnTo>
                  <a:lnTo>
                    <a:pt x="610178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458256" y="3403980"/>
              <a:ext cx="1025525" cy="1349375"/>
            </a:xfrm>
            <a:custGeom>
              <a:avLst/>
              <a:gdLst/>
              <a:ahLst/>
              <a:cxnLst/>
              <a:rect l="l" t="t" r="r" b="b"/>
              <a:pathLst>
                <a:path w="1025525" h="1349375">
                  <a:moveTo>
                    <a:pt x="1024960" y="937006"/>
                  </a:moveTo>
                  <a:lnTo>
                    <a:pt x="610178" y="0"/>
                  </a:lnTo>
                  <a:lnTo>
                    <a:pt x="566602" y="20511"/>
                  </a:lnTo>
                  <a:lnTo>
                    <a:pt x="524434" y="42794"/>
                  </a:lnTo>
                  <a:lnTo>
                    <a:pt x="483699" y="66782"/>
                  </a:lnTo>
                  <a:lnTo>
                    <a:pt x="444424" y="92412"/>
                  </a:lnTo>
                  <a:lnTo>
                    <a:pt x="406631" y="119619"/>
                  </a:lnTo>
                  <a:lnTo>
                    <a:pt x="370347" y="148338"/>
                  </a:lnTo>
                  <a:lnTo>
                    <a:pt x="335597" y="178506"/>
                  </a:lnTo>
                  <a:lnTo>
                    <a:pt x="302405" y="210056"/>
                  </a:lnTo>
                  <a:lnTo>
                    <a:pt x="270797" y="242926"/>
                  </a:lnTo>
                  <a:lnTo>
                    <a:pt x="240798" y="277050"/>
                  </a:lnTo>
                  <a:lnTo>
                    <a:pt x="212432" y="312364"/>
                  </a:lnTo>
                  <a:lnTo>
                    <a:pt x="185725" y="348803"/>
                  </a:lnTo>
                  <a:lnTo>
                    <a:pt x="160701" y="386303"/>
                  </a:lnTo>
                  <a:lnTo>
                    <a:pt x="137387" y="424799"/>
                  </a:lnTo>
                  <a:lnTo>
                    <a:pt x="115806" y="464227"/>
                  </a:lnTo>
                  <a:lnTo>
                    <a:pt x="95983" y="504523"/>
                  </a:lnTo>
                  <a:lnTo>
                    <a:pt x="77945" y="545621"/>
                  </a:lnTo>
                  <a:lnTo>
                    <a:pt x="61715" y="587458"/>
                  </a:lnTo>
                  <a:lnTo>
                    <a:pt x="47320" y="629968"/>
                  </a:lnTo>
                  <a:lnTo>
                    <a:pt x="34783" y="673088"/>
                  </a:lnTo>
                  <a:lnTo>
                    <a:pt x="24130" y="716752"/>
                  </a:lnTo>
                  <a:lnTo>
                    <a:pt x="15386" y="760896"/>
                  </a:lnTo>
                  <a:lnTo>
                    <a:pt x="8576" y="805457"/>
                  </a:lnTo>
                  <a:lnTo>
                    <a:pt x="3725" y="850368"/>
                  </a:lnTo>
                  <a:lnTo>
                    <a:pt x="858" y="895566"/>
                  </a:lnTo>
                  <a:lnTo>
                    <a:pt x="0" y="940986"/>
                  </a:lnTo>
                  <a:lnTo>
                    <a:pt x="1175" y="986564"/>
                  </a:lnTo>
                  <a:lnTo>
                    <a:pt x="4410" y="1032235"/>
                  </a:lnTo>
                  <a:lnTo>
                    <a:pt x="9729" y="1077935"/>
                  </a:lnTo>
                  <a:lnTo>
                    <a:pt x="17158" y="1123598"/>
                  </a:lnTo>
                  <a:lnTo>
                    <a:pt x="26720" y="1169162"/>
                  </a:lnTo>
                  <a:lnTo>
                    <a:pt x="38441" y="1214560"/>
                  </a:lnTo>
                  <a:lnTo>
                    <a:pt x="52347" y="1259729"/>
                  </a:lnTo>
                  <a:lnTo>
                    <a:pt x="68462" y="1304604"/>
                  </a:lnTo>
                  <a:lnTo>
                    <a:pt x="86811" y="1349121"/>
                  </a:lnTo>
                  <a:lnTo>
                    <a:pt x="1024960" y="937006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068434" y="3316223"/>
              <a:ext cx="415290" cy="1024890"/>
            </a:xfrm>
            <a:custGeom>
              <a:avLst/>
              <a:gdLst/>
              <a:ahLst/>
              <a:cxnLst/>
              <a:rect l="l" t="t" r="r" b="b"/>
              <a:pathLst>
                <a:path w="415290" h="1024889">
                  <a:moveTo>
                    <a:pt x="414782" y="0"/>
                  </a:moveTo>
                  <a:lnTo>
                    <a:pt x="361293" y="1437"/>
                  </a:lnTo>
                  <a:lnTo>
                    <a:pt x="308056" y="5639"/>
                  </a:lnTo>
                  <a:lnTo>
                    <a:pt x="255179" y="12586"/>
                  </a:lnTo>
                  <a:lnTo>
                    <a:pt x="202771" y="22256"/>
                  </a:lnTo>
                  <a:lnTo>
                    <a:pt x="150940" y="34629"/>
                  </a:lnTo>
                  <a:lnTo>
                    <a:pt x="99796" y="49684"/>
                  </a:lnTo>
                  <a:lnTo>
                    <a:pt x="49446" y="67400"/>
                  </a:lnTo>
                  <a:lnTo>
                    <a:pt x="0" y="87756"/>
                  </a:lnTo>
                  <a:lnTo>
                    <a:pt x="414782" y="1024763"/>
                  </a:lnTo>
                  <a:lnTo>
                    <a:pt x="414782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68434" y="3316223"/>
              <a:ext cx="415290" cy="1024890"/>
            </a:xfrm>
            <a:custGeom>
              <a:avLst/>
              <a:gdLst/>
              <a:ahLst/>
              <a:cxnLst/>
              <a:rect l="l" t="t" r="r" b="b"/>
              <a:pathLst>
                <a:path w="415290" h="1024889">
                  <a:moveTo>
                    <a:pt x="414782" y="1024763"/>
                  </a:moveTo>
                  <a:lnTo>
                    <a:pt x="414782" y="0"/>
                  </a:lnTo>
                  <a:lnTo>
                    <a:pt x="361293" y="1437"/>
                  </a:lnTo>
                  <a:lnTo>
                    <a:pt x="308056" y="5639"/>
                  </a:lnTo>
                  <a:lnTo>
                    <a:pt x="255179" y="12586"/>
                  </a:lnTo>
                  <a:lnTo>
                    <a:pt x="202771" y="22256"/>
                  </a:lnTo>
                  <a:lnTo>
                    <a:pt x="150940" y="34629"/>
                  </a:lnTo>
                  <a:lnTo>
                    <a:pt x="99796" y="49684"/>
                  </a:lnTo>
                  <a:lnTo>
                    <a:pt x="49446" y="67400"/>
                  </a:lnTo>
                  <a:lnTo>
                    <a:pt x="0" y="87756"/>
                  </a:lnTo>
                  <a:lnTo>
                    <a:pt x="414782" y="1024763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10009758" y="3723513"/>
            <a:ext cx="243204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5400">
              <a:lnSpc>
                <a:spcPct val="102200"/>
              </a:lnSpc>
              <a:spcBef>
                <a:spcPts val="75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РО 33%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363582" y="4843983"/>
            <a:ext cx="243204" cy="303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УК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35%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591550" y="3894835"/>
            <a:ext cx="272415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7940" marR="5080" indent="-15240">
              <a:lnSpc>
                <a:spcPct val="102200"/>
              </a:lnSpc>
              <a:spcBef>
                <a:spcPts val="75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ТСЖ 25%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174860" y="3386454"/>
            <a:ext cx="292735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8580" marR="5080" indent="-56515">
              <a:lnSpc>
                <a:spcPct val="102200"/>
              </a:lnSpc>
              <a:spcBef>
                <a:spcPts val="75"/>
              </a:spcBef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ЖСК 7%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8445754" y="2761233"/>
            <a:ext cx="20745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Владельцы</a:t>
            </a:r>
            <a:r>
              <a:rPr dirty="0" sz="1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спецсчетов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8778240" y="5737859"/>
            <a:ext cx="79375" cy="79375"/>
            <a:chOff x="8778240" y="5737859"/>
            <a:chExt cx="79375" cy="79375"/>
          </a:xfrm>
        </p:grpSpPr>
        <p:sp>
          <p:nvSpPr>
            <p:cNvPr id="48" name="object 48" descr=""/>
            <p:cNvSpPr/>
            <p:nvPr/>
          </p:nvSpPr>
          <p:spPr>
            <a:xfrm>
              <a:off x="8787384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787384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60960"/>
                  </a:moveTo>
                  <a:lnTo>
                    <a:pt x="60959" y="60960"/>
                  </a:lnTo>
                  <a:lnTo>
                    <a:pt x="60959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9121140" y="5737859"/>
            <a:ext cx="79375" cy="79375"/>
            <a:chOff x="9121140" y="5737859"/>
            <a:chExt cx="79375" cy="79375"/>
          </a:xfrm>
        </p:grpSpPr>
        <p:sp>
          <p:nvSpPr>
            <p:cNvPr id="51" name="object 51" descr=""/>
            <p:cNvSpPr/>
            <p:nvPr/>
          </p:nvSpPr>
          <p:spPr>
            <a:xfrm>
              <a:off x="9130284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130284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60960"/>
                  </a:moveTo>
                  <a:lnTo>
                    <a:pt x="60959" y="60960"/>
                  </a:lnTo>
                  <a:lnTo>
                    <a:pt x="60959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9436607" y="5737859"/>
            <a:ext cx="79375" cy="79375"/>
            <a:chOff x="9436607" y="5737859"/>
            <a:chExt cx="79375" cy="79375"/>
          </a:xfrm>
        </p:grpSpPr>
        <p:sp>
          <p:nvSpPr>
            <p:cNvPr id="54" name="object 54" descr=""/>
            <p:cNvSpPr/>
            <p:nvPr/>
          </p:nvSpPr>
          <p:spPr>
            <a:xfrm>
              <a:off x="9445751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445751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60960"/>
                  </a:moveTo>
                  <a:lnTo>
                    <a:pt x="60959" y="60960"/>
                  </a:lnTo>
                  <a:lnTo>
                    <a:pt x="60959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 descr=""/>
          <p:cNvGrpSpPr/>
          <p:nvPr/>
        </p:nvGrpSpPr>
        <p:grpSpPr>
          <a:xfrm>
            <a:off x="9860280" y="5737859"/>
            <a:ext cx="79375" cy="79375"/>
            <a:chOff x="9860280" y="5737859"/>
            <a:chExt cx="79375" cy="79375"/>
          </a:xfrm>
        </p:grpSpPr>
        <p:sp>
          <p:nvSpPr>
            <p:cNvPr id="57" name="object 57" descr=""/>
            <p:cNvSpPr/>
            <p:nvPr/>
          </p:nvSpPr>
          <p:spPr>
            <a:xfrm>
              <a:off x="9869424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60959" y="6096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869424" y="574700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60960"/>
                  </a:moveTo>
                  <a:lnTo>
                    <a:pt x="60959" y="60960"/>
                  </a:lnTo>
                  <a:lnTo>
                    <a:pt x="60959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8863076" y="5692241"/>
            <a:ext cx="13747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30" algn="l"/>
                <a:tab pos="670560" algn="l"/>
                <a:tab pos="1094105" algn="l"/>
              </a:tabLst>
            </a:pP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РО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УК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ТСЖ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ЖСК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807821" y="1312545"/>
            <a:ext cx="3540760" cy="5988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14,75</a:t>
            </a:r>
            <a:r>
              <a:rPr dirty="0" sz="15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%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МКД</a:t>
            </a:r>
            <a:r>
              <a:rPr dirty="0" sz="15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500" spc="-10">
                <a:solidFill>
                  <a:srgbClr val="FFFFFF"/>
                </a:solidFill>
                <a:latin typeface="Century Gothic"/>
                <a:cs typeface="Century Gothic"/>
              </a:rPr>
              <a:t> спецсчетах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22,43%</a:t>
            </a:r>
            <a:r>
              <a:rPr dirty="0" sz="15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площадь</a:t>
            </a:r>
            <a:r>
              <a:rPr dirty="0" sz="15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МКД</a:t>
            </a:r>
            <a:r>
              <a:rPr dirty="0" sz="15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5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entury Gothic"/>
                <a:cs typeface="Century Gothic"/>
              </a:rPr>
              <a:t>спецсчетах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559553" y="1304290"/>
            <a:ext cx="3186430" cy="5988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Размер</a:t>
            </a:r>
            <a:r>
              <a:rPr dirty="0" sz="15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entury Gothic"/>
                <a:cs typeface="Century Gothic"/>
              </a:rPr>
              <a:t>накоплений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dirty="0" sz="1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МКД</a:t>
            </a:r>
            <a:r>
              <a:rPr dirty="0" sz="1500" spc="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5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спецсчете</a:t>
            </a:r>
            <a:r>
              <a:rPr dirty="0" sz="15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15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2 </a:t>
            </a:r>
            <a:r>
              <a:rPr dirty="0" sz="1500" spc="-10" b="1">
                <a:solidFill>
                  <a:srgbClr val="FFFFFF"/>
                </a:solidFill>
                <a:latin typeface="Century Gothic"/>
                <a:cs typeface="Century Gothic"/>
              </a:rPr>
              <a:t>млн.руб</a:t>
            </a:r>
            <a:r>
              <a:rPr dirty="0" sz="1500" spc="-1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065769" y="1312545"/>
            <a:ext cx="3341370" cy="59880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500" spc="-10">
                <a:solidFill>
                  <a:srgbClr val="FFFFFF"/>
                </a:solidFill>
                <a:latin typeface="Century Gothic"/>
                <a:cs typeface="Century Gothic"/>
              </a:rPr>
              <a:t>Площадь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dirty="0" sz="1500" spc="-1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МКД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5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спецсчете</a:t>
            </a:r>
            <a:r>
              <a:rPr dirty="0" sz="15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15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entury Gothic"/>
                <a:cs typeface="Century Gothic"/>
              </a:rPr>
              <a:t>5,8 </a:t>
            </a:r>
            <a:r>
              <a:rPr dirty="0" sz="1500" spc="-10" b="1">
                <a:solidFill>
                  <a:srgbClr val="FFFFFF"/>
                </a:solidFill>
                <a:latin typeface="Century Gothic"/>
                <a:cs typeface="Century Gothic"/>
              </a:rPr>
              <a:t>тыс.кв.м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709"/>
            <a:ext cx="8502650" cy="9772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Актуальная</a:t>
            </a:r>
            <a:r>
              <a:rPr dirty="0" sz="4200" spc="-45"/>
              <a:t> </a:t>
            </a:r>
            <a:r>
              <a:rPr dirty="0" sz="4200" spc="-10"/>
              <a:t>практика</a:t>
            </a:r>
            <a:endParaRPr sz="42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000"/>
              <a:t>функционал</a:t>
            </a:r>
            <a:r>
              <a:rPr dirty="0" sz="2000" spc="-70"/>
              <a:t> </a:t>
            </a:r>
            <a:r>
              <a:rPr dirty="0" sz="2000"/>
              <a:t>региональных</a:t>
            </a:r>
            <a:r>
              <a:rPr dirty="0" sz="2000" spc="-65"/>
              <a:t> </a:t>
            </a:r>
            <a:r>
              <a:rPr dirty="0" sz="2000"/>
              <a:t>операторов</a:t>
            </a:r>
            <a:r>
              <a:rPr dirty="0" sz="2000" spc="-65"/>
              <a:t> </a:t>
            </a:r>
            <a:r>
              <a:rPr dirty="0" sz="2000"/>
              <a:t>как</a:t>
            </a:r>
            <a:r>
              <a:rPr dirty="0" sz="2000" spc="-65"/>
              <a:t> </a:t>
            </a:r>
            <a:r>
              <a:rPr dirty="0" sz="2000"/>
              <a:t>владельца</a:t>
            </a:r>
            <a:r>
              <a:rPr dirty="0" sz="2000" spc="-75"/>
              <a:t> </a:t>
            </a:r>
            <a:r>
              <a:rPr dirty="0" sz="2000" spc="-10"/>
              <a:t>спецсчета</a:t>
            </a:r>
            <a:endParaRPr sz="2000"/>
          </a:p>
        </p:txBody>
      </p:sp>
      <p:grpSp>
        <p:nvGrpSpPr>
          <p:cNvPr id="3" name="object 3" descr=""/>
          <p:cNvGrpSpPr/>
          <p:nvPr/>
        </p:nvGrpSpPr>
        <p:grpSpPr>
          <a:xfrm>
            <a:off x="2415285" y="4295902"/>
            <a:ext cx="6473190" cy="563245"/>
            <a:chOff x="2415285" y="4295902"/>
            <a:chExt cx="6473190" cy="563245"/>
          </a:xfrm>
        </p:grpSpPr>
        <p:sp>
          <p:nvSpPr>
            <p:cNvPr id="4" name="object 4" descr=""/>
            <p:cNvSpPr/>
            <p:nvPr/>
          </p:nvSpPr>
          <p:spPr>
            <a:xfrm>
              <a:off x="2425445" y="4306062"/>
              <a:ext cx="6452870" cy="542925"/>
            </a:xfrm>
            <a:custGeom>
              <a:avLst/>
              <a:gdLst/>
              <a:ahLst/>
              <a:cxnLst/>
              <a:rect l="l" t="t" r="r" b="b"/>
              <a:pathLst>
                <a:path w="6452870" h="542925">
                  <a:moveTo>
                    <a:pt x="6452615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6452615" y="542544"/>
                  </a:lnTo>
                  <a:lnTo>
                    <a:pt x="645261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425445" y="4306062"/>
              <a:ext cx="6452870" cy="542925"/>
            </a:xfrm>
            <a:custGeom>
              <a:avLst/>
              <a:gdLst/>
              <a:ahLst/>
              <a:cxnLst/>
              <a:rect l="l" t="t" r="r" b="b"/>
              <a:pathLst>
                <a:path w="6452870" h="542925">
                  <a:moveTo>
                    <a:pt x="0" y="542544"/>
                  </a:moveTo>
                  <a:lnTo>
                    <a:pt x="6452615" y="542544"/>
                  </a:lnTo>
                  <a:lnTo>
                    <a:pt x="6452615" y="0"/>
                  </a:lnTo>
                  <a:lnTo>
                    <a:pt x="0" y="0"/>
                  </a:lnTo>
                  <a:lnTo>
                    <a:pt x="0" y="542544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35351" y="4306061"/>
            <a:ext cx="6433185" cy="272415"/>
          </a:xfrm>
          <a:prstGeom prst="rect">
            <a:avLst/>
          </a:prstGeom>
          <a:solidFill>
            <a:srgbClr val="1CACE3"/>
          </a:solidFill>
        </p:spPr>
        <p:txBody>
          <a:bodyPr wrap="square" lIns="0" tIns="628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Проводят</a:t>
            </a:r>
            <a:r>
              <a:rPr dirty="0" sz="1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взыскание</a:t>
            </a:r>
            <a:r>
              <a:rPr dirty="0" sz="1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задолженности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415285" y="4577841"/>
            <a:ext cx="6473190" cy="270510"/>
            <a:chOff x="2415285" y="4577841"/>
            <a:chExt cx="6473190" cy="270510"/>
          </a:xfrm>
        </p:grpSpPr>
        <p:sp>
          <p:nvSpPr>
            <p:cNvPr id="8" name="object 8" descr=""/>
            <p:cNvSpPr/>
            <p:nvPr/>
          </p:nvSpPr>
          <p:spPr>
            <a:xfrm>
              <a:off x="2425445" y="4588001"/>
              <a:ext cx="3226435" cy="250190"/>
            </a:xfrm>
            <a:custGeom>
              <a:avLst/>
              <a:gdLst/>
              <a:ahLst/>
              <a:cxnLst/>
              <a:rect l="l" t="t" r="r" b="b"/>
              <a:pathLst>
                <a:path w="3226435" h="250189">
                  <a:moveTo>
                    <a:pt x="3226308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3226308" y="249936"/>
                  </a:lnTo>
                  <a:lnTo>
                    <a:pt x="3226308" y="0"/>
                  </a:lnTo>
                  <a:close/>
                </a:path>
              </a:pathLst>
            </a:custGeom>
            <a:solidFill>
              <a:srgbClr val="CCE2F5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25445" y="4588001"/>
              <a:ext cx="3226435" cy="250190"/>
            </a:xfrm>
            <a:custGeom>
              <a:avLst/>
              <a:gdLst/>
              <a:ahLst/>
              <a:cxnLst/>
              <a:rect l="l" t="t" r="r" b="b"/>
              <a:pathLst>
                <a:path w="3226435" h="250189">
                  <a:moveTo>
                    <a:pt x="0" y="249936"/>
                  </a:moveTo>
                  <a:lnTo>
                    <a:pt x="3226308" y="249936"/>
                  </a:lnTo>
                  <a:lnTo>
                    <a:pt x="3226308" y="0"/>
                  </a:lnTo>
                  <a:lnTo>
                    <a:pt x="0" y="0"/>
                  </a:lnTo>
                  <a:lnTo>
                    <a:pt x="0" y="249936"/>
                  </a:lnTo>
                  <a:close/>
                </a:path>
              </a:pathLst>
            </a:custGeom>
            <a:ln w="19812">
              <a:solidFill>
                <a:srgbClr val="CCE2F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51753" y="4588001"/>
              <a:ext cx="3226435" cy="250190"/>
            </a:xfrm>
            <a:custGeom>
              <a:avLst/>
              <a:gdLst/>
              <a:ahLst/>
              <a:cxnLst/>
              <a:rect l="l" t="t" r="r" b="b"/>
              <a:pathLst>
                <a:path w="3226434" h="250189">
                  <a:moveTo>
                    <a:pt x="3226307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3226307" y="249936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CCE2F5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651753" y="4588001"/>
              <a:ext cx="3226435" cy="250190"/>
            </a:xfrm>
            <a:custGeom>
              <a:avLst/>
              <a:gdLst/>
              <a:ahLst/>
              <a:cxnLst/>
              <a:rect l="l" t="t" r="r" b="b"/>
              <a:pathLst>
                <a:path w="3226434" h="250189">
                  <a:moveTo>
                    <a:pt x="0" y="249936"/>
                  </a:moveTo>
                  <a:lnTo>
                    <a:pt x="3226307" y="249936"/>
                  </a:lnTo>
                  <a:lnTo>
                    <a:pt x="3226307" y="0"/>
                  </a:lnTo>
                  <a:lnTo>
                    <a:pt x="0" y="0"/>
                  </a:lnTo>
                  <a:lnTo>
                    <a:pt x="0" y="249936"/>
                  </a:lnTo>
                  <a:close/>
                </a:path>
              </a:pathLst>
            </a:custGeom>
            <a:ln w="19812">
              <a:solidFill>
                <a:srgbClr val="CCE2F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134614" y="4616958"/>
            <a:ext cx="55467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722880" algn="l"/>
              </a:tabLst>
            </a:pPr>
            <a:r>
              <a:rPr dirty="0" sz="1000">
                <a:latin typeface="Century Gothic"/>
                <a:cs typeface="Century Gothic"/>
              </a:rPr>
              <a:t>8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региональных</a:t>
            </a:r>
            <a:r>
              <a:rPr dirty="0" sz="1000" spc="2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операторов</a:t>
            </a:r>
            <a:r>
              <a:rPr dirty="0" sz="1000">
                <a:latin typeface="Century Gothic"/>
                <a:cs typeface="Century Gothic"/>
              </a:rPr>
              <a:t>	из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них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1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региональный </a:t>
            </a:r>
            <a:r>
              <a:rPr dirty="0" sz="1000">
                <a:latin typeface="Century Gothic"/>
                <a:cs typeface="Century Gothic"/>
              </a:rPr>
              <a:t>оператор </a:t>
            </a:r>
            <a:r>
              <a:rPr dirty="0" sz="1000" spc="-10">
                <a:latin typeface="Century Gothic"/>
                <a:cs typeface="Century Gothic"/>
              </a:rPr>
              <a:t>возмездно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415285" y="3471417"/>
            <a:ext cx="6473190" cy="854075"/>
            <a:chOff x="2415285" y="3471417"/>
            <a:chExt cx="6473190" cy="854075"/>
          </a:xfrm>
        </p:grpSpPr>
        <p:sp>
          <p:nvSpPr>
            <p:cNvPr id="14" name="object 14" descr=""/>
            <p:cNvSpPr/>
            <p:nvPr/>
          </p:nvSpPr>
          <p:spPr>
            <a:xfrm>
              <a:off x="2425445" y="3481577"/>
              <a:ext cx="6452870" cy="833755"/>
            </a:xfrm>
            <a:custGeom>
              <a:avLst/>
              <a:gdLst/>
              <a:ahLst/>
              <a:cxnLst/>
              <a:rect l="l" t="t" r="r" b="b"/>
              <a:pathLst>
                <a:path w="6452870" h="833754">
                  <a:moveTo>
                    <a:pt x="6452615" y="0"/>
                  </a:moveTo>
                  <a:lnTo>
                    <a:pt x="0" y="0"/>
                  </a:lnTo>
                  <a:lnTo>
                    <a:pt x="0" y="541655"/>
                  </a:lnTo>
                  <a:lnTo>
                    <a:pt x="3122041" y="541655"/>
                  </a:lnTo>
                  <a:lnTo>
                    <a:pt x="3122041" y="625221"/>
                  </a:lnTo>
                  <a:lnTo>
                    <a:pt x="3017901" y="625221"/>
                  </a:lnTo>
                  <a:lnTo>
                    <a:pt x="3226308" y="833628"/>
                  </a:lnTo>
                  <a:lnTo>
                    <a:pt x="3434715" y="625221"/>
                  </a:lnTo>
                  <a:lnTo>
                    <a:pt x="3330575" y="625221"/>
                  </a:lnTo>
                  <a:lnTo>
                    <a:pt x="3330575" y="541655"/>
                  </a:lnTo>
                  <a:lnTo>
                    <a:pt x="6452615" y="541655"/>
                  </a:lnTo>
                  <a:lnTo>
                    <a:pt x="645261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25445" y="3481577"/>
              <a:ext cx="6452870" cy="833755"/>
            </a:xfrm>
            <a:custGeom>
              <a:avLst/>
              <a:gdLst/>
              <a:ahLst/>
              <a:cxnLst/>
              <a:rect l="l" t="t" r="r" b="b"/>
              <a:pathLst>
                <a:path w="6452870" h="833754">
                  <a:moveTo>
                    <a:pt x="6452615" y="541655"/>
                  </a:moveTo>
                  <a:lnTo>
                    <a:pt x="3330575" y="541655"/>
                  </a:lnTo>
                  <a:lnTo>
                    <a:pt x="3330575" y="625221"/>
                  </a:lnTo>
                  <a:lnTo>
                    <a:pt x="3434715" y="625221"/>
                  </a:lnTo>
                  <a:lnTo>
                    <a:pt x="3226308" y="833628"/>
                  </a:lnTo>
                  <a:lnTo>
                    <a:pt x="3017901" y="625221"/>
                  </a:lnTo>
                  <a:lnTo>
                    <a:pt x="3122041" y="625221"/>
                  </a:lnTo>
                  <a:lnTo>
                    <a:pt x="3122041" y="541655"/>
                  </a:lnTo>
                  <a:lnTo>
                    <a:pt x="0" y="541655"/>
                  </a:lnTo>
                  <a:lnTo>
                    <a:pt x="0" y="0"/>
                  </a:lnTo>
                  <a:lnTo>
                    <a:pt x="6452615" y="0"/>
                  </a:lnTo>
                  <a:lnTo>
                    <a:pt x="6452615" y="541655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693158" y="3531489"/>
            <a:ext cx="1953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Осуществляют</a:t>
            </a:r>
            <a:r>
              <a:rPr dirty="0" sz="10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стройконтроль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52116" y="3764279"/>
            <a:ext cx="6436360" cy="26860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49530" rIns="0" bIns="0" rtlCol="0" vert="horz">
            <a:spAutoFit/>
          </a:bodyPr>
          <a:lstStyle/>
          <a:p>
            <a:pPr marL="718820">
              <a:lnSpc>
                <a:spcPct val="100000"/>
              </a:lnSpc>
              <a:spcBef>
                <a:spcPts val="390"/>
              </a:spcBef>
              <a:tabLst>
                <a:tab pos="3405504" algn="l"/>
              </a:tabLst>
            </a:pPr>
            <a:r>
              <a:rPr dirty="0" sz="1000">
                <a:latin typeface="Century Gothic"/>
                <a:cs typeface="Century Gothic"/>
              </a:rPr>
              <a:t>5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региональных</a:t>
            </a:r>
            <a:r>
              <a:rPr dirty="0" sz="1000" spc="2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операторов</a:t>
            </a:r>
            <a:r>
              <a:rPr dirty="0" sz="1000">
                <a:latin typeface="Century Gothic"/>
                <a:cs typeface="Century Gothic"/>
              </a:rPr>
              <a:t>	из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них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1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региональный </a:t>
            </a:r>
            <a:r>
              <a:rPr dirty="0" sz="1000">
                <a:latin typeface="Century Gothic"/>
                <a:cs typeface="Century Gothic"/>
              </a:rPr>
              <a:t>оператор </a:t>
            </a:r>
            <a:r>
              <a:rPr dirty="0" sz="1000" spc="-10">
                <a:latin typeface="Century Gothic"/>
                <a:cs typeface="Century Gothic"/>
              </a:rPr>
              <a:t>возмездно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415285" y="2645410"/>
            <a:ext cx="6473190" cy="854075"/>
            <a:chOff x="2415285" y="2645410"/>
            <a:chExt cx="6473190" cy="854075"/>
          </a:xfrm>
        </p:grpSpPr>
        <p:sp>
          <p:nvSpPr>
            <p:cNvPr id="19" name="object 19" descr=""/>
            <p:cNvSpPr/>
            <p:nvPr/>
          </p:nvSpPr>
          <p:spPr>
            <a:xfrm>
              <a:off x="2425445" y="2655570"/>
              <a:ext cx="6452870" cy="833755"/>
            </a:xfrm>
            <a:custGeom>
              <a:avLst/>
              <a:gdLst/>
              <a:ahLst/>
              <a:cxnLst/>
              <a:rect l="l" t="t" r="r" b="b"/>
              <a:pathLst>
                <a:path w="6452870" h="833754">
                  <a:moveTo>
                    <a:pt x="6452615" y="0"/>
                  </a:moveTo>
                  <a:lnTo>
                    <a:pt x="0" y="0"/>
                  </a:lnTo>
                  <a:lnTo>
                    <a:pt x="0" y="541654"/>
                  </a:lnTo>
                  <a:lnTo>
                    <a:pt x="3122041" y="541654"/>
                  </a:lnTo>
                  <a:lnTo>
                    <a:pt x="3122041" y="625220"/>
                  </a:lnTo>
                  <a:lnTo>
                    <a:pt x="3017901" y="625220"/>
                  </a:lnTo>
                  <a:lnTo>
                    <a:pt x="3226308" y="833627"/>
                  </a:lnTo>
                  <a:lnTo>
                    <a:pt x="3434715" y="625220"/>
                  </a:lnTo>
                  <a:lnTo>
                    <a:pt x="3330575" y="625220"/>
                  </a:lnTo>
                  <a:lnTo>
                    <a:pt x="3330575" y="541654"/>
                  </a:lnTo>
                  <a:lnTo>
                    <a:pt x="6452615" y="541654"/>
                  </a:lnTo>
                  <a:lnTo>
                    <a:pt x="645261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425445" y="2655570"/>
              <a:ext cx="6452870" cy="833755"/>
            </a:xfrm>
            <a:custGeom>
              <a:avLst/>
              <a:gdLst/>
              <a:ahLst/>
              <a:cxnLst/>
              <a:rect l="l" t="t" r="r" b="b"/>
              <a:pathLst>
                <a:path w="6452870" h="833754">
                  <a:moveTo>
                    <a:pt x="6452615" y="541654"/>
                  </a:moveTo>
                  <a:lnTo>
                    <a:pt x="3330575" y="541654"/>
                  </a:lnTo>
                  <a:lnTo>
                    <a:pt x="3330575" y="625220"/>
                  </a:lnTo>
                  <a:lnTo>
                    <a:pt x="3434715" y="625220"/>
                  </a:lnTo>
                  <a:lnTo>
                    <a:pt x="3226308" y="833627"/>
                  </a:lnTo>
                  <a:lnTo>
                    <a:pt x="3017901" y="625220"/>
                  </a:lnTo>
                  <a:lnTo>
                    <a:pt x="3122041" y="625220"/>
                  </a:lnTo>
                  <a:lnTo>
                    <a:pt x="3122041" y="541654"/>
                  </a:lnTo>
                  <a:lnTo>
                    <a:pt x="0" y="541654"/>
                  </a:lnTo>
                  <a:lnTo>
                    <a:pt x="0" y="0"/>
                  </a:lnTo>
                  <a:lnTo>
                    <a:pt x="6452615" y="0"/>
                  </a:lnTo>
                  <a:lnTo>
                    <a:pt x="6452615" y="541654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546853" y="2705557"/>
            <a:ext cx="22053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Выполняют</a:t>
            </a:r>
            <a:r>
              <a:rPr dirty="0" sz="1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функцию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техзаказчика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15539" y="2938272"/>
            <a:ext cx="6472555" cy="26987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50800" rIns="0" bIns="0" rtlCol="0" vert="horz">
            <a:spAutoFit/>
          </a:bodyPr>
          <a:lstStyle/>
          <a:p>
            <a:pPr marL="718820">
              <a:lnSpc>
                <a:spcPct val="100000"/>
              </a:lnSpc>
              <a:spcBef>
                <a:spcPts val="400"/>
              </a:spcBef>
              <a:tabLst>
                <a:tab pos="4405630" algn="l"/>
              </a:tabLst>
            </a:pPr>
            <a:r>
              <a:rPr dirty="0" sz="1000">
                <a:latin typeface="Century Gothic"/>
                <a:cs typeface="Century Gothic"/>
              </a:rPr>
              <a:t>5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региональных</a:t>
            </a:r>
            <a:r>
              <a:rPr dirty="0" sz="1000" spc="2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операторов</a:t>
            </a:r>
            <a:r>
              <a:rPr dirty="0" sz="1000">
                <a:latin typeface="Century Gothic"/>
                <a:cs typeface="Century Gothic"/>
              </a:rPr>
              <a:t>	</a:t>
            </a:r>
            <a:r>
              <a:rPr dirty="0" sz="1000" spc="-10">
                <a:latin typeface="Century Gothic"/>
                <a:cs typeface="Century Gothic"/>
              </a:rPr>
              <a:t>Безвозмездно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415539" y="1853183"/>
            <a:ext cx="6472555" cy="853440"/>
            <a:chOff x="2415539" y="1853183"/>
            <a:chExt cx="6472555" cy="853440"/>
          </a:xfrm>
        </p:grpSpPr>
        <p:sp>
          <p:nvSpPr>
            <p:cNvPr id="24" name="object 24" descr=""/>
            <p:cNvSpPr/>
            <p:nvPr/>
          </p:nvSpPr>
          <p:spPr>
            <a:xfrm>
              <a:off x="2425445" y="1863089"/>
              <a:ext cx="6452870" cy="833755"/>
            </a:xfrm>
            <a:custGeom>
              <a:avLst/>
              <a:gdLst/>
              <a:ahLst/>
              <a:cxnLst/>
              <a:rect l="l" t="t" r="r" b="b"/>
              <a:pathLst>
                <a:path w="6452870" h="833755">
                  <a:moveTo>
                    <a:pt x="6452615" y="0"/>
                  </a:moveTo>
                  <a:lnTo>
                    <a:pt x="0" y="0"/>
                  </a:lnTo>
                  <a:lnTo>
                    <a:pt x="0" y="541655"/>
                  </a:lnTo>
                  <a:lnTo>
                    <a:pt x="3122041" y="541655"/>
                  </a:lnTo>
                  <a:lnTo>
                    <a:pt x="3122041" y="625221"/>
                  </a:lnTo>
                  <a:lnTo>
                    <a:pt x="3017901" y="625221"/>
                  </a:lnTo>
                  <a:lnTo>
                    <a:pt x="3226308" y="833627"/>
                  </a:lnTo>
                  <a:lnTo>
                    <a:pt x="3434715" y="625221"/>
                  </a:lnTo>
                  <a:lnTo>
                    <a:pt x="3330575" y="625221"/>
                  </a:lnTo>
                  <a:lnTo>
                    <a:pt x="3330575" y="541655"/>
                  </a:lnTo>
                  <a:lnTo>
                    <a:pt x="6452615" y="541655"/>
                  </a:lnTo>
                  <a:lnTo>
                    <a:pt x="645261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425445" y="1863089"/>
              <a:ext cx="6452870" cy="833755"/>
            </a:xfrm>
            <a:custGeom>
              <a:avLst/>
              <a:gdLst/>
              <a:ahLst/>
              <a:cxnLst/>
              <a:rect l="l" t="t" r="r" b="b"/>
              <a:pathLst>
                <a:path w="6452870" h="833755">
                  <a:moveTo>
                    <a:pt x="6452615" y="541655"/>
                  </a:moveTo>
                  <a:lnTo>
                    <a:pt x="3330575" y="541655"/>
                  </a:lnTo>
                  <a:lnTo>
                    <a:pt x="3330575" y="625221"/>
                  </a:lnTo>
                  <a:lnTo>
                    <a:pt x="3434715" y="625221"/>
                  </a:lnTo>
                  <a:lnTo>
                    <a:pt x="3226308" y="833627"/>
                  </a:lnTo>
                  <a:lnTo>
                    <a:pt x="3017901" y="625221"/>
                  </a:lnTo>
                  <a:lnTo>
                    <a:pt x="3122041" y="625221"/>
                  </a:lnTo>
                  <a:lnTo>
                    <a:pt x="3122041" y="541655"/>
                  </a:lnTo>
                  <a:lnTo>
                    <a:pt x="0" y="541655"/>
                  </a:lnTo>
                  <a:lnTo>
                    <a:pt x="0" y="0"/>
                  </a:lnTo>
                  <a:lnTo>
                    <a:pt x="6452615" y="0"/>
                  </a:lnTo>
                  <a:lnTo>
                    <a:pt x="6452615" y="541655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725161" y="1912696"/>
            <a:ext cx="185356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Печать</a:t>
            </a:r>
            <a:r>
              <a:rPr dirty="0" sz="1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dirty="0" sz="10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доставку</a:t>
            </a:r>
            <a:r>
              <a:rPr dirty="0" sz="1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квитанций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415539" y="2113788"/>
            <a:ext cx="6472555" cy="26860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49530" rIns="0" bIns="0" rtlCol="0" vert="horz">
            <a:spAutoFit/>
          </a:bodyPr>
          <a:lstStyle/>
          <a:p>
            <a:pPr marL="683895">
              <a:lnSpc>
                <a:spcPct val="100000"/>
              </a:lnSpc>
              <a:spcBef>
                <a:spcPts val="390"/>
              </a:spcBef>
              <a:tabLst>
                <a:tab pos="3344545" algn="l"/>
              </a:tabLst>
            </a:pPr>
            <a:r>
              <a:rPr dirty="0" sz="1000">
                <a:latin typeface="Century Gothic"/>
                <a:cs typeface="Century Gothic"/>
              </a:rPr>
              <a:t>40 </a:t>
            </a:r>
            <a:r>
              <a:rPr dirty="0" sz="1000" spc="-10">
                <a:latin typeface="Century Gothic"/>
                <a:cs typeface="Century Gothic"/>
              </a:rPr>
              <a:t>региональных</a:t>
            </a:r>
            <a:r>
              <a:rPr dirty="0" sz="1000" spc="2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операторов</a:t>
            </a:r>
            <a:r>
              <a:rPr dirty="0" sz="1000">
                <a:latin typeface="Century Gothic"/>
                <a:cs typeface="Century Gothic"/>
              </a:rPr>
              <a:t>	из</a:t>
            </a:r>
            <a:r>
              <a:rPr dirty="0" sz="1000" spc="-1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них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13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региональных </a:t>
            </a:r>
            <a:r>
              <a:rPr dirty="0" sz="1000">
                <a:latin typeface="Century Gothic"/>
                <a:cs typeface="Century Gothic"/>
              </a:rPr>
              <a:t>операторов</a:t>
            </a:r>
            <a:r>
              <a:rPr dirty="0" sz="1000" spc="5">
                <a:latin typeface="Century Gothic"/>
                <a:cs typeface="Century Gothic"/>
              </a:rPr>
              <a:t> </a:t>
            </a:r>
            <a:r>
              <a:rPr dirty="0" sz="1000" spc="-10">
                <a:latin typeface="Century Gothic"/>
                <a:cs typeface="Century Gothic"/>
              </a:rPr>
              <a:t>возмездно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1604" y="5410200"/>
            <a:ext cx="1452880" cy="533400"/>
          </a:xfrm>
          <a:prstGeom prst="rect">
            <a:avLst/>
          </a:prstGeom>
          <a:solidFill>
            <a:srgbClr val="1CACE3"/>
          </a:solidFill>
        </p:spPr>
        <p:txBody>
          <a:bodyPr wrap="square" lIns="0" tIns="99060" rIns="0" bIns="0" rtlCol="0" vert="horz">
            <a:spAutoFit/>
          </a:bodyPr>
          <a:lstStyle/>
          <a:p>
            <a:pPr algn="ctr" marL="259715" marR="254635">
              <a:lnSpc>
                <a:spcPts val="880"/>
              </a:lnSpc>
              <a:spcBef>
                <a:spcPts val="780"/>
              </a:spcBef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Протоколы</a:t>
            </a:r>
            <a:r>
              <a:rPr dirty="0" sz="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общих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собраний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ts val="869"/>
              </a:lnSpc>
            </a:pP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собственников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1604" y="5943600"/>
            <a:ext cx="1452880" cy="35242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21590" rIns="0" bIns="0" rtlCol="0" vert="horz">
            <a:spAutoFit/>
          </a:bodyPr>
          <a:lstStyle/>
          <a:p>
            <a:pPr marL="114300" indent="-62865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114935" algn="l"/>
              </a:tabLst>
            </a:pPr>
            <a:r>
              <a:rPr dirty="0" sz="800">
                <a:latin typeface="Century Gothic"/>
                <a:cs typeface="Century Gothic"/>
              </a:rPr>
              <a:t>Все</a:t>
            </a:r>
            <a:r>
              <a:rPr dirty="0" sz="800" spc="-15">
                <a:latin typeface="Century Gothic"/>
                <a:cs typeface="Century Gothic"/>
              </a:rPr>
              <a:t> </a:t>
            </a:r>
            <a:r>
              <a:rPr dirty="0" sz="800" spc="-10">
                <a:latin typeface="Century Gothic"/>
                <a:cs typeface="Century Gothic"/>
              </a:rPr>
              <a:t>регоператоры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273807" y="5410200"/>
            <a:ext cx="1452880" cy="533400"/>
          </a:xfrm>
          <a:prstGeom prst="rect">
            <a:avLst/>
          </a:prstGeom>
          <a:solidFill>
            <a:srgbClr val="1CACE3"/>
          </a:solidFill>
        </p:spPr>
        <p:txBody>
          <a:bodyPr wrap="square" lIns="0" tIns="97155" rIns="0" bIns="0" rtlCol="0" vert="horz">
            <a:spAutoFit/>
          </a:bodyPr>
          <a:lstStyle/>
          <a:p>
            <a:pPr marL="114300" marR="107314" indent="38100">
              <a:lnSpc>
                <a:spcPct val="91900"/>
              </a:lnSpc>
              <a:spcBef>
                <a:spcPts val="765"/>
              </a:spcBef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Пакет</a:t>
            </a:r>
            <a:r>
              <a:rPr dirty="0" sz="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документов</a:t>
            </a:r>
            <a:r>
              <a:rPr dirty="0" sz="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при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 совершении</a:t>
            </a:r>
            <a:r>
              <a:rPr dirty="0" sz="8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операций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dirty="0" sz="8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специальному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счету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273807" y="5943600"/>
            <a:ext cx="1452880" cy="35242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21590" rIns="0" bIns="0" rtlCol="0" vert="horz">
            <a:spAutoFit/>
          </a:bodyPr>
          <a:lstStyle/>
          <a:p>
            <a:pPr marL="114935" indent="-62865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115570" algn="l"/>
              </a:tabLst>
            </a:pPr>
            <a:r>
              <a:rPr dirty="0" sz="800">
                <a:latin typeface="Century Gothic"/>
                <a:cs typeface="Century Gothic"/>
              </a:rPr>
              <a:t>Все</a:t>
            </a:r>
            <a:r>
              <a:rPr dirty="0" sz="800" spc="-15">
                <a:latin typeface="Century Gothic"/>
                <a:cs typeface="Century Gothic"/>
              </a:rPr>
              <a:t> </a:t>
            </a:r>
            <a:r>
              <a:rPr dirty="0" sz="800" spc="-10">
                <a:latin typeface="Century Gothic"/>
                <a:cs typeface="Century Gothic"/>
              </a:rPr>
              <a:t>регоператоры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07535" y="5410200"/>
            <a:ext cx="1452880" cy="533400"/>
          </a:xfrm>
          <a:prstGeom prst="rect">
            <a:avLst/>
          </a:prstGeom>
          <a:solidFill>
            <a:srgbClr val="1CACE3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ts val="919"/>
              </a:lnSpc>
              <a:spcBef>
                <a:spcPts val="5"/>
              </a:spcBef>
            </a:pP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Проверка</a:t>
            </a:r>
            <a:r>
              <a:rPr dirty="0" sz="800" spc="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сметной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ts val="919"/>
              </a:lnSpc>
            </a:pP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документации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907535" y="5943600"/>
            <a:ext cx="1452880" cy="35242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21590" rIns="0" bIns="0" rtlCol="0" vert="horz">
            <a:spAutoFit/>
          </a:bodyPr>
          <a:lstStyle/>
          <a:p>
            <a:pPr marL="114300" indent="-63500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114935" algn="l"/>
              </a:tabLst>
            </a:pPr>
            <a:r>
              <a:rPr dirty="0" sz="800">
                <a:latin typeface="Century Gothic"/>
                <a:cs typeface="Century Gothic"/>
              </a:rPr>
              <a:t>5</a:t>
            </a:r>
            <a:r>
              <a:rPr dirty="0" sz="800" spc="-10">
                <a:latin typeface="Century Gothic"/>
                <a:cs typeface="Century Gothic"/>
              </a:rPr>
              <a:t> регоператоров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539740" y="5410200"/>
            <a:ext cx="1452880" cy="533400"/>
          </a:xfrm>
          <a:prstGeom prst="rect">
            <a:avLst/>
          </a:prstGeom>
          <a:solidFill>
            <a:srgbClr val="1CACE3"/>
          </a:solidFill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ts val="919"/>
              </a:lnSpc>
              <a:spcBef>
                <a:spcPts val="685"/>
              </a:spcBef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Проверка</a:t>
            </a:r>
            <a:r>
              <a:rPr dirty="0" sz="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факта</a:t>
            </a:r>
            <a:endParaRPr sz="800">
              <a:latin typeface="Century Gothic"/>
              <a:cs typeface="Century Gothic"/>
            </a:endParaRPr>
          </a:p>
          <a:p>
            <a:pPr algn="ctr" marL="80645" marR="75565">
              <a:lnSpc>
                <a:spcPts val="890"/>
              </a:lnSpc>
              <a:spcBef>
                <a:spcPts val="45"/>
              </a:spcBef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выполнения</a:t>
            </a:r>
            <a:r>
              <a:rPr dirty="0" sz="8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работ</a:t>
            </a:r>
            <a:r>
              <a:rPr dirty="0" sz="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(выезд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 объекты)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539740" y="5943600"/>
            <a:ext cx="1452880" cy="35242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21590" rIns="0" bIns="0" rtlCol="0" vert="horz">
            <a:spAutoFit/>
          </a:bodyPr>
          <a:lstStyle/>
          <a:p>
            <a:pPr marL="114935" indent="-63500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115570" algn="l"/>
              </a:tabLst>
            </a:pPr>
            <a:r>
              <a:rPr dirty="0" sz="800">
                <a:latin typeface="Century Gothic"/>
                <a:cs typeface="Century Gothic"/>
              </a:rPr>
              <a:t>5</a:t>
            </a:r>
            <a:r>
              <a:rPr dirty="0" sz="800" spc="-10">
                <a:latin typeface="Century Gothic"/>
                <a:cs typeface="Century Gothic"/>
              </a:rPr>
              <a:t> регоператоров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173468" y="5410200"/>
            <a:ext cx="1450975" cy="533400"/>
          </a:xfrm>
          <a:prstGeom prst="rect">
            <a:avLst/>
          </a:prstGeom>
          <a:solidFill>
            <a:srgbClr val="1CACE3"/>
          </a:solidFill>
        </p:spPr>
        <p:txBody>
          <a:bodyPr wrap="square" lIns="0" tIns="97155" rIns="0" bIns="0" rtlCol="0" vert="horz">
            <a:spAutoFit/>
          </a:bodyPr>
          <a:lstStyle/>
          <a:p>
            <a:pPr algn="ctr" marL="73660" marR="67310">
              <a:lnSpc>
                <a:spcPct val="91900"/>
              </a:lnSpc>
              <a:spcBef>
                <a:spcPts val="765"/>
              </a:spcBef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Проверка</a:t>
            </a:r>
            <a:r>
              <a:rPr dirty="0" sz="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предмет</a:t>
            </a:r>
            <a:r>
              <a:rPr dirty="0" sz="8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 превышения</a:t>
            </a:r>
            <a:r>
              <a:rPr dirty="0" sz="8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предельной стоимости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173468" y="5943600"/>
            <a:ext cx="1450975" cy="35242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21590" rIns="0" bIns="0" rtlCol="0" vert="horz">
            <a:spAutoFit/>
          </a:bodyPr>
          <a:lstStyle/>
          <a:p>
            <a:pPr marL="114300" indent="-62865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114935" algn="l"/>
              </a:tabLst>
            </a:pPr>
            <a:r>
              <a:rPr dirty="0" sz="800">
                <a:latin typeface="Century Gothic"/>
                <a:cs typeface="Century Gothic"/>
              </a:rPr>
              <a:t>2</a:t>
            </a:r>
            <a:r>
              <a:rPr dirty="0" sz="800" spc="-10">
                <a:latin typeface="Century Gothic"/>
                <a:cs typeface="Century Gothic"/>
              </a:rPr>
              <a:t> регоператора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805671" y="5410200"/>
            <a:ext cx="1452880" cy="513715"/>
          </a:xfrm>
          <a:prstGeom prst="rect">
            <a:avLst/>
          </a:prstGeom>
          <a:solidFill>
            <a:srgbClr val="1CACE3"/>
          </a:solidFill>
        </p:spPr>
        <p:txBody>
          <a:bodyPr wrap="square" lIns="0" tIns="43180" rIns="0" bIns="0" rtlCol="0" vert="horz">
            <a:spAutoFit/>
          </a:bodyPr>
          <a:lstStyle/>
          <a:p>
            <a:pPr algn="ctr" marL="150495" marR="142875">
              <a:lnSpc>
                <a:spcPts val="880"/>
              </a:lnSpc>
              <a:spcBef>
                <a:spcPts val="340"/>
              </a:spcBef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Проверка</a:t>
            </a:r>
            <a:r>
              <a:rPr dirty="0" sz="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 предмет установления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ts val="830"/>
              </a:lnSpc>
            </a:pP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гарантийного</a:t>
            </a:r>
            <a:r>
              <a:rPr dirty="0" sz="800" spc="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Century Gothic"/>
                <a:cs typeface="Century Gothic"/>
              </a:rPr>
              <a:t>срока</a:t>
            </a:r>
            <a:endParaRPr sz="800">
              <a:latin typeface="Century Gothic"/>
              <a:cs typeface="Century Gothic"/>
            </a:endParaRPr>
          </a:p>
          <a:p>
            <a:pPr algn="ctr">
              <a:lnSpc>
                <a:spcPts val="925"/>
              </a:lnSpc>
            </a:pPr>
            <a:r>
              <a:rPr dirty="0" sz="8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805671" y="5923788"/>
            <a:ext cx="1452880" cy="372110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41275" rIns="0" bIns="0" rtlCol="0" vert="horz">
            <a:spAutoFit/>
          </a:bodyPr>
          <a:lstStyle/>
          <a:p>
            <a:pPr marL="114935" indent="-63500">
              <a:lnSpc>
                <a:spcPct val="100000"/>
              </a:lnSpc>
              <a:spcBef>
                <a:spcPts val="325"/>
              </a:spcBef>
              <a:buSzPct val="87500"/>
              <a:buChar char="•"/>
              <a:tabLst>
                <a:tab pos="115570" algn="l"/>
              </a:tabLst>
            </a:pPr>
            <a:r>
              <a:rPr dirty="0" sz="800">
                <a:latin typeface="Century Gothic"/>
                <a:cs typeface="Century Gothic"/>
              </a:rPr>
              <a:t>1</a:t>
            </a:r>
            <a:r>
              <a:rPr dirty="0" sz="800" spc="-10">
                <a:latin typeface="Century Gothic"/>
                <a:cs typeface="Century Gothic"/>
              </a:rPr>
              <a:t> регоператор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437876" y="5410200"/>
            <a:ext cx="1452880" cy="533400"/>
          </a:xfrm>
          <a:prstGeom prst="rect">
            <a:avLst/>
          </a:prstGeom>
          <a:solidFill>
            <a:srgbClr val="1CACE3"/>
          </a:solidFill>
        </p:spPr>
        <p:txBody>
          <a:bodyPr wrap="square" lIns="0" tIns="97155" rIns="0" bIns="0" rtlCol="0" vert="horz">
            <a:spAutoFit/>
          </a:bodyPr>
          <a:lstStyle/>
          <a:p>
            <a:pPr algn="ctr" marL="306705" marR="299085" indent="635">
              <a:lnSpc>
                <a:spcPct val="91900"/>
              </a:lnSpc>
              <a:spcBef>
                <a:spcPts val="765"/>
              </a:spcBef>
            </a:pPr>
            <a:r>
              <a:rPr dirty="0" sz="800" spc="-10">
                <a:solidFill>
                  <a:srgbClr val="FFFFFF"/>
                </a:solidFill>
                <a:latin typeface="Century Gothic"/>
                <a:cs typeface="Century Gothic"/>
              </a:rPr>
              <a:t>Проверка исполнительной документации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437876" y="5943600"/>
            <a:ext cx="1452880" cy="352425"/>
          </a:xfrm>
          <a:prstGeom prst="rect">
            <a:avLst/>
          </a:prstGeom>
          <a:solidFill>
            <a:srgbClr val="CCE2F5">
              <a:alpha val="90194"/>
            </a:srgbClr>
          </a:solidFill>
        </p:spPr>
        <p:txBody>
          <a:bodyPr wrap="square" lIns="0" tIns="21590" rIns="0" bIns="0" rtlCol="0" vert="horz">
            <a:spAutoFit/>
          </a:bodyPr>
          <a:lstStyle/>
          <a:p>
            <a:pPr marL="115570" indent="-62865">
              <a:lnSpc>
                <a:spcPct val="100000"/>
              </a:lnSpc>
              <a:spcBef>
                <a:spcPts val="170"/>
              </a:spcBef>
              <a:buSzPct val="87500"/>
              <a:buChar char="•"/>
              <a:tabLst>
                <a:tab pos="116205" algn="l"/>
              </a:tabLst>
            </a:pPr>
            <a:r>
              <a:rPr dirty="0" sz="800">
                <a:latin typeface="Century Gothic"/>
                <a:cs typeface="Century Gothic"/>
              </a:rPr>
              <a:t>1</a:t>
            </a:r>
            <a:r>
              <a:rPr dirty="0" sz="800" spc="-10">
                <a:latin typeface="Century Gothic"/>
                <a:cs typeface="Century Gothic"/>
              </a:rPr>
              <a:t> регоператор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00571" y="0"/>
            <a:ext cx="6091555" cy="6858000"/>
            <a:chOff x="6100571" y="0"/>
            <a:chExt cx="6091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0571" y="0"/>
              <a:ext cx="6091427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1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37875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892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4200" spc="-10"/>
              <a:t>Основные</a:t>
            </a:r>
            <a:endParaRPr sz="4200"/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dirty="0" sz="4200"/>
              <a:t>тренды</a:t>
            </a:r>
            <a:r>
              <a:rPr dirty="0" sz="4200" spc="-25"/>
              <a:t> </a:t>
            </a:r>
            <a:r>
              <a:rPr dirty="0" sz="4200"/>
              <a:t>2022</a:t>
            </a:r>
            <a:r>
              <a:rPr dirty="0" sz="4200" spc="-10"/>
              <a:t> </a:t>
            </a:r>
            <a:r>
              <a:rPr dirty="0" sz="4200" spc="-20"/>
              <a:t>года</a:t>
            </a:r>
            <a:endParaRPr sz="4200"/>
          </a:p>
        </p:txBody>
      </p:sp>
      <p:grpSp>
        <p:nvGrpSpPr>
          <p:cNvPr id="7" name="object 7" descr=""/>
          <p:cNvGrpSpPr/>
          <p:nvPr/>
        </p:nvGrpSpPr>
        <p:grpSpPr>
          <a:xfrm>
            <a:off x="650748" y="2272283"/>
            <a:ext cx="4802505" cy="802005"/>
            <a:chOff x="650748" y="2272283"/>
            <a:chExt cx="4802505" cy="802005"/>
          </a:xfrm>
        </p:grpSpPr>
        <p:sp>
          <p:nvSpPr>
            <p:cNvPr id="8" name="object 8" descr=""/>
            <p:cNvSpPr/>
            <p:nvPr/>
          </p:nvSpPr>
          <p:spPr>
            <a:xfrm>
              <a:off x="650748" y="2272283"/>
              <a:ext cx="4802505" cy="802005"/>
            </a:xfrm>
            <a:custGeom>
              <a:avLst/>
              <a:gdLst/>
              <a:ahLst/>
              <a:cxnLst/>
              <a:rect l="l" t="t" r="r" b="b"/>
              <a:pathLst>
                <a:path w="4802505" h="802005">
                  <a:moveTo>
                    <a:pt x="4721987" y="0"/>
                  </a:moveTo>
                  <a:lnTo>
                    <a:pt x="80162" y="0"/>
                  </a:lnTo>
                  <a:lnTo>
                    <a:pt x="48959" y="6306"/>
                  </a:lnTo>
                  <a:lnTo>
                    <a:pt x="23479" y="23494"/>
                  </a:lnTo>
                  <a:lnTo>
                    <a:pt x="6299" y="48970"/>
                  </a:lnTo>
                  <a:lnTo>
                    <a:pt x="0" y="80137"/>
                  </a:lnTo>
                  <a:lnTo>
                    <a:pt x="0" y="721487"/>
                  </a:lnTo>
                  <a:lnTo>
                    <a:pt x="6299" y="752653"/>
                  </a:lnTo>
                  <a:lnTo>
                    <a:pt x="23479" y="778129"/>
                  </a:lnTo>
                  <a:lnTo>
                    <a:pt x="48959" y="795317"/>
                  </a:lnTo>
                  <a:lnTo>
                    <a:pt x="80162" y="801624"/>
                  </a:lnTo>
                  <a:lnTo>
                    <a:pt x="4721987" y="801624"/>
                  </a:lnTo>
                  <a:lnTo>
                    <a:pt x="4753153" y="795317"/>
                  </a:lnTo>
                  <a:lnTo>
                    <a:pt x="4778629" y="778128"/>
                  </a:lnTo>
                  <a:lnTo>
                    <a:pt x="4795817" y="752653"/>
                  </a:lnTo>
                  <a:lnTo>
                    <a:pt x="4802124" y="721487"/>
                  </a:lnTo>
                  <a:lnTo>
                    <a:pt x="4802124" y="80137"/>
                  </a:lnTo>
                  <a:lnTo>
                    <a:pt x="4795817" y="48970"/>
                  </a:lnTo>
                  <a:lnTo>
                    <a:pt x="4778629" y="23494"/>
                  </a:lnTo>
                  <a:lnTo>
                    <a:pt x="4753153" y="6306"/>
                  </a:lnTo>
                  <a:lnTo>
                    <a:pt x="4721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064" y="2453639"/>
              <a:ext cx="440436" cy="440436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50748" y="3275076"/>
            <a:ext cx="4802505" cy="802005"/>
            <a:chOff x="650748" y="3275076"/>
            <a:chExt cx="4802505" cy="802005"/>
          </a:xfrm>
        </p:grpSpPr>
        <p:sp>
          <p:nvSpPr>
            <p:cNvPr id="11" name="object 11" descr=""/>
            <p:cNvSpPr/>
            <p:nvPr/>
          </p:nvSpPr>
          <p:spPr>
            <a:xfrm>
              <a:off x="650748" y="3275076"/>
              <a:ext cx="4802505" cy="802005"/>
            </a:xfrm>
            <a:custGeom>
              <a:avLst/>
              <a:gdLst/>
              <a:ahLst/>
              <a:cxnLst/>
              <a:rect l="l" t="t" r="r" b="b"/>
              <a:pathLst>
                <a:path w="4802505" h="802004">
                  <a:moveTo>
                    <a:pt x="4721987" y="0"/>
                  </a:moveTo>
                  <a:lnTo>
                    <a:pt x="80162" y="0"/>
                  </a:lnTo>
                  <a:lnTo>
                    <a:pt x="48959" y="6306"/>
                  </a:lnTo>
                  <a:lnTo>
                    <a:pt x="23479" y="23494"/>
                  </a:lnTo>
                  <a:lnTo>
                    <a:pt x="6299" y="48970"/>
                  </a:lnTo>
                  <a:lnTo>
                    <a:pt x="0" y="80137"/>
                  </a:lnTo>
                  <a:lnTo>
                    <a:pt x="0" y="721487"/>
                  </a:lnTo>
                  <a:lnTo>
                    <a:pt x="6299" y="752653"/>
                  </a:lnTo>
                  <a:lnTo>
                    <a:pt x="23479" y="778128"/>
                  </a:lnTo>
                  <a:lnTo>
                    <a:pt x="48959" y="795317"/>
                  </a:lnTo>
                  <a:lnTo>
                    <a:pt x="80162" y="801624"/>
                  </a:lnTo>
                  <a:lnTo>
                    <a:pt x="4721987" y="801624"/>
                  </a:lnTo>
                  <a:lnTo>
                    <a:pt x="4753153" y="795317"/>
                  </a:lnTo>
                  <a:lnTo>
                    <a:pt x="4778629" y="778128"/>
                  </a:lnTo>
                  <a:lnTo>
                    <a:pt x="4795817" y="752653"/>
                  </a:lnTo>
                  <a:lnTo>
                    <a:pt x="4802124" y="721487"/>
                  </a:lnTo>
                  <a:lnTo>
                    <a:pt x="4802124" y="80137"/>
                  </a:lnTo>
                  <a:lnTo>
                    <a:pt x="4795817" y="48970"/>
                  </a:lnTo>
                  <a:lnTo>
                    <a:pt x="4778629" y="23494"/>
                  </a:lnTo>
                  <a:lnTo>
                    <a:pt x="4753153" y="6306"/>
                  </a:lnTo>
                  <a:lnTo>
                    <a:pt x="4721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064" y="3454908"/>
              <a:ext cx="440436" cy="440435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650748" y="4276344"/>
            <a:ext cx="4802505" cy="802005"/>
            <a:chOff x="650748" y="4276344"/>
            <a:chExt cx="4802505" cy="802005"/>
          </a:xfrm>
        </p:grpSpPr>
        <p:sp>
          <p:nvSpPr>
            <p:cNvPr id="14" name="object 14" descr=""/>
            <p:cNvSpPr/>
            <p:nvPr/>
          </p:nvSpPr>
          <p:spPr>
            <a:xfrm>
              <a:off x="650748" y="4276344"/>
              <a:ext cx="4802505" cy="802005"/>
            </a:xfrm>
            <a:custGeom>
              <a:avLst/>
              <a:gdLst/>
              <a:ahLst/>
              <a:cxnLst/>
              <a:rect l="l" t="t" r="r" b="b"/>
              <a:pathLst>
                <a:path w="4802505" h="802004">
                  <a:moveTo>
                    <a:pt x="4721987" y="0"/>
                  </a:moveTo>
                  <a:lnTo>
                    <a:pt x="80162" y="0"/>
                  </a:lnTo>
                  <a:lnTo>
                    <a:pt x="48959" y="6306"/>
                  </a:lnTo>
                  <a:lnTo>
                    <a:pt x="23479" y="23494"/>
                  </a:lnTo>
                  <a:lnTo>
                    <a:pt x="6299" y="48970"/>
                  </a:lnTo>
                  <a:lnTo>
                    <a:pt x="0" y="80136"/>
                  </a:lnTo>
                  <a:lnTo>
                    <a:pt x="0" y="721486"/>
                  </a:lnTo>
                  <a:lnTo>
                    <a:pt x="6299" y="752653"/>
                  </a:lnTo>
                  <a:lnTo>
                    <a:pt x="23479" y="778128"/>
                  </a:lnTo>
                  <a:lnTo>
                    <a:pt x="48959" y="795317"/>
                  </a:lnTo>
                  <a:lnTo>
                    <a:pt x="80162" y="801623"/>
                  </a:lnTo>
                  <a:lnTo>
                    <a:pt x="4721987" y="801623"/>
                  </a:lnTo>
                  <a:lnTo>
                    <a:pt x="4753153" y="795317"/>
                  </a:lnTo>
                  <a:lnTo>
                    <a:pt x="4778629" y="778128"/>
                  </a:lnTo>
                  <a:lnTo>
                    <a:pt x="4795817" y="752653"/>
                  </a:lnTo>
                  <a:lnTo>
                    <a:pt x="4802124" y="721486"/>
                  </a:lnTo>
                  <a:lnTo>
                    <a:pt x="4802124" y="80136"/>
                  </a:lnTo>
                  <a:lnTo>
                    <a:pt x="4795817" y="48970"/>
                  </a:lnTo>
                  <a:lnTo>
                    <a:pt x="4778629" y="23494"/>
                  </a:lnTo>
                  <a:lnTo>
                    <a:pt x="4753153" y="6306"/>
                  </a:lnTo>
                  <a:lnTo>
                    <a:pt x="4721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064" y="4456176"/>
              <a:ext cx="440436" cy="441960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650748" y="5277611"/>
            <a:ext cx="4802505" cy="802005"/>
            <a:chOff x="650748" y="5277611"/>
            <a:chExt cx="4802505" cy="802005"/>
          </a:xfrm>
        </p:grpSpPr>
        <p:sp>
          <p:nvSpPr>
            <p:cNvPr id="17" name="object 17" descr=""/>
            <p:cNvSpPr/>
            <p:nvPr/>
          </p:nvSpPr>
          <p:spPr>
            <a:xfrm>
              <a:off x="650748" y="5277611"/>
              <a:ext cx="4802505" cy="802005"/>
            </a:xfrm>
            <a:custGeom>
              <a:avLst/>
              <a:gdLst/>
              <a:ahLst/>
              <a:cxnLst/>
              <a:rect l="l" t="t" r="r" b="b"/>
              <a:pathLst>
                <a:path w="4802505" h="802004">
                  <a:moveTo>
                    <a:pt x="4721987" y="0"/>
                  </a:moveTo>
                  <a:lnTo>
                    <a:pt x="80162" y="0"/>
                  </a:lnTo>
                  <a:lnTo>
                    <a:pt x="48959" y="6306"/>
                  </a:lnTo>
                  <a:lnTo>
                    <a:pt x="23479" y="23494"/>
                  </a:lnTo>
                  <a:lnTo>
                    <a:pt x="6299" y="48970"/>
                  </a:lnTo>
                  <a:lnTo>
                    <a:pt x="0" y="80137"/>
                  </a:lnTo>
                  <a:lnTo>
                    <a:pt x="0" y="721461"/>
                  </a:lnTo>
                  <a:lnTo>
                    <a:pt x="6299" y="752664"/>
                  </a:lnTo>
                  <a:lnTo>
                    <a:pt x="23479" y="778144"/>
                  </a:lnTo>
                  <a:lnTo>
                    <a:pt x="48959" y="795324"/>
                  </a:lnTo>
                  <a:lnTo>
                    <a:pt x="80162" y="801624"/>
                  </a:lnTo>
                  <a:lnTo>
                    <a:pt x="4721987" y="801624"/>
                  </a:lnTo>
                  <a:lnTo>
                    <a:pt x="4753153" y="795324"/>
                  </a:lnTo>
                  <a:lnTo>
                    <a:pt x="4778629" y="778144"/>
                  </a:lnTo>
                  <a:lnTo>
                    <a:pt x="4795817" y="752664"/>
                  </a:lnTo>
                  <a:lnTo>
                    <a:pt x="4802124" y="721461"/>
                  </a:lnTo>
                  <a:lnTo>
                    <a:pt x="4802124" y="80137"/>
                  </a:lnTo>
                  <a:lnTo>
                    <a:pt x="4795817" y="48970"/>
                  </a:lnTo>
                  <a:lnTo>
                    <a:pt x="4778629" y="23494"/>
                  </a:lnTo>
                  <a:lnTo>
                    <a:pt x="4753153" y="6306"/>
                  </a:lnTo>
                  <a:lnTo>
                    <a:pt x="4721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3826" y="5459729"/>
              <a:ext cx="440436" cy="44043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648714" y="2325090"/>
            <a:ext cx="3489325" cy="36201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7900"/>
              </a:lnSpc>
              <a:spcBef>
                <a:spcPts val="9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Объем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поступлений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собственников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61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млрд.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руб.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(+13%)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 marL="12700" marR="1656714">
              <a:lnSpc>
                <a:spcPct val="137900"/>
              </a:lnSpc>
              <a:spcBef>
                <a:spcPts val="117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Миграция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«котла»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млрд.руб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(+20%)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 marL="12700" marR="1539875">
              <a:lnSpc>
                <a:spcPct val="137900"/>
              </a:lnSpc>
              <a:spcBef>
                <a:spcPts val="117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Выполненные</a:t>
            </a:r>
            <a:r>
              <a:rPr dirty="0" sz="14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работы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35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млрд.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руб.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(+6%)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 marL="12700" marR="222250">
              <a:lnSpc>
                <a:spcPct val="137900"/>
              </a:lnSpc>
              <a:spcBef>
                <a:spcPts val="117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Увеличение</a:t>
            </a:r>
            <a:r>
              <a:rPr dirty="0" sz="14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остатков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спецсчетах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36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млрд.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руб.(+20%)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970" y="651128"/>
            <a:ext cx="6977380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50%</a:t>
            </a:r>
            <a:r>
              <a:rPr dirty="0" spc="-15"/>
              <a:t> </a:t>
            </a:r>
            <a:r>
              <a:rPr dirty="0"/>
              <a:t>площади</a:t>
            </a:r>
            <a:r>
              <a:rPr dirty="0" spc="-25"/>
              <a:t> </a:t>
            </a:r>
            <a:r>
              <a:rPr dirty="0"/>
              <a:t>МКД</a:t>
            </a:r>
            <a:r>
              <a:rPr dirty="0" spc="-25"/>
              <a:t> </a:t>
            </a:r>
            <a:r>
              <a:rPr dirty="0"/>
              <a:t>на</a:t>
            </a:r>
            <a:r>
              <a:rPr dirty="0" spc="-10"/>
              <a:t> спецсчетах </a:t>
            </a:r>
            <a:r>
              <a:rPr dirty="0"/>
              <a:t>в 12 субъектах</a:t>
            </a:r>
            <a:r>
              <a:rPr dirty="0" spc="-35"/>
              <a:t> </a:t>
            </a:r>
            <a:r>
              <a:rPr dirty="0" spc="-25"/>
              <a:t>РФ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223516" y="2180844"/>
            <a:ext cx="7960359" cy="0"/>
          </a:xfrm>
          <a:custGeom>
            <a:avLst/>
            <a:gdLst/>
            <a:ahLst/>
            <a:cxnLst/>
            <a:rect l="l" t="t" r="r" b="b"/>
            <a:pathLst>
              <a:path w="7960359" h="0">
                <a:moveTo>
                  <a:pt x="0" y="0"/>
                </a:moveTo>
                <a:lnTo>
                  <a:pt x="79598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223516" y="2548635"/>
            <a:ext cx="7960359" cy="3571875"/>
            <a:chOff x="2223516" y="2548635"/>
            <a:chExt cx="7960359" cy="3571875"/>
          </a:xfrm>
        </p:grpSpPr>
        <p:sp>
          <p:nvSpPr>
            <p:cNvPr id="5" name="object 5" descr=""/>
            <p:cNvSpPr/>
            <p:nvPr/>
          </p:nvSpPr>
          <p:spPr>
            <a:xfrm>
              <a:off x="2223516" y="5329427"/>
              <a:ext cx="891540" cy="393700"/>
            </a:xfrm>
            <a:custGeom>
              <a:avLst/>
              <a:gdLst/>
              <a:ahLst/>
              <a:cxnLst/>
              <a:rect l="l" t="t" r="r" b="b"/>
              <a:pathLst>
                <a:path w="891539" h="393700">
                  <a:moveTo>
                    <a:pt x="0" y="393192"/>
                  </a:moveTo>
                  <a:lnTo>
                    <a:pt x="227075" y="393192"/>
                  </a:lnTo>
                </a:path>
                <a:path w="891539" h="393700">
                  <a:moveTo>
                    <a:pt x="435863" y="393192"/>
                  </a:moveTo>
                  <a:lnTo>
                    <a:pt x="891539" y="393192"/>
                  </a:lnTo>
                </a:path>
                <a:path w="891539" h="393700">
                  <a:moveTo>
                    <a:pt x="0" y="0"/>
                  </a:moveTo>
                  <a:lnTo>
                    <a:pt x="227075" y="0"/>
                  </a:lnTo>
                </a:path>
                <a:path w="891539" h="393700">
                  <a:moveTo>
                    <a:pt x="435863" y="0"/>
                  </a:moveTo>
                  <a:lnTo>
                    <a:pt x="891539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23516" y="2968751"/>
              <a:ext cx="7960359" cy="1967864"/>
            </a:xfrm>
            <a:custGeom>
              <a:avLst/>
              <a:gdLst/>
              <a:ahLst/>
              <a:cxnLst/>
              <a:rect l="l" t="t" r="r" b="b"/>
              <a:pathLst>
                <a:path w="7960359" h="1967864">
                  <a:moveTo>
                    <a:pt x="0" y="1967484"/>
                  </a:moveTo>
                  <a:lnTo>
                    <a:pt x="227075" y="1967484"/>
                  </a:lnTo>
                </a:path>
                <a:path w="7960359" h="1967864">
                  <a:moveTo>
                    <a:pt x="435863" y="1967484"/>
                  </a:moveTo>
                  <a:lnTo>
                    <a:pt x="891539" y="1967484"/>
                  </a:lnTo>
                </a:path>
                <a:path w="7960359" h="1967864">
                  <a:moveTo>
                    <a:pt x="0" y="1574292"/>
                  </a:moveTo>
                  <a:lnTo>
                    <a:pt x="227075" y="1574292"/>
                  </a:lnTo>
                </a:path>
                <a:path w="7960359" h="1967864">
                  <a:moveTo>
                    <a:pt x="435863" y="1574292"/>
                  </a:moveTo>
                  <a:lnTo>
                    <a:pt x="891539" y="1574292"/>
                  </a:lnTo>
                </a:path>
                <a:path w="7960359" h="1967864">
                  <a:moveTo>
                    <a:pt x="0" y="1179576"/>
                  </a:moveTo>
                  <a:lnTo>
                    <a:pt x="227075" y="1179576"/>
                  </a:lnTo>
                </a:path>
                <a:path w="7960359" h="1967864">
                  <a:moveTo>
                    <a:pt x="435863" y="1179576"/>
                  </a:moveTo>
                  <a:lnTo>
                    <a:pt x="891539" y="1179576"/>
                  </a:lnTo>
                </a:path>
                <a:path w="7960359" h="1967864">
                  <a:moveTo>
                    <a:pt x="0" y="786384"/>
                  </a:moveTo>
                  <a:lnTo>
                    <a:pt x="227075" y="786384"/>
                  </a:lnTo>
                </a:path>
                <a:path w="7960359" h="1967864">
                  <a:moveTo>
                    <a:pt x="435863" y="786384"/>
                  </a:moveTo>
                  <a:lnTo>
                    <a:pt x="891539" y="786384"/>
                  </a:lnTo>
                </a:path>
                <a:path w="7960359" h="1967864">
                  <a:moveTo>
                    <a:pt x="0" y="393192"/>
                  </a:moveTo>
                  <a:lnTo>
                    <a:pt x="227075" y="393192"/>
                  </a:lnTo>
                </a:path>
                <a:path w="7960359" h="1967864">
                  <a:moveTo>
                    <a:pt x="435863" y="393192"/>
                  </a:moveTo>
                  <a:lnTo>
                    <a:pt x="7959852" y="393192"/>
                  </a:lnTo>
                </a:path>
                <a:path w="7960359" h="1967864">
                  <a:moveTo>
                    <a:pt x="0" y="0"/>
                  </a:moveTo>
                  <a:lnTo>
                    <a:pt x="227075" y="0"/>
                  </a:lnTo>
                </a:path>
                <a:path w="7960359" h="1967864">
                  <a:moveTo>
                    <a:pt x="435863" y="0"/>
                  </a:moveTo>
                  <a:lnTo>
                    <a:pt x="7959852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23516" y="2575559"/>
              <a:ext cx="7960359" cy="0"/>
            </a:xfrm>
            <a:custGeom>
              <a:avLst/>
              <a:gdLst/>
              <a:ahLst/>
              <a:cxnLst/>
              <a:rect l="l" t="t" r="r" b="b"/>
              <a:pathLst>
                <a:path w="7960359" h="0">
                  <a:moveTo>
                    <a:pt x="0" y="0"/>
                  </a:moveTo>
                  <a:lnTo>
                    <a:pt x="7959852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50592" y="2624327"/>
              <a:ext cx="208915" cy="3491865"/>
            </a:xfrm>
            <a:custGeom>
              <a:avLst/>
              <a:gdLst/>
              <a:ahLst/>
              <a:cxnLst/>
              <a:rect l="l" t="t" r="r" b="b"/>
              <a:pathLst>
                <a:path w="208914" h="3491865">
                  <a:moveTo>
                    <a:pt x="208787" y="0"/>
                  </a:moveTo>
                  <a:lnTo>
                    <a:pt x="0" y="0"/>
                  </a:lnTo>
                  <a:lnTo>
                    <a:pt x="0" y="3491484"/>
                  </a:lnTo>
                  <a:lnTo>
                    <a:pt x="208787" y="3491484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22319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322319" y="3755135"/>
              <a:ext cx="6861175" cy="1181100"/>
            </a:xfrm>
            <a:custGeom>
              <a:avLst/>
              <a:gdLst/>
              <a:ahLst/>
              <a:cxnLst/>
              <a:rect l="l" t="t" r="r" b="b"/>
              <a:pathLst>
                <a:path w="6861175" h="1181100">
                  <a:moveTo>
                    <a:pt x="0" y="1181100"/>
                  </a:moveTo>
                  <a:lnTo>
                    <a:pt x="455675" y="1181100"/>
                  </a:lnTo>
                </a:path>
                <a:path w="6861175" h="1181100">
                  <a:moveTo>
                    <a:pt x="0" y="787907"/>
                  </a:moveTo>
                  <a:lnTo>
                    <a:pt x="455675" y="787907"/>
                  </a:lnTo>
                </a:path>
                <a:path w="6861175" h="1181100">
                  <a:moveTo>
                    <a:pt x="0" y="393191"/>
                  </a:moveTo>
                  <a:lnTo>
                    <a:pt x="455675" y="393191"/>
                  </a:lnTo>
                </a:path>
                <a:path w="6861175" h="1181100">
                  <a:moveTo>
                    <a:pt x="0" y="0"/>
                  </a:moveTo>
                  <a:lnTo>
                    <a:pt x="6861048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15055" y="3672839"/>
              <a:ext cx="207645" cy="2443480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4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4" y="24429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985260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85260" y="4148327"/>
              <a:ext cx="455930" cy="788035"/>
            </a:xfrm>
            <a:custGeom>
              <a:avLst/>
              <a:gdLst/>
              <a:ahLst/>
              <a:cxnLst/>
              <a:rect l="l" t="t" r="r" b="b"/>
              <a:pathLst>
                <a:path w="455929" h="788035">
                  <a:moveTo>
                    <a:pt x="0" y="787908"/>
                  </a:moveTo>
                  <a:lnTo>
                    <a:pt x="455675" y="787908"/>
                  </a:lnTo>
                </a:path>
                <a:path w="455929" h="788035">
                  <a:moveTo>
                    <a:pt x="0" y="394716"/>
                  </a:moveTo>
                  <a:lnTo>
                    <a:pt x="455675" y="394716"/>
                  </a:lnTo>
                </a:path>
                <a:path w="455929" h="788035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77996" y="3930395"/>
              <a:ext cx="207645" cy="2185670"/>
            </a:xfrm>
            <a:custGeom>
              <a:avLst/>
              <a:gdLst/>
              <a:ahLst/>
              <a:cxnLst/>
              <a:rect l="l" t="t" r="r" b="b"/>
              <a:pathLst>
                <a:path w="207645" h="2185670">
                  <a:moveTo>
                    <a:pt x="207263" y="0"/>
                  </a:moveTo>
                  <a:lnTo>
                    <a:pt x="0" y="0"/>
                  </a:lnTo>
                  <a:lnTo>
                    <a:pt x="0" y="2185416"/>
                  </a:lnTo>
                  <a:lnTo>
                    <a:pt x="207263" y="21854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49723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49723" y="4148327"/>
              <a:ext cx="455930" cy="788035"/>
            </a:xfrm>
            <a:custGeom>
              <a:avLst/>
              <a:gdLst/>
              <a:ahLst/>
              <a:cxnLst/>
              <a:rect l="l" t="t" r="r" b="b"/>
              <a:pathLst>
                <a:path w="455929" h="788035">
                  <a:moveTo>
                    <a:pt x="0" y="787908"/>
                  </a:moveTo>
                  <a:lnTo>
                    <a:pt x="455675" y="787908"/>
                  </a:lnTo>
                </a:path>
                <a:path w="455929" h="788035">
                  <a:moveTo>
                    <a:pt x="0" y="394716"/>
                  </a:moveTo>
                  <a:lnTo>
                    <a:pt x="455675" y="394716"/>
                  </a:lnTo>
                </a:path>
                <a:path w="455929" h="788035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440936" y="4091939"/>
              <a:ext cx="208915" cy="2024380"/>
            </a:xfrm>
            <a:custGeom>
              <a:avLst/>
              <a:gdLst/>
              <a:ahLst/>
              <a:cxnLst/>
              <a:rect l="l" t="t" r="r" b="b"/>
              <a:pathLst>
                <a:path w="208914" h="2024379">
                  <a:moveTo>
                    <a:pt x="208787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208787" y="2023872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12664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12664" y="4148327"/>
              <a:ext cx="4871085" cy="788035"/>
            </a:xfrm>
            <a:custGeom>
              <a:avLst/>
              <a:gdLst/>
              <a:ahLst/>
              <a:cxnLst/>
              <a:rect l="l" t="t" r="r" b="b"/>
              <a:pathLst>
                <a:path w="4871084" h="788035">
                  <a:moveTo>
                    <a:pt x="0" y="787908"/>
                  </a:moveTo>
                  <a:lnTo>
                    <a:pt x="455675" y="787908"/>
                  </a:lnTo>
                </a:path>
                <a:path w="4871084" h="788035">
                  <a:moveTo>
                    <a:pt x="0" y="394716"/>
                  </a:moveTo>
                  <a:lnTo>
                    <a:pt x="455675" y="394716"/>
                  </a:lnTo>
                </a:path>
                <a:path w="4871084" h="788035">
                  <a:moveTo>
                    <a:pt x="0" y="0"/>
                  </a:moveTo>
                  <a:lnTo>
                    <a:pt x="4870704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05400" y="4091939"/>
              <a:ext cx="207645" cy="2024380"/>
            </a:xfrm>
            <a:custGeom>
              <a:avLst/>
              <a:gdLst/>
              <a:ahLst/>
              <a:cxnLst/>
              <a:rect l="l" t="t" r="r" b="b"/>
              <a:pathLst>
                <a:path w="207645" h="2024379">
                  <a:moveTo>
                    <a:pt x="207263" y="0"/>
                  </a:moveTo>
                  <a:lnTo>
                    <a:pt x="0" y="0"/>
                  </a:lnTo>
                  <a:lnTo>
                    <a:pt x="0" y="2023872"/>
                  </a:lnTo>
                  <a:lnTo>
                    <a:pt x="207263" y="20238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975604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975604" y="4543043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1"/>
                  </a:moveTo>
                  <a:lnTo>
                    <a:pt x="455675" y="393191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768339" y="4335779"/>
              <a:ext cx="207645" cy="1780539"/>
            </a:xfrm>
            <a:custGeom>
              <a:avLst/>
              <a:gdLst/>
              <a:ahLst/>
              <a:cxnLst/>
              <a:rect l="l" t="t" r="r" b="b"/>
              <a:pathLst>
                <a:path w="207645" h="1780539">
                  <a:moveTo>
                    <a:pt x="207263" y="0"/>
                  </a:moveTo>
                  <a:lnTo>
                    <a:pt x="0" y="0"/>
                  </a:lnTo>
                  <a:lnTo>
                    <a:pt x="0" y="1780032"/>
                  </a:lnTo>
                  <a:lnTo>
                    <a:pt x="207263" y="17800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40068" y="5329427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0" y="393192"/>
                  </a:moveTo>
                  <a:lnTo>
                    <a:pt x="454151" y="393192"/>
                  </a:lnTo>
                </a:path>
                <a:path w="454659" h="393700">
                  <a:moveTo>
                    <a:pt x="0" y="0"/>
                  </a:moveTo>
                  <a:lnTo>
                    <a:pt x="454151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640068" y="4543043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0" y="393191"/>
                  </a:moveTo>
                  <a:lnTo>
                    <a:pt x="454151" y="393191"/>
                  </a:lnTo>
                </a:path>
                <a:path w="454659" h="393700">
                  <a:moveTo>
                    <a:pt x="0" y="0"/>
                  </a:moveTo>
                  <a:lnTo>
                    <a:pt x="454151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431280" y="4338827"/>
              <a:ext cx="208915" cy="1777364"/>
            </a:xfrm>
            <a:custGeom>
              <a:avLst/>
              <a:gdLst/>
              <a:ahLst/>
              <a:cxnLst/>
              <a:rect l="l" t="t" r="r" b="b"/>
              <a:pathLst>
                <a:path w="208915" h="1777364">
                  <a:moveTo>
                    <a:pt x="208788" y="0"/>
                  </a:moveTo>
                  <a:lnTo>
                    <a:pt x="0" y="0"/>
                  </a:lnTo>
                  <a:lnTo>
                    <a:pt x="0" y="1776984"/>
                  </a:lnTo>
                  <a:lnTo>
                    <a:pt x="208788" y="1776984"/>
                  </a:lnTo>
                  <a:lnTo>
                    <a:pt x="20878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303007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303007" y="4543043"/>
              <a:ext cx="2880360" cy="393700"/>
            </a:xfrm>
            <a:custGeom>
              <a:avLst/>
              <a:gdLst/>
              <a:ahLst/>
              <a:cxnLst/>
              <a:rect l="l" t="t" r="r" b="b"/>
              <a:pathLst>
                <a:path w="2880359" h="393700">
                  <a:moveTo>
                    <a:pt x="0" y="393191"/>
                  </a:moveTo>
                  <a:lnTo>
                    <a:pt x="455675" y="393191"/>
                  </a:lnTo>
                </a:path>
                <a:path w="2880359" h="393700">
                  <a:moveTo>
                    <a:pt x="0" y="0"/>
                  </a:moveTo>
                  <a:lnTo>
                    <a:pt x="288036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94219" y="4466843"/>
              <a:ext cx="208915" cy="1649095"/>
            </a:xfrm>
            <a:custGeom>
              <a:avLst/>
              <a:gdLst/>
              <a:ahLst/>
              <a:cxnLst/>
              <a:rect l="l" t="t" r="r" b="b"/>
              <a:pathLst>
                <a:path w="208915" h="1649095">
                  <a:moveTo>
                    <a:pt x="208787" y="0"/>
                  </a:moveTo>
                  <a:lnTo>
                    <a:pt x="0" y="0"/>
                  </a:lnTo>
                  <a:lnTo>
                    <a:pt x="0" y="1648967"/>
                  </a:lnTo>
                  <a:lnTo>
                    <a:pt x="208787" y="1648967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965948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965948" y="4936235"/>
              <a:ext cx="455930" cy="0"/>
            </a:xfrm>
            <a:custGeom>
              <a:avLst/>
              <a:gdLst/>
              <a:ahLst/>
              <a:cxnLst/>
              <a:rect l="l" t="t" r="r" b="b"/>
              <a:pathLst>
                <a:path w="455929" h="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758683" y="4568951"/>
              <a:ext cx="207645" cy="1546860"/>
            </a:xfrm>
            <a:custGeom>
              <a:avLst/>
              <a:gdLst/>
              <a:ahLst/>
              <a:cxnLst/>
              <a:rect l="l" t="t" r="r" b="b"/>
              <a:pathLst>
                <a:path w="207645" h="1546860">
                  <a:moveTo>
                    <a:pt x="207264" y="0"/>
                  </a:moveTo>
                  <a:lnTo>
                    <a:pt x="0" y="0"/>
                  </a:lnTo>
                  <a:lnTo>
                    <a:pt x="0" y="1546860"/>
                  </a:lnTo>
                  <a:lnTo>
                    <a:pt x="207264" y="154686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628887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628887" y="4936235"/>
              <a:ext cx="455930" cy="0"/>
            </a:xfrm>
            <a:custGeom>
              <a:avLst/>
              <a:gdLst/>
              <a:ahLst/>
              <a:cxnLst/>
              <a:rect l="l" t="t" r="r" b="b"/>
              <a:pathLst>
                <a:path w="455929" h="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421624" y="4578095"/>
              <a:ext cx="207645" cy="1537970"/>
            </a:xfrm>
            <a:custGeom>
              <a:avLst/>
              <a:gdLst/>
              <a:ahLst/>
              <a:cxnLst/>
              <a:rect l="l" t="t" r="r" b="b"/>
              <a:pathLst>
                <a:path w="207645" h="1537970">
                  <a:moveTo>
                    <a:pt x="207264" y="0"/>
                  </a:moveTo>
                  <a:lnTo>
                    <a:pt x="0" y="0"/>
                  </a:lnTo>
                  <a:lnTo>
                    <a:pt x="0" y="1537715"/>
                  </a:lnTo>
                  <a:lnTo>
                    <a:pt x="207264" y="153771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293351" y="5329427"/>
              <a:ext cx="455930" cy="393700"/>
            </a:xfrm>
            <a:custGeom>
              <a:avLst/>
              <a:gdLst/>
              <a:ahLst/>
              <a:cxnLst/>
              <a:rect l="l" t="t" r="r" b="b"/>
              <a:pathLst>
                <a:path w="455929" h="393700">
                  <a:moveTo>
                    <a:pt x="0" y="393192"/>
                  </a:moveTo>
                  <a:lnTo>
                    <a:pt x="455675" y="393192"/>
                  </a:lnTo>
                </a:path>
                <a:path w="455929" h="39370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293351" y="4936235"/>
              <a:ext cx="455930" cy="0"/>
            </a:xfrm>
            <a:custGeom>
              <a:avLst/>
              <a:gdLst/>
              <a:ahLst/>
              <a:cxnLst/>
              <a:rect l="l" t="t" r="r" b="b"/>
              <a:pathLst>
                <a:path w="455929" h="0">
                  <a:moveTo>
                    <a:pt x="0" y="0"/>
                  </a:moveTo>
                  <a:lnTo>
                    <a:pt x="4556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84563" y="4634483"/>
              <a:ext cx="208915" cy="1481455"/>
            </a:xfrm>
            <a:custGeom>
              <a:avLst/>
              <a:gdLst/>
              <a:ahLst/>
              <a:cxnLst/>
              <a:rect l="l" t="t" r="r" b="b"/>
              <a:pathLst>
                <a:path w="208915" h="1481454">
                  <a:moveTo>
                    <a:pt x="208787" y="0"/>
                  </a:moveTo>
                  <a:lnTo>
                    <a:pt x="0" y="0"/>
                  </a:lnTo>
                  <a:lnTo>
                    <a:pt x="0" y="1481328"/>
                  </a:lnTo>
                  <a:lnTo>
                    <a:pt x="208787" y="1481328"/>
                  </a:lnTo>
                  <a:lnTo>
                    <a:pt x="20878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956292" y="5329427"/>
              <a:ext cx="227329" cy="393700"/>
            </a:xfrm>
            <a:custGeom>
              <a:avLst/>
              <a:gdLst/>
              <a:ahLst/>
              <a:cxnLst/>
              <a:rect l="l" t="t" r="r" b="b"/>
              <a:pathLst>
                <a:path w="227329" h="393700">
                  <a:moveTo>
                    <a:pt x="0" y="393192"/>
                  </a:moveTo>
                  <a:lnTo>
                    <a:pt x="227075" y="393192"/>
                  </a:lnTo>
                </a:path>
                <a:path w="227329" h="393700">
                  <a:moveTo>
                    <a:pt x="0" y="0"/>
                  </a:moveTo>
                  <a:lnTo>
                    <a:pt x="227075" y="0"/>
                  </a:lnTo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956292" y="4936235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07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749027" y="4887467"/>
              <a:ext cx="207645" cy="1228725"/>
            </a:xfrm>
            <a:custGeom>
              <a:avLst/>
              <a:gdLst/>
              <a:ahLst/>
              <a:cxnLst/>
              <a:rect l="l" t="t" r="r" b="b"/>
              <a:pathLst>
                <a:path w="207645" h="1228725">
                  <a:moveTo>
                    <a:pt x="207264" y="0"/>
                  </a:moveTo>
                  <a:lnTo>
                    <a:pt x="0" y="0"/>
                  </a:lnTo>
                  <a:lnTo>
                    <a:pt x="0" y="1228343"/>
                  </a:lnTo>
                  <a:lnTo>
                    <a:pt x="207264" y="1228343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223516" y="6115811"/>
              <a:ext cx="7960359" cy="0"/>
            </a:xfrm>
            <a:custGeom>
              <a:avLst/>
              <a:gdLst/>
              <a:ahLst/>
              <a:cxnLst/>
              <a:rect l="l" t="t" r="r" b="b"/>
              <a:pathLst>
                <a:path w="7960359" h="0">
                  <a:moveTo>
                    <a:pt x="0" y="0"/>
                  </a:moveTo>
                  <a:lnTo>
                    <a:pt x="7959852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555748" y="2584703"/>
              <a:ext cx="7297420" cy="2912745"/>
            </a:xfrm>
            <a:custGeom>
              <a:avLst/>
              <a:gdLst/>
              <a:ahLst/>
              <a:cxnLst/>
              <a:rect l="l" t="t" r="r" b="b"/>
              <a:pathLst>
                <a:path w="7297420" h="2912745">
                  <a:moveTo>
                    <a:pt x="0" y="2769108"/>
                  </a:moveTo>
                  <a:lnTo>
                    <a:pt x="662939" y="1909572"/>
                  </a:lnTo>
                  <a:lnTo>
                    <a:pt x="1325879" y="1499616"/>
                  </a:lnTo>
                  <a:lnTo>
                    <a:pt x="1988819" y="1845564"/>
                  </a:lnTo>
                  <a:lnTo>
                    <a:pt x="2653284" y="0"/>
                  </a:lnTo>
                  <a:lnTo>
                    <a:pt x="3316224" y="2906268"/>
                  </a:lnTo>
                  <a:lnTo>
                    <a:pt x="3979163" y="1220724"/>
                  </a:lnTo>
                  <a:lnTo>
                    <a:pt x="4643628" y="2912364"/>
                  </a:lnTo>
                  <a:lnTo>
                    <a:pt x="5306568" y="2293620"/>
                  </a:lnTo>
                  <a:lnTo>
                    <a:pt x="5969508" y="1935480"/>
                  </a:lnTo>
                  <a:lnTo>
                    <a:pt x="6633972" y="2194560"/>
                  </a:lnTo>
                  <a:lnTo>
                    <a:pt x="7296911" y="307848"/>
                  </a:lnTo>
                </a:path>
              </a:pathLst>
            </a:custGeom>
            <a:ln w="27432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8664" y="5317743"/>
              <a:ext cx="73152" cy="7315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1604" y="4458207"/>
              <a:ext cx="73151" cy="7315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4544" y="4048251"/>
              <a:ext cx="73152" cy="7315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7483" y="4394200"/>
              <a:ext cx="73152" cy="7315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1948" y="2548635"/>
              <a:ext cx="73151" cy="7315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4887" y="5454903"/>
              <a:ext cx="73151" cy="7315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7827" y="3769359"/>
              <a:ext cx="73151" cy="7315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292" y="5461000"/>
              <a:ext cx="73151" cy="7315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5231" y="4842255"/>
              <a:ext cx="73151" cy="7315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8172" y="4484115"/>
              <a:ext cx="73151" cy="7315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52635" y="4743195"/>
              <a:ext cx="73152" cy="7315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15575" y="2856483"/>
              <a:ext cx="73151" cy="73152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2374519" y="5233797"/>
            <a:ext cx="3632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15%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659379" y="4373371"/>
            <a:ext cx="11188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33%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701541" y="3963670"/>
            <a:ext cx="361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41%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985259" y="4309694"/>
            <a:ext cx="11201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34%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028438" y="2464435"/>
            <a:ext cx="3632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72%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312664" y="5370067"/>
            <a:ext cx="11188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13%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355460" y="3685159"/>
            <a:ext cx="361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47%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640068" y="5376798"/>
            <a:ext cx="11188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13%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682610" y="4757673"/>
            <a:ext cx="361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8345805" y="4399026"/>
            <a:ext cx="361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32%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9009380" y="4658105"/>
            <a:ext cx="3619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27%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9672955" y="2771597"/>
            <a:ext cx="36258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66%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0312400" y="6002528"/>
            <a:ext cx="2266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0312400" y="5510580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10%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0312400" y="5018658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20%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0312400" y="4526660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30%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0312400" y="4034790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40%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0312400" y="3542792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50%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0312400" y="3050794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60%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0312400" y="2558922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70%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0312400" y="2066925"/>
            <a:ext cx="313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80%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895094" y="6002528"/>
            <a:ext cx="76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649780" y="5609031"/>
            <a:ext cx="404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dirty="0" sz="12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565791" y="5214950"/>
            <a:ext cx="488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565706" y="4821682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565706" y="4428235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20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565706" y="4034790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25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565706" y="3641217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30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1565791" y="3247085"/>
            <a:ext cx="488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35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1565706" y="2853944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40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565706" y="2460497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45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565706" y="2066925"/>
            <a:ext cx="488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50</a:t>
            </a:r>
            <a:r>
              <a:rPr dirty="0" sz="1200" spc="-25">
                <a:solidFill>
                  <a:srgbClr val="FFFFFF"/>
                </a:solidFill>
                <a:latin typeface="Century Gothic"/>
                <a:cs typeface="Century Gothic"/>
              </a:rPr>
              <a:t> 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2272029" y="6154318"/>
            <a:ext cx="1925955" cy="211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город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Москва</a:t>
            </a:r>
            <a:r>
              <a:rPr dirty="0" sz="600" spc="29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Свердловская</a:t>
            </a:r>
            <a:r>
              <a:rPr dirty="0" sz="600" spc="17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Новосибирская</a:t>
            </a:r>
            <a:endParaRPr sz="600">
              <a:latin typeface="Century Gothic"/>
              <a:cs typeface="Century Gothic"/>
            </a:endParaRPr>
          </a:p>
          <a:p>
            <a:pPr marL="791210">
              <a:lnSpc>
                <a:spcPct val="100000"/>
              </a:lnSpc>
              <a:spcBef>
                <a:spcPts val="25"/>
              </a:spcBef>
              <a:tabLst>
                <a:tab pos="1454785" algn="l"/>
              </a:tabLst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4291329" y="6154318"/>
            <a:ext cx="508634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99060" marR="5080" indent="-86995">
              <a:lnSpc>
                <a:spcPct val="103299"/>
              </a:lnSpc>
              <a:spcBef>
                <a:spcPts val="75"/>
              </a:spcBef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Челябинская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4943983" y="6154318"/>
            <a:ext cx="530225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09855" marR="5080" indent="-97790">
              <a:lnSpc>
                <a:spcPct val="103299"/>
              </a:lnSpc>
              <a:spcBef>
                <a:spcPts val="75"/>
              </a:spcBef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Саратовская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5627370" y="6154318"/>
            <a:ext cx="1833880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90170" marR="5080" indent="-78105">
              <a:lnSpc>
                <a:spcPct val="103299"/>
              </a:lnSpc>
              <a:spcBef>
                <a:spcPts val="75"/>
              </a:spcBef>
              <a:tabLst>
                <a:tab pos="1369695" algn="l"/>
              </a:tabLst>
            </a:pP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Московская</a:t>
            </a:r>
            <a:r>
              <a:rPr dirty="0" sz="600" spc="31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Пермский</a:t>
            </a:r>
            <a:r>
              <a:rPr dirty="0" sz="6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край</a:t>
            </a:r>
            <a:r>
              <a:rPr dirty="0" sz="600" spc="24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город</a:t>
            </a:r>
            <a:r>
              <a:rPr dirty="0" sz="6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Санкт-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r>
              <a:rPr dirty="0" sz="60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Петербург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7621016" y="6154318"/>
            <a:ext cx="483234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86995" marR="5080" indent="-74930">
              <a:lnSpc>
                <a:spcPct val="103299"/>
              </a:lnSpc>
              <a:spcBef>
                <a:spcPts val="75"/>
              </a:spcBef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Самарская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8297926" y="6154318"/>
            <a:ext cx="457200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73025" marR="5080" indent="-60960">
              <a:lnSpc>
                <a:spcPct val="103299"/>
              </a:lnSpc>
              <a:spcBef>
                <a:spcPts val="75"/>
              </a:spcBef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Ростовская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8874632" y="6154318"/>
            <a:ext cx="630555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60020" marR="5080" indent="-147955">
              <a:lnSpc>
                <a:spcPct val="103299"/>
              </a:lnSpc>
              <a:spcBef>
                <a:spcPts val="75"/>
              </a:spcBef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Нижегородская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область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9609835" y="6154318"/>
            <a:ext cx="487680" cy="21145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2540">
              <a:lnSpc>
                <a:spcPct val="103299"/>
              </a:lnSpc>
              <a:spcBef>
                <a:spcPts val="75"/>
              </a:spcBef>
            </a:pP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Удмуртская</a:t>
            </a:r>
            <a:r>
              <a:rPr dirty="0" sz="600" spc="5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Century Gothic"/>
                <a:cs typeface="Century Gothic"/>
              </a:rPr>
              <a:t>Республика</a:t>
            </a:r>
            <a:endParaRPr sz="600">
              <a:latin typeface="Century Gothic"/>
              <a:cs typeface="Century Gothic"/>
            </a:endParaRPr>
          </a:p>
        </p:txBody>
      </p:sp>
      <p:sp>
        <p:nvSpPr>
          <p:cNvPr id="96" name="object 96" descr=""/>
          <p:cNvSpPr/>
          <p:nvPr/>
        </p:nvSpPr>
        <p:spPr>
          <a:xfrm>
            <a:off x="5109971" y="6521195"/>
            <a:ext cx="243840" cy="82550"/>
          </a:xfrm>
          <a:custGeom>
            <a:avLst/>
            <a:gdLst/>
            <a:ahLst/>
            <a:cxnLst/>
            <a:rect l="l" t="t" r="r" b="b"/>
            <a:pathLst>
              <a:path w="243839" h="82550">
                <a:moveTo>
                  <a:pt x="243839" y="0"/>
                </a:moveTo>
                <a:lnTo>
                  <a:pt x="0" y="0"/>
                </a:lnTo>
                <a:lnTo>
                  <a:pt x="0" y="82295"/>
                </a:lnTo>
                <a:lnTo>
                  <a:pt x="243839" y="82295"/>
                </a:lnTo>
                <a:lnTo>
                  <a:pt x="243839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 txBox="1"/>
          <p:nvPr/>
        </p:nvSpPr>
        <p:spPr>
          <a:xfrm>
            <a:off x="5367909" y="6453632"/>
            <a:ext cx="648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entury Gothic"/>
                <a:cs typeface="Century Gothic"/>
              </a:rPr>
              <a:t>тыс.кв.м</a:t>
            </a:r>
            <a:endParaRPr sz="1200">
              <a:latin typeface="Century Gothic"/>
              <a:cs typeface="Century Gothic"/>
            </a:endParaRPr>
          </a:p>
        </p:txBody>
      </p:sp>
      <p:pic>
        <p:nvPicPr>
          <p:cNvPr id="98" name="object 9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4579" y="6525768"/>
            <a:ext cx="243840" cy="73151"/>
          </a:xfrm>
          <a:prstGeom prst="rect">
            <a:avLst/>
          </a:prstGeom>
        </p:spPr>
      </p:pic>
      <p:sp>
        <p:nvSpPr>
          <p:cNvPr id="99" name="object 99" descr=""/>
          <p:cNvSpPr txBox="1"/>
          <p:nvPr/>
        </p:nvSpPr>
        <p:spPr>
          <a:xfrm>
            <a:off x="6421882" y="6453632"/>
            <a:ext cx="672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dirty="0" sz="12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dirty="0" sz="12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entury Gothic"/>
                <a:cs typeface="Century Gothic"/>
              </a:rPr>
              <a:t>РПКР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754" rIns="0" bIns="0" rtlCol="0" vert="horz">
            <a:spAutoFit/>
          </a:bodyPr>
          <a:lstStyle/>
          <a:p>
            <a:pPr marL="10795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50%</a:t>
            </a:r>
            <a:r>
              <a:rPr dirty="0" spc="-15"/>
              <a:t> </a:t>
            </a:r>
            <a:r>
              <a:rPr dirty="0"/>
              <a:t>выполненных</a:t>
            </a:r>
            <a:r>
              <a:rPr dirty="0" spc="-50"/>
              <a:t> </a:t>
            </a:r>
            <a:r>
              <a:rPr dirty="0"/>
              <a:t>работ</a:t>
            </a:r>
            <a:r>
              <a:rPr dirty="0" spc="-15"/>
              <a:t> </a:t>
            </a:r>
            <a:r>
              <a:rPr dirty="0"/>
              <a:t>на</a:t>
            </a:r>
            <a:r>
              <a:rPr dirty="0" spc="-25"/>
              <a:t> </a:t>
            </a:r>
            <a:r>
              <a:rPr dirty="0" spc="-10"/>
              <a:t>спецсчетах </a:t>
            </a:r>
            <a:r>
              <a:rPr dirty="0"/>
              <a:t>в 10 субъектах</a:t>
            </a:r>
            <a:r>
              <a:rPr dirty="0" spc="-35"/>
              <a:t> </a:t>
            </a:r>
            <a:r>
              <a:rPr dirty="0" spc="-25"/>
              <a:t>РФ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840479" y="2246376"/>
            <a:ext cx="6524625" cy="3363595"/>
            <a:chOff x="3840479" y="2246376"/>
            <a:chExt cx="6524625" cy="3363595"/>
          </a:xfrm>
        </p:grpSpPr>
        <p:sp>
          <p:nvSpPr>
            <p:cNvPr id="4" name="object 4" descr=""/>
            <p:cNvSpPr/>
            <p:nvPr/>
          </p:nvSpPr>
          <p:spPr>
            <a:xfrm>
              <a:off x="4494275" y="2246376"/>
              <a:ext cx="5217160" cy="3362325"/>
            </a:xfrm>
            <a:custGeom>
              <a:avLst/>
              <a:gdLst/>
              <a:ahLst/>
              <a:cxnLst/>
              <a:rect l="l" t="t" r="r" b="b"/>
              <a:pathLst>
                <a:path w="5217159" h="3362325">
                  <a:moveTo>
                    <a:pt x="0" y="3247644"/>
                  </a:moveTo>
                  <a:lnTo>
                    <a:pt x="0" y="3361944"/>
                  </a:lnTo>
                </a:path>
                <a:path w="5217159" h="3362325">
                  <a:moveTo>
                    <a:pt x="0" y="2910840"/>
                  </a:moveTo>
                  <a:lnTo>
                    <a:pt x="0" y="3142488"/>
                  </a:lnTo>
                </a:path>
                <a:path w="5217159" h="3362325">
                  <a:moveTo>
                    <a:pt x="652272" y="3247644"/>
                  </a:moveTo>
                  <a:lnTo>
                    <a:pt x="652272" y="3361944"/>
                  </a:lnTo>
                </a:path>
                <a:path w="5217159" h="3362325">
                  <a:moveTo>
                    <a:pt x="652272" y="2910840"/>
                  </a:moveTo>
                  <a:lnTo>
                    <a:pt x="652272" y="3142488"/>
                  </a:lnTo>
                </a:path>
                <a:path w="5217159" h="3362325">
                  <a:moveTo>
                    <a:pt x="1304544" y="3247644"/>
                  </a:moveTo>
                  <a:lnTo>
                    <a:pt x="1304544" y="3361944"/>
                  </a:lnTo>
                </a:path>
                <a:path w="5217159" h="3362325">
                  <a:moveTo>
                    <a:pt x="1304544" y="2910840"/>
                  </a:moveTo>
                  <a:lnTo>
                    <a:pt x="1304544" y="3142488"/>
                  </a:lnTo>
                </a:path>
                <a:path w="5217159" h="3362325">
                  <a:moveTo>
                    <a:pt x="1956815" y="3247644"/>
                  </a:moveTo>
                  <a:lnTo>
                    <a:pt x="1956815" y="3361944"/>
                  </a:lnTo>
                </a:path>
                <a:path w="5217159" h="3362325">
                  <a:moveTo>
                    <a:pt x="1956815" y="2910840"/>
                  </a:moveTo>
                  <a:lnTo>
                    <a:pt x="1956815" y="3142488"/>
                  </a:lnTo>
                </a:path>
                <a:path w="5217159" h="3362325">
                  <a:moveTo>
                    <a:pt x="2609088" y="3247644"/>
                  </a:moveTo>
                  <a:lnTo>
                    <a:pt x="2609088" y="3361944"/>
                  </a:lnTo>
                </a:path>
                <a:path w="5217159" h="3362325">
                  <a:moveTo>
                    <a:pt x="2609088" y="2910840"/>
                  </a:moveTo>
                  <a:lnTo>
                    <a:pt x="2609088" y="3142488"/>
                  </a:lnTo>
                </a:path>
                <a:path w="5217159" h="3362325">
                  <a:moveTo>
                    <a:pt x="3261359" y="3247644"/>
                  </a:moveTo>
                  <a:lnTo>
                    <a:pt x="3261359" y="3361944"/>
                  </a:lnTo>
                </a:path>
                <a:path w="5217159" h="3362325">
                  <a:moveTo>
                    <a:pt x="3261359" y="2910840"/>
                  </a:moveTo>
                  <a:lnTo>
                    <a:pt x="3261359" y="3142488"/>
                  </a:lnTo>
                </a:path>
                <a:path w="5217159" h="3362325">
                  <a:moveTo>
                    <a:pt x="3912107" y="3247644"/>
                  </a:moveTo>
                  <a:lnTo>
                    <a:pt x="3912107" y="3361944"/>
                  </a:lnTo>
                </a:path>
                <a:path w="5217159" h="3362325">
                  <a:moveTo>
                    <a:pt x="3912107" y="0"/>
                  </a:moveTo>
                  <a:lnTo>
                    <a:pt x="3912107" y="3142488"/>
                  </a:lnTo>
                </a:path>
                <a:path w="5217159" h="3362325">
                  <a:moveTo>
                    <a:pt x="4564380" y="3247644"/>
                  </a:moveTo>
                  <a:lnTo>
                    <a:pt x="4564380" y="3361944"/>
                  </a:lnTo>
                </a:path>
                <a:path w="5217159" h="3362325">
                  <a:moveTo>
                    <a:pt x="4564380" y="0"/>
                  </a:moveTo>
                  <a:lnTo>
                    <a:pt x="4564380" y="3142488"/>
                  </a:lnTo>
                </a:path>
                <a:path w="5217159" h="3362325">
                  <a:moveTo>
                    <a:pt x="5216652" y="3247644"/>
                  </a:moveTo>
                  <a:lnTo>
                    <a:pt x="5216652" y="3361944"/>
                  </a:lnTo>
                </a:path>
                <a:path w="5217159" h="3362325">
                  <a:moveTo>
                    <a:pt x="5216652" y="0"/>
                  </a:moveTo>
                  <a:lnTo>
                    <a:pt x="5216652" y="3142488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42003" y="5388864"/>
              <a:ext cx="6061075" cy="105410"/>
            </a:xfrm>
            <a:custGeom>
              <a:avLst/>
              <a:gdLst/>
              <a:ahLst/>
              <a:cxnLst/>
              <a:rect l="l" t="t" r="r" b="b"/>
              <a:pathLst>
                <a:path w="6061075" h="105410">
                  <a:moveTo>
                    <a:pt x="6060948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6060948" y="105156"/>
                  </a:lnTo>
                  <a:lnTo>
                    <a:pt x="606094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94275" y="2246376"/>
              <a:ext cx="3261360" cy="2806065"/>
            </a:xfrm>
            <a:custGeom>
              <a:avLst/>
              <a:gdLst/>
              <a:ahLst/>
              <a:cxnLst/>
              <a:rect l="l" t="t" r="r" b="b"/>
              <a:pathLst>
                <a:path w="3261359" h="2806065">
                  <a:moveTo>
                    <a:pt x="0" y="2575560"/>
                  </a:moveTo>
                  <a:lnTo>
                    <a:pt x="0" y="2805684"/>
                  </a:lnTo>
                </a:path>
                <a:path w="3261359" h="2806065">
                  <a:moveTo>
                    <a:pt x="652272" y="2575560"/>
                  </a:moveTo>
                  <a:lnTo>
                    <a:pt x="652272" y="2805684"/>
                  </a:lnTo>
                </a:path>
                <a:path w="3261359" h="2806065">
                  <a:moveTo>
                    <a:pt x="1304544" y="2575560"/>
                  </a:moveTo>
                  <a:lnTo>
                    <a:pt x="1304544" y="2805684"/>
                  </a:lnTo>
                </a:path>
                <a:path w="3261359" h="2806065">
                  <a:moveTo>
                    <a:pt x="1956815" y="0"/>
                  </a:moveTo>
                  <a:lnTo>
                    <a:pt x="1956815" y="2805684"/>
                  </a:lnTo>
                </a:path>
                <a:path w="3261359" h="2806065">
                  <a:moveTo>
                    <a:pt x="2609088" y="0"/>
                  </a:moveTo>
                  <a:lnTo>
                    <a:pt x="2609088" y="2805684"/>
                  </a:lnTo>
                </a:path>
                <a:path w="3261359" h="2806065">
                  <a:moveTo>
                    <a:pt x="3261359" y="0"/>
                  </a:moveTo>
                  <a:lnTo>
                    <a:pt x="3261359" y="280568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42003" y="5052060"/>
              <a:ext cx="4364990" cy="105410"/>
            </a:xfrm>
            <a:custGeom>
              <a:avLst/>
              <a:gdLst/>
              <a:ahLst/>
              <a:cxnLst/>
              <a:rect l="l" t="t" r="r" b="b"/>
              <a:pathLst>
                <a:path w="4364990" h="105410">
                  <a:moveTo>
                    <a:pt x="4364736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4364736" y="105156"/>
                  </a:lnTo>
                  <a:lnTo>
                    <a:pt x="436473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94275" y="4485132"/>
              <a:ext cx="1304925" cy="230504"/>
            </a:xfrm>
            <a:custGeom>
              <a:avLst/>
              <a:gdLst/>
              <a:ahLst/>
              <a:cxnLst/>
              <a:rect l="l" t="t" r="r" b="b"/>
              <a:pathLst>
                <a:path w="1304925" h="230504">
                  <a:moveTo>
                    <a:pt x="0" y="0"/>
                  </a:moveTo>
                  <a:lnTo>
                    <a:pt x="0" y="230124"/>
                  </a:lnTo>
                </a:path>
                <a:path w="1304925" h="230504">
                  <a:moveTo>
                    <a:pt x="652272" y="0"/>
                  </a:moveTo>
                  <a:lnTo>
                    <a:pt x="652272" y="230124"/>
                  </a:lnTo>
                </a:path>
                <a:path w="1304925" h="230504">
                  <a:moveTo>
                    <a:pt x="1304544" y="0"/>
                  </a:moveTo>
                  <a:lnTo>
                    <a:pt x="1304544" y="23012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42003" y="4715255"/>
              <a:ext cx="2170430" cy="106680"/>
            </a:xfrm>
            <a:custGeom>
              <a:avLst/>
              <a:gdLst/>
              <a:ahLst/>
              <a:cxnLst/>
              <a:rect l="l" t="t" r="r" b="b"/>
              <a:pathLst>
                <a:path w="2170429" h="106679">
                  <a:moveTo>
                    <a:pt x="2170176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2170176" y="106680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494275" y="2246376"/>
              <a:ext cx="1304925" cy="2133600"/>
            </a:xfrm>
            <a:custGeom>
              <a:avLst/>
              <a:gdLst/>
              <a:ahLst/>
              <a:cxnLst/>
              <a:rect l="l" t="t" r="r" b="b"/>
              <a:pathLst>
                <a:path w="1304925" h="2133600">
                  <a:moveTo>
                    <a:pt x="0" y="1901952"/>
                  </a:moveTo>
                  <a:lnTo>
                    <a:pt x="0" y="2133600"/>
                  </a:lnTo>
                </a:path>
                <a:path w="1304925" h="2133600">
                  <a:moveTo>
                    <a:pt x="652272" y="1901952"/>
                  </a:moveTo>
                  <a:lnTo>
                    <a:pt x="652272" y="2133600"/>
                  </a:lnTo>
                </a:path>
                <a:path w="1304925" h="2133600">
                  <a:moveTo>
                    <a:pt x="1304544" y="0"/>
                  </a:moveTo>
                  <a:lnTo>
                    <a:pt x="1304544" y="213360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42003" y="4379976"/>
              <a:ext cx="2021205" cy="105410"/>
            </a:xfrm>
            <a:custGeom>
              <a:avLst/>
              <a:gdLst/>
              <a:ahLst/>
              <a:cxnLst/>
              <a:rect l="l" t="t" r="r" b="b"/>
              <a:pathLst>
                <a:path w="2021204" h="105410">
                  <a:moveTo>
                    <a:pt x="2020824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2020824" y="105156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94275" y="3813048"/>
              <a:ext cx="652780" cy="230504"/>
            </a:xfrm>
            <a:custGeom>
              <a:avLst/>
              <a:gdLst/>
              <a:ahLst/>
              <a:cxnLst/>
              <a:rect l="l" t="t" r="r" b="b"/>
              <a:pathLst>
                <a:path w="652779" h="230504">
                  <a:moveTo>
                    <a:pt x="0" y="0"/>
                  </a:moveTo>
                  <a:lnTo>
                    <a:pt x="0" y="230124"/>
                  </a:lnTo>
                </a:path>
                <a:path w="652779" h="230504">
                  <a:moveTo>
                    <a:pt x="652272" y="0"/>
                  </a:moveTo>
                  <a:lnTo>
                    <a:pt x="652272" y="23012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42003" y="4043172"/>
              <a:ext cx="1800225" cy="105410"/>
            </a:xfrm>
            <a:custGeom>
              <a:avLst/>
              <a:gdLst/>
              <a:ahLst/>
              <a:cxnLst/>
              <a:rect l="l" t="t" r="r" b="b"/>
              <a:pathLst>
                <a:path w="1800225" h="105410">
                  <a:moveTo>
                    <a:pt x="1799844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1799844" y="105155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94275" y="3476244"/>
              <a:ext cx="652780" cy="230504"/>
            </a:xfrm>
            <a:custGeom>
              <a:avLst/>
              <a:gdLst/>
              <a:ahLst/>
              <a:cxnLst/>
              <a:rect l="l" t="t" r="r" b="b"/>
              <a:pathLst>
                <a:path w="652779" h="230504">
                  <a:moveTo>
                    <a:pt x="0" y="0"/>
                  </a:moveTo>
                  <a:lnTo>
                    <a:pt x="0" y="230123"/>
                  </a:lnTo>
                </a:path>
                <a:path w="652779" h="230504">
                  <a:moveTo>
                    <a:pt x="652272" y="0"/>
                  </a:moveTo>
                  <a:lnTo>
                    <a:pt x="652272" y="230123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842003" y="3706368"/>
              <a:ext cx="1324610" cy="106680"/>
            </a:xfrm>
            <a:custGeom>
              <a:avLst/>
              <a:gdLst/>
              <a:ahLst/>
              <a:cxnLst/>
              <a:rect l="l" t="t" r="r" b="b"/>
              <a:pathLst>
                <a:path w="1324610" h="106679">
                  <a:moveTo>
                    <a:pt x="1324356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324356" y="106679"/>
                  </a:lnTo>
                  <a:lnTo>
                    <a:pt x="132435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494275" y="2246376"/>
              <a:ext cx="652780" cy="1125220"/>
            </a:xfrm>
            <a:custGeom>
              <a:avLst/>
              <a:gdLst/>
              <a:ahLst/>
              <a:cxnLst/>
              <a:rect l="l" t="t" r="r" b="b"/>
              <a:pathLst>
                <a:path w="652779" h="1125220">
                  <a:moveTo>
                    <a:pt x="0" y="893063"/>
                  </a:moveTo>
                  <a:lnTo>
                    <a:pt x="0" y="1124712"/>
                  </a:lnTo>
                </a:path>
                <a:path w="652779" h="1125220">
                  <a:moveTo>
                    <a:pt x="652272" y="0"/>
                  </a:moveTo>
                  <a:lnTo>
                    <a:pt x="652272" y="1124712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42003" y="3371088"/>
              <a:ext cx="1315720" cy="105410"/>
            </a:xfrm>
            <a:custGeom>
              <a:avLst/>
              <a:gdLst/>
              <a:ahLst/>
              <a:cxnLst/>
              <a:rect l="l" t="t" r="r" b="b"/>
              <a:pathLst>
                <a:path w="1315720" h="105410">
                  <a:moveTo>
                    <a:pt x="1315212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315212" y="105156"/>
                  </a:lnTo>
                  <a:lnTo>
                    <a:pt x="131521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94275" y="2804160"/>
              <a:ext cx="0" cy="230504"/>
            </a:xfrm>
            <a:custGeom>
              <a:avLst/>
              <a:gdLst/>
              <a:ahLst/>
              <a:cxnLst/>
              <a:rect l="l" t="t" r="r" b="b"/>
              <a:pathLst>
                <a:path w="0" h="230505">
                  <a:moveTo>
                    <a:pt x="0" y="0"/>
                  </a:moveTo>
                  <a:lnTo>
                    <a:pt x="0" y="23012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842003" y="3034284"/>
              <a:ext cx="1184275" cy="105410"/>
            </a:xfrm>
            <a:custGeom>
              <a:avLst/>
              <a:gdLst/>
              <a:ahLst/>
              <a:cxnLst/>
              <a:rect l="l" t="t" r="r" b="b"/>
              <a:pathLst>
                <a:path w="1184275" h="105410">
                  <a:moveTo>
                    <a:pt x="1184148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1184148" y="105155"/>
                  </a:lnTo>
                  <a:lnTo>
                    <a:pt x="118414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494275" y="2467356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0"/>
                  </a:moveTo>
                  <a:lnTo>
                    <a:pt x="0" y="231648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842003" y="2699004"/>
              <a:ext cx="1183005" cy="105410"/>
            </a:xfrm>
            <a:custGeom>
              <a:avLst/>
              <a:gdLst/>
              <a:ahLst/>
              <a:cxnLst/>
              <a:rect l="l" t="t" r="r" b="b"/>
              <a:pathLst>
                <a:path w="1183004" h="105410">
                  <a:moveTo>
                    <a:pt x="1182624" y="0"/>
                  </a:moveTo>
                  <a:lnTo>
                    <a:pt x="0" y="0"/>
                  </a:lnTo>
                  <a:lnTo>
                    <a:pt x="0" y="105156"/>
                  </a:lnTo>
                  <a:lnTo>
                    <a:pt x="1182624" y="105156"/>
                  </a:lnTo>
                  <a:lnTo>
                    <a:pt x="118262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94275" y="2246376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w="0" h="116205">
                  <a:moveTo>
                    <a:pt x="0" y="0"/>
                  </a:moveTo>
                  <a:lnTo>
                    <a:pt x="0" y="11582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842003" y="2362200"/>
              <a:ext cx="1129665" cy="105410"/>
            </a:xfrm>
            <a:custGeom>
              <a:avLst/>
              <a:gdLst/>
              <a:ahLst/>
              <a:cxnLst/>
              <a:rect l="l" t="t" r="r" b="b"/>
              <a:pathLst>
                <a:path w="1129664" h="105410">
                  <a:moveTo>
                    <a:pt x="1129284" y="0"/>
                  </a:moveTo>
                  <a:lnTo>
                    <a:pt x="0" y="0"/>
                  </a:lnTo>
                  <a:lnTo>
                    <a:pt x="0" y="105155"/>
                  </a:lnTo>
                  <a:lnTo>
                    <a:pt x="1129284" y="105155"/>
                  </a:lnTo>
                  <a:lnTo>
                    <a:pt x="112928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363199" y="2246376"/>
              <a:ext cx="0" cy="3362325"/>
            </a:xfrm>
            <a:custGeom>
              <a:avLst/>
              <a:gdLst/>
              <a:ahLst/>
              <a:cxnLst/>
              <a:rect l="l" t="t" r="r" b="b"/>
              <a:pathLst>
                <a:path w="0" h="3362325">
                  <a:moveTo>
                    <a:pt x="0" y="0"/>
                  </a:moveTo>
                  <a:lnTo>
                    <a:pt x="0" y="336194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842003" y="5608320"/>
              <a:ext cx="6521450" cy="0"/>
            </a:xfrm>
            <a:custGeom>
              <a:avLst/>
              <a:gdLst/>
              <a:ahLst/>
              <a:cxnLst/>
              <a:rect l="l" t="t" r="r" b="b"/>
              <a:pathLst>
                <a:path w="6521450" h="0">
                  <a:moveTo>
                    <a:pt x="0" y="0"/>
                  </a:moveTo>
                  <a:lnTo>
                    <a:pt x="6521196" y="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42003" y="2246376"/>
              <a:ext cx="0" cy="3362325"/>
            </a:xfrm>
            <a:custGeom>
              <a:avLst/>
              <a:gdLst/>
              <a:ahLst/>
              <a:cxnLst/>
              <a:rect l="l" t="t" r="r" b="b"/>
              <a:pathLst>
                <a:path w="0" h="3362325">
                  <a:moveTo>
                    <a:pt x="0" y="33619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788409" y="5691632"/>
            <a:ext cx="109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356353" y="5691632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500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944871" y="5691632"/>
            <a:ext cx="5622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845" algn="l"/>
                <a:tab pos="1316355" algn="l"/>
                <a:tab pos="1969135" algn="l"/>
                <a:tab pos="2620645" algn="l"/>
                <a:tab pos="3272790" algn="l"/>
                <a:tab pos="3924935" algn="l"/>
                <a:tab pos="4577080" algn="l"/>
                <a:tab pos="5229860" algn="l"/>
              </a:tabLst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1</a:t>
            </a:r>
            <a:r>
              <a:rPr dirty="0" sz="1200" spc="-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1</a:t>
            </a:r>
            <a:r>
              <a:rPr dirty="0" sz="1200" spc="-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500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2</a:t>
            </a:r>
            <a:r>
              <a:rPr dirty="0" sz="1200" spc="-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2</a:t>
            </a:r>
            <a:r>
              <a:rPr dirty="0" sz="1200" spc="-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500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3</a:t>
            </a:r>
            <a:r>
              <a:rPr dirty="0" sz="1200" spc="-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3</a:t>
            </a:r>
            <a:r>
              <a:rPr dirty="0" sz="1200" spc="-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500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4</a:t>
            </a:r>
            <a:r>
              <a:rPr dirty="0" sz="1200" spc="-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4</a:t>
            </a:r>
            <a:r>
              <a:rPr dirty="0" sz="1200" spc="-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500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	5</a:t>
            </a:r>
            <a:r>
              <a:rPr dirty="0" sz="1200" spc="-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14576" y="2302255"/>
            <a:ext cx="1903095" cy="3235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Челябинская</a:t>
            </a:r>
            <a:r>
              <a:rPr dirty="0" sz="1200" spc="-5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 algn="r" marR="6350">
              <a:lnSpc>
                <a:spcPct val="100000"/>
              </a:lnSpc>
              <a:spcBef>
                <a:spcPts val="1205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Пермский</a:t>
            </a:r>
            <a:r>
              <a:rPr dirty="0" sz="1200" spc="-4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0">
                <a:solidFill>
                  <a:srgbClr val="BEBEBE"/>
                </a:solidFill>
                <a:latin typeface="Century Gothic"/>
                <a:cs typeface="Century Gothic"/>
              </a:rPr>
              <a:t>край</a:t>
            </a:r>
            <a:endParaRPr sz="1200">
              <a:latin typeface="Century Gothic"/>
              <a:cs typeface="Century Gothic"/>
            </a:endParaRPr>
          </a:p>
          <a:p>
            <a:pPr algn="r" marL="365125" marR="5715" indent="-274955">
              <a:lnSpc>
                <a:spcPct val="183900"/>
              </a:lnSpc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Владимирская</a:t>
            </a:r>
            <a:r>
              <a:rPr dirty="0" sz="1200" spc="-7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Ростовская</a:t>
            </a:r>
            <a:r>
              <a:rPr dirty="0" sz="12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Омская</a:t>
            </a:r>
            <a:r>
              <a:rPr dirty="0" sz="12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 algn="r" marL="219075" marR="6350" indent="-206375">
              <a:lnSpc>
                <a:spcPct val="183800"/>
              </a:lnSpc>
              <a:spcBef>
                <a:spcPts val="5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Удмуртская</a:t>
            </a:r>
            <a:r>
              <a:rPr dirty="0" sz="1200" spc="-5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Республика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Саратовская</a:t>
            </a:r>
            <a:r>
              <a:rPr dirty="0" sz="1200" spc="-5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 algn="r" marL="139065" marR="5715" indent="-121920">
              <a:lnSpc>
                <a:spcPct val="183800"/>
              </a:lnSpc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Новосибирская</a:t>
            </a:r>
            <a:r>
              <a:rPr dirty="0" sz="1200" spc="-6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Свердловская</a:t>
            </a:r>
            <a:r>
              <a:rPr dirty="0" sz="12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121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город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Москва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876544" y="6057900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80772" y="0"/>
                </a:moveTo>
                <a:lnTo>
                  <a:pt x="0" y="0"/>
                </a:lnTo>
                <a:lnTo>
                  <a:pt x="0" y="82295"/>
                </a:lnTo>
                <a:lnTo>
                  <a:pt x="80772" y="82295"/>
                </a:lnTo>
                <a:lnTo>
                  <a:pt x="8077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5981446" y="5989726"/>
            <a:ext cx="648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тыс.кв.м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1970" y="651128"/>
            <a:ext cx="5811520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50%</a:t>
            </a:r>
            <a:r>
              <a:rPr dirty="0" spc="-10"/>
              <a:t> </a:t>
            </a:r>
            <a:r>
              <a:rPr dirty="0"/>
              <a:t>остатков</a:t>
            </a:r>
            <a:r>
              <a:rPr dirty="0" spc="-10"/>
              <a:t> </a:t>
            </a:r>
            <a:r>
              <a:rPr dirty="0"/>
              <a:t>на</a:t>
            </a:r>
            <a:r>
              <a:rPr dirty="0" spc="-20"/>
              <a:t> </a:t>
            </a:r>
            <a:r>
              <a:rPr dirty="0" spc="-10"/>
              <a:t>спецсчетах </a:t>
            </a:r>
            <a:r>
              <a:rPr dirty="0"/>
              <a:t>в 9 субъектах</a:t>
            </a:r>
            <a:r>
              <a:rPr dirty="0" spc="-25"/>
              <a:t> РФ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837432" y="2246376"/>
            <a:ext cx="6484620" cy="3363595"/>
            <a:chOff x="3837432" y="2246376"/>
            <a:chExt cx="6484620" cy="3363595"/>
          </a:xfrm>
        </p:grpSpPr>
        <p:sp>
          <p:nvSpPr>
            <p:cNvPr id="4" name="object 4" descr=""/>
            <p:cNvSpPr/>
            <p:nvPr/>
          </p:nvSpPr>
          <p:spPr>
            <a:xfrm>
              <a:off x="4649724" y="2246376"/>
              <a:ext cx="4861560" cy="3362325"/>
            </a:xfrm>
            <a:custGeom>
              <a:avLst/>
              <a:gdLst/>
              <a:ahLst/>
              <a:cxnLst/>
              <a:rect l="l" t="t" r="r" b="b"/>
              <a:pathLst>
                <a:path w="4861559" h="3362325">
                  <a:moveTo>
                    <a:pt x="0" y="3233928"/>
                  </a:moveTo>
                  <a:lnTo>
                    <a:pt x="0" y="3361944"/>
                  </a:lnTo>
                </a:path>
                <a:path w="4861559" h="3362325">
                  <a:moveTo>
                    <a:pt x="0" y="2860548"/>
                  </a:moveTo>
                  <a:lnTo>
                    <a:pt x="0" y="3116580"/>
                  </a:lnTo>
                </a:path>
                <a:path w="4861559" h="3362325">
                  <a:moveTo>
                    <a:pt x="809243" y="3233928"/>
                  </a:moveTo>
                  <a:lnTo>
                    <a:pt x="809243" y="3361944"/>
                  </a:lnTo>
                </a:path>
                <a:path w="4861559" h="3362325">
                  <a:moveTo>
                    <a:pt x="809243" y="2860548"/>
                  </a:moveTo>
                  <a:lnTo>
                    <a:pt x="809243" y="3116580"/>
                  </a:lnTo>
                </a:path>
                <a:path w="4861559" h="3362325">
                  <a:moveTo>
                    <a:pt x="1620012" y="3233928"/>
                  </a:moveTo>
                  <a:lnTo>
                    <a:pt x="1620012" y="3361944"/>
                  </a:lnTo>
                </a:path>
                <a:path w="4861559" h="3362325">
                  <a:moveTo>
                    <a:pt x="1620012" y="0"/>
                  </a:moveTo>
                  <a:lnTo>
                    <a:pt x="1620012" y="3116580"/>
                  </a:lnTo>
                </a:path>
                <a:path w="4861559" h="3362325">
                  <a:moveTo>
                    <a:pt x="2430779" y="3233928"/>
                  </a:moveTo>
                  <a:lnTo>
                    <a:pt x="2430779" y="3361944"/>
                  </a:lnTo>
                </a:path>
                <a:path w="4861559" h="3362325">
                  <a:moveTo>
                    <a:pt x="2430779" y="0"/>
                  </a:moveTo>
                  <a:lnTo>
                    <a:pt x="2430779" y="3116580"/>
                  </a:lnTo>
                </a:path>
                <a:path w="4861559" h="3362325">
                  <a:moveTo>
                    <a:pt x="3240024" y="3233928"/>
                  </a:moveTo>
                  <a:lnTo>
                    <a:pt x="3240024" y="3361944"/>
                  </a:lnTo>
                </a:path>
                <a:path w="4861559" h="3362325">
                  <a:moveTo>
                    <a:pt x="3240024" y="0"/>
                  </a:moveTo>
                  <a:lnTo>
                    <a:pt x="3240024" y="3116580"/>
                  </a:lnTo>
                </a:path>
                <a:path w="4861559" h="3362325">
                  <a:moveTo>
                    <a:pt x="4050792" y="3233928"/>
                  </a:moveTo>
                  <a:lnTo>
                    <a:pt x="4050792" y="3361944"/>
                  </a:lnTo>
                </a:path>
                <a:path w="4861559" h="3362325">
                  <a:moveTo>
                    <a:pt x="4050792" y="0"/>
                  </a:moveTo>
                  <a:lnTo>
                    <a:pt x="4050792" y="3116580"/>
                  </a:lnTo>
                </a:path>
                <a:path w="4861559" h="3362325">
                  <a:moveTo>
                    <a:pt x="4861559" y="3233928"/>
                  </a:moveTo>
                  <a:lnTo>
                    <a:pt x="4861559" y="3361944"/>
                  </a:lnTo>
                </a:path>
                <a:path w="4861559" h="3362325">
                  <a:moveTo>
                    <a:pt x="4861559" y="0"/>
                  </a:moveTo>
                  <a:lnTo>
                    <a:pt x="4861559" y="311658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38956" y="5362955"/>
              <a:ext cx="5858510" cy="117475"/>
            </a:xfrm>
            <a:custGeom>
              <a:avLst/>
              <a:gdLst/>
              <a:ahLst/>
              <a:cxnLst/>
              <a:rect l="l" t="t" r="r" b="b"/>
              <a:pathLst>
                <a:path w="5858509" h="117475">
                  <a:moveTo>
                    <a:pt x="5858256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5858256" y="117348"/>
                  </a:lnTo>
                  <a:lnTo>
                    <a:pt x="585825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49724" y="4733544"/>
              <a:ext cx="809625" cy="256540"/>
            </a:xfrm>
            <a:custGeom>
              <a:avLst/>
              <a:gdLst/>
              <a:ahLst/>
              <a:cxnLst/>
              <a:rect l="l" t="t" r="r" b="b"/>
              <a:pathLst>
                <a:path w="809625" h="256539">
                  <a:moveTo>
                    <a:pt x="0" y="0"/>
                  </a:moveTo>
                  <a:lnTo>
                    <a:pt x="0" y="256031"/>
                  </a:lnTo>
                </a:path>
                <a:path w="809625" h="256539">
                  <a:moveTo>
                    <a:pt x="809243" y="0"/>
                  </a:moveTo>
                  <a:lnTo>
                    <a:pt x="809243" y="256031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38956" y="4989576"/>
              <a:ext cx="2205355" cy="117475"/>
            </a:xfrm>
            <a:custGeom>
              <a:avLst/>
              <a:gdLst/>
              <a:ahLst/>
              <a:cxnLst/>
              <a:rect l="l" t="t" r="r" b="b"/>
              <a:pathLst>
                <a:path w="2205354" h="117475">
                  <a:moveTo>
                    <a:pt x="2205228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2205228" y="117348"/>
                  </a:lnTo>
                  <a:lnTo>
                    <a:pt x="220522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49724" y="2246376"/>
              <a:ext cx="809625" cy="2369820"/>
            </a:xfrm>
            <a:custGeom>
              <a:avLst/>
              <a:gdLst/>
              <a:ahLst/>
              <a:cxnLst/>
              <a:rect l="l" t="t" r="r" b="b"/>
              <a:pathLst>
                <a:path w="809625" h="2369820">
                  <a:moveTo>
                    <a:pt x="0" y="2113788"/>
                  </a:moveTo>
                  <a:lnTo>
                    <a:pt x="0" y="2369820"/>
                  </a:lnTo>
                </a:path>
                <a:path w="809625" h="2369820">
                  <a:moveTo>
                    <a:pt x="809243" y="0"/>
                  </a:moveTo>
                  <a:lnTo>
                    <a:pt x="809243" y="236982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838956" y="4616196"/>
              <a:ext cx="1861185" cy="117475"/>
            </a:xfrm>
            <a:custGeom>
              <a:avLst/>
              <a:gdLst/>
              <a:ahLst/>
              <a:cxnLst/>
              <a:rect l="l" t="t" r="r" b="b"/>
              <a:pathLst>
                <a:path w="1861185" h="117475">
                  <a:moveTo>
                    <a:pt x="1860804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1860804" y="117347"/>
                  </a:lnTo>
                  <a:lnTo>
                    <a:pt x="186080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649724" y="3986783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w="0" h="256539">
                  <a:moveTo>
                    <a:pt x="0" y="0"/>
                  </a:moveTo>
                  <a:lnTo>
                    <a:pt x="0" y="256032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8956" y="4242816"/>
              <a:ext cx="1507490" cy="117475"/>
            </a:xfrm>
            <a:custGeom>
              <a:avLst/>
              <a:gdLst/>
              <a:ahLst/>
              <a:cxnLst/>
              <a:rect l="l" t="t" r="r" b="b"/>
              <a:pathLst>
                <a:path w="1507489" h="117475">
                  <a:moveTo>
                    <a:pt x="1507236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1507236" y="117347"/>
                  </a:lnTo>
                  <a:lnTo>
                    <a:pt x="150723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49724" y="3613404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w="0" h="256539">
                  <a:moveTo>
                    <a:pt x="0" y="0"/>
                  </a:moveTo>
                  <a:lnTo>
                    <a:pt x="0" y="256032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838956" y="3869436"/>
              <a:ext cx="1472565" cy="117475"/>
            </a:xfrm>
            <a:custGeom>
              <a:avLst/>
              <a:gdLst/>
              <a:ahLst/>
              <a:cxnLst/>
              <a:rect l="l" t="t" r="r" b="b"/>
              <a:pathLst>
                <a:path w="1472564" h="117475">
                  <a:moveTo>
                    <a:pt x="1472184" y="0"/>
                  </a:moveTo>
                  <a:lnTo>
                    <a:pt x="0" y="0"/>
                  </a:lnTo>
                  <a:lnTo>
                    <a:pt x="0" y="117347"/>
                  </a:lnTo>
                  <a:lnTo>
                    <a:pt x="1472184" y="117347"/>
                  </a:lnTo>
                  <a:lnTo>
                    <a:pt x="1472184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49724" y="3240024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w="0" h="256539">
                  <a:moveTo>
                    <a:pt x="0" y="0"/>
                  </a:moveTo>
                  <a:lnTo>
                    <a:pt x="0" y="256031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838956" y="3496056"/>
              <a:ext cx="1356360" cy="117475"/>
            </a:xfrm>
            <a:custGeom>
              <a:avLst/>
              <a:gdLst/>
              <a:ahLst/>
              <a:cxnLst/>
              <a:rect l="l" t="t" r="r" b="b"/>
              <a:pathLst>
                <a:path w="1356360" h="117475">
                  <a:moveTo>
                    <a:pt x="135636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356360" y="117348"/>
                  </a:lnTo>
                  <a:lnTo>
                    <a:pt x="135636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49724" y="2865120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w="0" h="257810">
                  <a:moveTo>
                    <a:pt x="0" y="0"/>
                  </a:moveTo>
                  <a:lnTo>
                    <a:pt x="0" y="257555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38956" y="3122676"/>
              <a:ext cx="1275715" cy="117475"/>
            </a:xfrm>
            <a:custGeom>
              <a:avLst/>
              <a:gdLst/>
              <a:ahLst/>
              <a:cxnLst/>
              <a:rect l="l" t="t" r="r" b="b"/>
              <a:pathLst>
                <a:path w="1275714" h="117475">
                  <a:moveTo>
                    <a:pt x="1275588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275588" y="117348"/>
                  </a:lnTo>
                  <a:lnTo>
                    <a:pt x="1275588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649724" y="2491740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w="0" h="257810">
                  <a:moveTo>
                    <a:pt x="0" y="0"/>
                  </a:moveTo>
                  <a:lnTo>
                    <a:pt x="0" y="257556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838956" y="2749296"/>
              <a:ext cx="1178560" cy="116205"/>
            </a:xfrm>
            <a:custGeom>
              <a:avLst/>
              <a:gdLst/>
              <a:ahLst/>
              <a:cxnLst/>
              <a:rect l="l" t="t" r="r" b="b"/>
              <a:pathLst>
                <a:path w="1178560" h="116205">
                  <a:moveTo>
                    <a:pt x="1178052" y="0"/>
                  </a:moveTo>
                  <a:lnTo>
                    <a:pt x="0" y="0"/>
                  </a:lnTo>
                  <a:lnTo>
                    <a:pt x="0" y="115824"/>
                  </a:lnTo>
                  <a:lnTo>
                    <a:pt x="1178052" y="115824"/>
                  </a:lnTo>
                  <a:lnTo>
                    <a:pt x="11780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649724" y="2246376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w="0" h="128269">
                  <a:moveTo>
                    <a:pt x="0" y="0"/>
                  </a:moveTo>
                  <a:lnTo>
                    <a:pt x="0" y="128015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838956" y="2374392"/>
              <a:ext cx="1097280" cy="117475"/>
            </a:xfrm>
            <a:custGeom>
              <a:avLst/>
              <a:gdLst/>
              <a:ahLst/>
              <a:cxnLst/>
              <a:rect l="l" t="t" r="r" b="b"/>
              <a:pathLst>
                <a:path w="1097279" h="117475">
                  <a:moveTo>
                    <a:pt x="1097280" y="0"/>
                  </a:moveTo>
                  <a:lnTo>
                    <a:pt x="0" y="0"/>
                  </a:lnTo>
                  <a:lnTo>
                    <a:pt x="0" y="117348"/>
                  </a:lnTo>
                  <a:lnTo>
                    <a:pt x="1097280" y="117348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320528" y="2246376"/>
              <a:ext cx="0" cy="3362325"/>
            </a:xfrm>
            <a:custGeom>
              <a:avLst/>
              <a:gdLst/>
              <a:ahLst/>
              <a:cxnLst/>
              <a:rect l="l" t="t" r="r" b="b"/>
              <a:pathLst>
                <a:path w="0" h="3362325">
                  <a:moveTo>
                    <a:pt x="0" y="0"/>
                  </a:moveTo>
                  <a:lnTo>
                    <a:pt x="0" y="3361944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838956" y="5608320"/>
              <a:ext cx="6482080" cy="0"/>
            </a:xfrm>
            <a:custGeom>
              <a:avLst/>
              <a:gdLst/>
              <a:ahLst/>
              <a:cxnLst/>
              <a:rect l="l" t="t" r="r" b="b"/>
              <a:pathLst>
                <a:path w="6482080" h="0">
                  <a:moveTo>
                    <a:pt x="0" y="0"/>
                  </a:moveTo>
                  <a:lnTo>
                    <a:pt x="6481572" y="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838956" y="2246376"/>
              <a:ext cx="0" cy="3362325"/>
            </a:xfrm>
            <a:custGeom>
              <a:avLst/>
              <a:gdLst/>
              <a:ahLst/>
              <a:cxnLst/>
              <a:rect l="l" t="t" r="r" b="b"/>
              <a:pathLst>
                <a:path w="0" h="3362325">
                  <a:moveTo>
                    <a:pt x="0" y="33619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2EEF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784472" y="5691632"/>
            <a:ext cx="109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47159" y="5691632"/>
            <a:ext cx="4057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5</a:t>
            </a:r>
            <a:r>
              <a:rPr dirty="0" sz="1200" spc="-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15254" y="5691632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10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36156" y="5691632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20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646669" y="5691632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25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456803" y="5691632"/>
            <a:ext cx="490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30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267190" y="5691632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35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077704" y="5691632"/>
            <a:ext cx="4895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40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815464" y="2320493"/>
            <a:ext cx="1898014" cy="319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Нижегородская</a:t>
            </a:r>
            <a:r>
              <a:rPr dirty="0" sz="1200" spc="-8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 algn="r" marL="12700" marR="5080" indent="648970">
              <a:lnSpc>
                <a:spcPct val="204300"/>
              </a:lnSpc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Пермский</a:t>
            </a:r>
            <a:r>
              <a:rPr dirty="0" sz="12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20">
                <a:solidFill>
                  <a:srgbClr val="BEBEBE"/>
                </a:solidFill>
                <a:latin typeface="Century Gothic"/>
                <a:cs typeface="Century Gothic"/>
              </a:rPr>
              <a:t>край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Челябинская</a:t>
            </a:r>
            <a:r>
              <a:rPr dirty="0" sz="1200" spc="-5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Новосибирская</a:t>
            </a:r>
            <a:r>
              <a:rPr dirty="0" sz="1200" spc="-6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Ростовская</a:t>
            </a:r>
            <a:r>
              <a:rPr dirty="0" sz="12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 algn="r" marL="133985" marR="5080" indent="-51435">
              <a:lnSpc>
                <a:spcPct val="204300"/>
              </a:lnSpc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город</a:t>
            </a:r>
            <a:r>
              <a:rPr dirty="0" sz="1200" spc="1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Санкт-Петербург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Московская</a:t>
            </a:r>
            <a:r>
              <a:rPr dirty="0" sz="1200" spc="-4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 </a:t>
            </a: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Свердловская</a:t>
            </a:r>
            <a:r>
              <a:rPr dirty="0" sz="1200" spc="-35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область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город</a:t>
            </a:r>
            <a:r>
              <a:rPr dirty="0" sz="1200" spc="-20">
                <a:solidFill>
                  <a:srgbClr val="BEBEBE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Москва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5739384" y="6057900"/>
            <a:ext cx="81280" cy="82550"/>
          </a:xfrm>
          <a:custGeom>
            <a:avLst/>
            <a:gdLst/>
            <a:ahLst/>
            <a:cxnLst/>
            <a:rect l="l" t="t" r="r" b="b"/>
            <a:pathLst>
              <a:path w="81279" h="82550">
                <a:moveTo>
                  <a:pt x="80772" y="0"/>
                </a:moveTo>
                <a:lnTo>
                  <a:pt x="0" y="0"/>
                </a:lnTo>
                <a:lnTo>
                  <a:pt x="0" y="82295"/>
                </a:lnTo>
                <a:lnTo>
                  <a:pt x="80772" y="82295"/>
                </a:lnTo>
                <a:lnTo>
                  <a:pt x="8077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5844666" y="5691632"/>
            <a:ext cx="927735" cy="506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BEBEBE"/>
                </a:solidFill>
                <a:latin typeface="Century Gothic"/>
                <a:cs typeface="Century Gothic"/>
              </a:rPr>
              <a:t>15 </a:t>
            </a:r>
            <a:r>
              <a:rPr dirty="0" sz="1200" spc="-25">
                <a:solidFill>
                  <a:srgbClr val="BEBEBE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200" spc="-10">
                <a:solidFill>
                  <a:srgbClr val="BEBEBE"/>
                </a:solidFill>
                <a:latin typeface="Century Gothic"/>
                <a:cs typeface="Century Gothic"/>
              </a:rPr>
              <a:t>Увеличение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00571" y="0"/>
            <a:ext cx="6091555" cy="6858000"/>
            <a:chOff x="6100571" y="0"/>
            <a:chExt cx="6091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0571" y="0"/>
              <a:ext cx="6091427" cy="6857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1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37875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608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/>
              <a:t>Влияние</a:t>
            </a:r>
            <a:r>
              <a:rPr dirty="0" spc="-55"/>
              <a:t> </a:t>
            </a:r>
            <a:r>
              <a:rPr dirty="0" spc="-10"/>
              <a:t>миграции</a:t>
            </a:r>
          </a:p>
          <a:p>
            <a:pPr marL="17145">
              <a:lnSpc>
                <a:spcPct val="100000"/>
              </a:lnSpc>
            </a:pPr>
            <a:r>
              <a:rPr dirty="0"/>
              <a:t>спецсчетов</a:t>
            </a:r>
            <a:r>
              <a:rPr dirty="0" spc="-35"/>
              <a:t>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10"/>
              <a:t>«котел»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650748" y="2275332"/>
            <a:ext cx="4802505" cy="753110"/>
            <a:chOff x="650748" y="2275332"/>
            <a:chExt cx="4802505" cy="753110"/>
          </a:xfrm>
        </p:grpSpPr>
        <p:sp>
          <p:nvSpPr>
            <p:cNvPr id="8" name="object 8" descr=""/>
            <p:cNvSpPr/>
            <p:nvPr/>
          </p:nvSpPr>
          <p:spPr>
            <a:xfrm>
              <a:off x="650748" y="2275332"/>
              <a:ext cx="4802505" cy="753110"/>
            </a:xfrm>
            <a:custGeom>
              <a:avLst/>
              <a:gdLst/>
              <a:ahLst/>
              <a:cxnLst/>
              <a:rect l="l" t="t" r="r" b="b"/>
              <a:pathLst>
                <a:path w="4802505" h="753110">
                  <a:moveTo>
                    <a:pt x="4726813" y="0"/>
                  </a:moveTo>
                  <a:lnTo>
                    <a:pt x="75285" y="0"/>
                  </a:lnTo>
                  <a:lnTo>
                    <a:pt x="45980" y="5909"/>
                  </a:lnTo>
                  <a:lnTo>
                    <a:pt x="22050" y="22034"/>
                  </a:lnTo>
                  <a:lnTo>
                    <a:pt x="5916" y="45970"/>
                  </a:lnTo>
                  <a:lnTo>
                    <a:pt x="0" y="75310"/>
                  </a:lnTo>
                  <a:lnTo>
                    <a:pt x="0" y="677544"/>
                  </a:lnTo>
                  <a:lnTo>
                    <a:pt x="5916" y="706885"/>
                  </a:lnTo>
                  <a:lnTo>
                    <a:pt x="22050" y="730821"/>
                  </a:lnTo>
                  <a:lnTo>
                    <a:pt x="45980" y="746946"/>
                  </a:lnTo>
                  <a:lnTo>
                    <a:pt x="75285" y="752855"/>
                  </a:lnTo>
                  <a:lnTo>
                    <a:pt x="4726813" y="752855"/>
                  </a:lnTo>
                  <a:lnTo>
                    <a:pt x="4756153" y="746946"/>
                  </a:lnTo>
                  <a:lnTo>
                    <a:pt x="4780089" y="730821"/>
                  </a:lnTo>
                  <a:lnTo>
                    <a:pt x="4796214" y="706885"/>
                  </a:lnTo>
                  <a:lnTo>
                    <a:pt x="4802124" y="677544"/>
                  </a:lnTo>
                  <a:lnTo>
                    <a:pt x="4802124" y="75310"/>
                  </a:lnTo>
                  <a:lnTo>
                    <a:pt x="4796214" y="45970"/>
                  </a:lnTo>
                  <a:lnTo>
                    <a:pt x="4780089" y="22034"/>
                  </a:lnTo>
                  <a:lnTo>
                    <a:pt x="4756153" y="5909"/>
                  </a:lnTo>
                  <a:lnTo>
                    <a:pt x="4726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348" y="2444496"/>
              <a:ext cx="414528" cy="41452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593596" y="2444876"/>
            <a:ext cx="3678554" cy="45783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Ежегодно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увеличение</a:t>
            </a:r>
            <a:r>
              <a:rPr dirty="0" sz="1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задолженности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по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взносам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1,5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млрд.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руб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0748" y="3275076"/>
            <a:ext cx="4802505" cy="754380"/>
            <a:chOff x="650748" y="3275076"/>
            <a:chExt cx="4802505" cy="754380"/>
          </a:xfrm>
        </p:grpSpPr>
        <p:sp>
          <p:nvSpPr>
            <p:cNvPr id="12" name="object 12" descr=""/>
            <p:cNvSpPr/>
            <p:nvPr/>
          </p:nvSpPr>
          <p:spPr>
            <a:xfrm>
              <a:off x="650748" y="3275076"/>
              <a:ext cx="4802505" cy="754380"/>
            </a:xfrm>
            <a:custGeom>
              <a:avLst/>
              <a:gdLst/>
              <a:ahLst/>
              <a:cxnLst/>
              <a:rect l="l" t="t" r="r" b="b"/>
              <a:pathLst>
                <a:path w="4802505" h="754379">
                  <a:moveTo>
                    <a:pt x="4726686" y="0"/>
                  </a:moveTo>
                  <a:lnTo>
                    <a:pt x="75437" y="0"/>
                  </a:lnTo>
                  <a:lnTo>
                    <a:pt x="46077" y="5929"/>
                  </a:lnTo>
                  <a:lnTo>
                    <a:pt x="22098" y="22098"/>
                  </a:lnTo>
                  <a:lnTo>
                    <a:pt x="5929" y="46077"/>
                  </a:lnTo>
                  <a:lnTo>
                    <a:pt x="0" y="75437"/>
                  </a:lnTo>
                  <a:lnTo>
                    <a:pt x="0" y="678942"/>
                  </a:lnTo>
                  <a:lnTo>
                    <a:pt x="5929" y="708302"/>
                  </a:lnTo>
                  <a:lnTo>
                    <a:pt x="22097" y="732282"/>
                  </a:lnTo>
                  <a:lnTo>
                    <a:pt x="46077" y="748450"/>
                  </a:lnTo>
                  <a:lnTo>
                    <a:pt x="75437" y="754380"/>
                  </a:lnTo>
                  <a:lnTo>
                    <a:pt x="4726686" y="754380"/>
                  </a:lnTo>
                  <a:lnTo>
                    <a:pt x="4756046" y="748450"/>
                  </a:lnTo>
                  <a:lnTo>
                    <a:pt x="4780026" y="732282"/>
                  </a:lnTo>
                  <a:lnTo>
                    <a:pt x="4796194" y="708302"/>
                  </a:lnTo>
                  <a:lnTo>
                    <a:pt x="4802124" y="678942"/>
                  </a:lnTo>
                  <a:lnTo>
                    <a:pt x="4802124" y="75437"/>
                  </a:lnTo>
                  <a:lnTo>
                    <a:pt x="4796194" y="46077"/>
                  </a:lnTo>
                  <a:lnTo>
                    <a:pt x="4780026" y="22098"/>
                  </a:lnTo>
                  <a:lnTo>
                    <a:pt x="4756046" y="5929"/>
                  </a:lnTo>
                  <a:lnTo>
                    <a:pt x="4726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348" y="3445764"/>
              <a:ext cx="414528" cy="413004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650748" y="4276344"/>
            <a:ext cx="4802505" cy="753110"/>
            <a:chOff x="650748" y="4276344"/>
            <a:chExt cx="4802505" cy="753110"/>
          </a:xfrm>
        </p:grpSpPr>
        <p:sp>
          <p:nvSpPr>
            <p:cNvPr id="15" name="object 15" descr=""/>
            <p:cNvSpPr/>
            <p:nvPr/>
          </p:nvSpPr>
          <p:spPr>
            <a:xfrm>
              <a:off x="650748" y="4276344"/>
              <a:ext cx="4802505" cy="753110"/>
            </a:xfrm>
            <a:custGeom>
              <a:avLst/>
              <a:gdLst/>
              <a:ahLst/>
              <a:cxnLst/>
              <a:rect l="l" t="t" r="r" b="b"/>
              <a:pathLst>
                <a:path w="4802505" h="753110">
                  <a:moveTo>
                    <a:pt x="4726813" y="0"/>
                  </a:moveTo>
                  <a:lnTo>
                    <a:pt x="75285" y="0"/>
                  </a:lnTo>
                  <a:lnTo>
                    <a:pt x="45980" y="5909"/>
                  </a:lnTo>
                  <a:lnTo>
                    <a:pt x="22050" y="22034"/>
                  </a:lnTo>
                  <a:lnTo>
                    <a:pt x="5916" y="45970"/>
                  </a:lnTo>
                  <a:lnTo>
                    <a:pt x="0" y="75310"/>
                  </a:lnTo>
                  <a:lnTo>
                    <a:pt x="0" y="677544"/>
                  </a:lnTo>
                  <a:lnTo>
                    <a:pt x="5916" y="706885"/>
                  </a:lnTo>
                  <a:lnTo>
                    <a:pt x="22050" y="730821"/>
                  </a:lnTo>
                  <a:lnTo>
                    <a:pt x="45980" y="746946"/>
                  </a:lnTo>
                  <a:lnTo>
                    <a:pt x="75285" y="752855"/>
                  </a:lnTo>
                  <a:lnTo>
                    <a:pt x="4726813" y="752855"/>
                  </a:lnTo>
                  <a:lnTo>
                    <a:pt x="4756153" y="746946"/>
                  </a:lnTo>
                  <a:lnTo>
                    <a:pt x="4780089" y="730821"/>
                  </a:lnTo>
                  <a:lnTo>
                    <a:pt x="4796214" y="706885"/>
                  </a:lnTo>
                  <a:lnTo>
                    <a:pt x="4802124" y="677544"/>
                  </a:lnTo>
                  <a:lnTo>
                    <a:pt x="4802124" y="75310"/>
                  </a:lnTo>
                  <a:lnTo>
                    <a:pt x="4796214" y="45970"/>
                  </a:lnTo>
                  <a:lnTo>
                    <a:pt x="4780089" y="22034"/>
                  </a:lnTo>
                  <a:lnTo>
                    <a:pt x="4756153" y="5909"/>
                  </a:lnTo>
                  <a:lnTo>
                    <a:pt x="4726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348" y="4445508"/>
              <a:ext cx="414528" cy="414527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650748" y="5277611"/>
            <a:ext cx="4802505" cy="753110"/>
            <a:chOff x="650748" y="5277611"/>
            <a:chExt cx="4802505" cy="753110"/>
          </a:xfrm>
        </p:grpSpPr>
        <p:sp>
          <p:nvSpPr>
            <p:cNvPr id="18" name="object 18" descr=""/>
            <p:cNvSpPr/>
            <p:nvPr/>
          </p:nvSpPr>
          <p:spPr>
            <a:xfrm>
              <a:off x="650748" y="5277611"/>
              <a:ext cx="4802505" cy="753110"/>
            </a:xfrm>
            <a:custGeom>
              <a:avLst/>
              <a:gdLst/>
              <a:ahLst/>
              <a:cxnLst/>
              <a:rect l="l" t="t" r="r" b="b"/>
              <a:pathLst>
                <a:path w="4802505" h="753110">
                  <a:moveTo>
                    <a:pt x="4726813" y="0"/>
                  </a:moveTo>
                  <a:lnTo>
                    <a:pt x="75285" y="0"/>
                  </a:lnTo>
                  <a:lnTo>
                    <a:pt x="45980" y="5909"/>
                  </a:lnTo>
                  <a:lnTo>
                    <a:pt x="22050" y="22034"/>
                  </a:lnTo>
                  <a:lnTo>
                    <a:pt x="5916" y="45970"/>
                  </a:lnTo>
                  <a:lnTo>
                    <a:pt x="0" y="75310"/>
                  </a:lnTo>
                  <a:lnTo>
                    <a:pt x="0" y="677570"/>
                  </a:lnTo>
                  <a:lnTo>
                    <a:pt x="5916" y="706875"/>
                  </a:lnTo>
                  <a:lnTo>
                    <a:pt x="22050" y="730805"/>
                  </a:lnTo>
                  <a:lnTo>
                    <a:pt x="45980" y="746939"/>
                  </a:lnTo>
                  <a:lnTo>
                    <a:pt x="75285" y="752856"/>
                  </a:lnTo>
                  <a:lnTo>
                    <a:pt x="4726813" y="752856"/>
                  </a:lnTo>
                  <a:lnTo>
                    <a:pt x="4756153" y="746939"/>
                  </a:lnTo>
                  <a:lnTo>
                    <a:pt x="4780089" y="730805"/>
                  </a:lnTo>
                  <a:lnTo>
                    <a:pt x="4796214" y="706875"/>
                  </a:lnTo>
                  <a:lnTo>
                    <a:pt x="4802124" y="677570"/>
                  </a:lnTo>
                  <a:lnTo>
                    <a:pt x="4802124" y="75310"/>
                  </a:lnTo>
                  <a:lnTo>
                    <a:pt x="4796214" y="45970"/>
                  </a:lnTo>
                  <a:lnTo>
                    <a:pt x="4780089" y="22034"/>
                  </a:lnTo>
                  <a:lnTo>
                    <a:pt x="4756153" y="5909"/>
                  </a:lnTo>
                  <a:lnTo>
                    <a:pt x="4726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110" y="5447537"/>
              <a:ext cx="414528" cy="41452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593596" y="3445890"/>
            <a:ext cx="3731895" cy="24599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84455">
              <a:lnSpc>
                <a:spcPct val="102299"/>
              </a:lnSpc>
              <a:spcBef>
                <a:spcPts val="6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Существенная</a:t>
            </a:r>
            <a:r>
              <a:rPr dirty="0" sz="14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доля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задолженности</a:t>
            </a:r>
            <a:r>
              <a:rPr dirty="0" sz="1400" spc="3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за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сроком</a:t>
            </a:r>
            <a:r>
              <a:rPr dirty="0" sz="14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исковой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давности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 marL="12700" marR="5080">
              <a:lnSpc>
                <a:spcPct val="102099"/>
              </a:lnSpc>
              <a:spcBef>
                <a:spcPts val="1505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Ежегодно</a:t>
            </a:r>
            <a:r>
              <a:rPr dirty="0" sz="1400" spc="-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необходимо</a:t>
            </a:r>
            <a:r>
              <a:rPr dirty="0" sz="14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провести</a:t>
            </a:r>
            <a:r>
              <a:rPr dirty="0" sz="14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работы,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выполненные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спецсчетах</a:t>
            </a:r>
            <a:r>
              <a:rPr dirty="0" sz="14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15-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18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млрд.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руб.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700">
              <a:latin typeface="Century Gothic"/>
              <a:cs typeface="Century Gothic"/>
            </a:endParaRPr>
          </a:p>
          <a:p>
            <a:pPr marL="12700" marR="81280">
              <a:lnSpc>
                <a:spcPct val="102099"/>
              </a:lnSpc>
              <a:spcBef>
                <a:spcPts val="1510"/>
              </a:spcBef>
            </a:pP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Отвлечение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средств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котла,</a:t>
            </a:r>
            <a:r>
              <a:rPr dirty="0" sz="14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которые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запланированы</a:t>
            </a:r>
            <a:r>
              <a:rPr dirty="0" sz="14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dirty="0" sz="14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краткосрочных</a:t>
            </a:r>
            <a:r>
              <a:rPr dirty="0" sz="14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entury Gothic"/>
                <a:cs typeface="Century Gothic"/>
              </a:rPr>
              <a:t>планах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2504897"/>
            <a:ext cx="5572760" cy="2221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200"/>
              <a:t>Спасибо</a:t>
            </a:r>
            <a:r>
              <a:rPr dirty="0" sz="7200" spc="-15"/>
              <a:t> </a:t>
            </a:r>
            <a:r>
              <a:rPr dirty="0" sz="7200" spc="-25"/>
              <a:t>за </a:t>
            </a:r>
            <a:r>
              <a:rPr dirty="0" sz="7200" spc="-10"/>
              <a:t>внимание!</a:t>
            </a:r>
            <a:endParaRPr sz="7200"/>
          </a:p>
        </p:txBody>
      </p:sp>
      <p:grpSp>
        <p:nvGrpSpPr>
          <p:cNvPr id="3" name="object 3" descr=""/>
          <p:cNvGrpSpPr/>
          <p:nvPr/>
        </p:nvGrpSpPr>
        <p:grpSpPr>
          <a:xfrm>
            <a:off x="10398252" y="0"/>
            <a:ext cx="765175" cy="1209040"/>
            <a:chOff x="10398252" y="0"/>
            <a:chExt cx="765175" cy="12090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8252" y="0"/>
              <a:ext cx="765048" cy="12085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tsekhanovsky2@outlook.com</dc:creator>
  <dc:title>ЦИФРОВОЕ ОФОРМЛЕНИЕ</dc:title>
  <dcterms:created xsi:type="dcterms:W3CDTF">2023-03-02T11:58:41Z</dcterms:created>
  <dcterms:modified xsi:type="dcterms:W3CDTF">2023-03-02T11:58:41Z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2023-03-02T00:00:00Z</vt:filetime>
  </property>
  <property fmtid="{D5CDD505-2E9C-101B-9397-08002B2CF9AE}" pid="5" name="Producer">
    <vt:lpwstr>Microsoft® PowerPoint® 2013</vt:lpwstr>
  </property>
</Properties>
</file>