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74" r:id="rId4"/>
    <p:sldId id="269" r:id="rId5"/>
    <p:sldId id="271" r:id="rId6"/>
    <p:sldId id="276" r:id="rId7"/>
    <p:sldId id="275" r:id="rId8"/>
    <p:sldId id="277" r:id="rId9"/>
    <p:sldId id="264" r:id="rId10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F00"/>
    <a:srgbClr val="CC9700"/>
    <a:srgbClr val="FCB900"/>
    <a:srgbClr val="013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3CD1EB-AC79-4443-F68B-4EA04FDF66A8}">
  <a:tblStyle styleId="{A53CD1EB-AC79-4443-F68B-4EA04FDF66A8}" styleName="Light Style 1 - Accent 1">
    <a:wholeTbl>
      <a:tcTxStyle>
        <a:fontRef idx="minor"/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/>
        <a:schemeClr val="dk1"/>
      </a:tcTxStyle>
      <a:tcStyle>
        <a:tcBdr/>
      </a:tcStyle>
    </a:lastCol>
    <a:firstCol>
      <a:tcTxStyle b="on">
        <a:fontRef idx="minor"/>
        <a:schemeClr val="dk1"/>
      </a:tcTxStyle>
      <a:tcStyle>
        <a:tcBdr/>
      </a:tcStyle>
    </a:firstCol>
    <a:lastRow>
      <a:tcTxStyle b="on">
        <a:fontRef idx="minor"/>
        <a:schemeClr val="dk1"/>
      </a:tcTxStyle>
      <a:tcStyle>
        <a:tcBdr>
          <a:top>
            <a:ln w="12700">
              <a:solidFill>
                <a:schemeClr val="accent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dk1"/>
      </a:tcTxStyle>
      <a:tcStyle>
        <a:tcBdr>
          <a:bottom>
            <a:ln w="12700">
              <a:solidFill>
                <a:schemeClr val="accent1"/>
              </a:solidFill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36" autoAdjust="0"/>
    <p:restoredTop sz="97386" autoAdjust="0"/>
  </p:normalViewPr>
  <p:slideViewPr>
    <p:cSldViewPr>
      <p:cViewPr varScale="1">
        <p:scale>
          <a:sx n="106" d="100"/>
          <a:sy n="106" d="100"/>
        </p:scale>
        <p:origin x="10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pPr>
              <a:defRPr/>
            </a:pPr>
            <a:fld id="{DC308B01-6D36-4EFC-A9F7-395EB8C9526D}" type="datetimeFigureOut">
              <a:rPr lang="ru-RU"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82600" y="1279525"/>
            <a:ext cx="6140450" cy="345439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pPr>
              <a:defRPr/>
            </a:pPr>
            <a:fld id="{48D82C4E-944E-4F1D-9CB5-14C2B94A34AB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82600" y="1279525"/>
            <a:ext cx="6140450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Добрый день</a:t>
            </a:r>
            <a:r>
              <a:rPr lang="en-US"/>
              <a:t>…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8D82C4E-944E-4F1D-9CB5-14C2B94A34AB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206780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82600" y="1279525"/>
            <a:ext cx="6140450" cy="3454400"/>
          </a:xfrm>
        </p:spPr>
      </p:sp>
      <p:sp>
        <p:nvSpPr>
          <p:cNvPr id="119339458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1748276949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53EFA25-9B9B-FC8E-578B-B01A3B1E3C8A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839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82C4E-944E-4F1D-9CB5-14C2B94A34A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867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F635FF-40F5-4A53-BCA4-0D8BF532A50F}" type="datetimeFigureOut">
              <a:rPr lang="ru-RU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F18E1A-2F3B-4BF0-9989-F76F240E99E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F635FF-40F5-4A53-BCA4-0D8BF532A50F}" type="datetimeFigureOut">
              <a:rPr lang="ru-RU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F18E1A-2F3B-4BF0-9989-F76F240E99E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F635FF-40F5-4A53-BCA4-0D8BF532A50F}" type="datetimeFigureOut">
              <a:rPr lang="ru-RU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F18E1A-2F3B-4BF0-9989-F76F240E99E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F635FF-40F5-4A53-BCA4-0D8BF532A50F}" type="datetimeFigureOut">
              <a:rPr lang="ru-RU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F18E1A-2F3B-4BF0-9989-F76F240E99E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F635FF-40F5-4A53-BCA4-0D8BF532A50F}" type="datetimeFigureOut">
              <a:rPr lang="ru-RU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F18E1A-2F3B-4BF0-9989-F76F240E99E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F635FF-40F5-4A53-BCA4-0D8BF532A50F}" type="datetimeFigureOut">
              <a:rPr lang="ru-RU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F18E1A-2F3B-4BF0-9989-F76F240E99E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F635FF-40F5-4A53-BCA4-0D8BF532A50F}" type="datetimeFigureOut">
              <a:rPr lang="ru-RU"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F18E1A-2F3B-4BF0-9989-F76F240E99E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F635FF-40F5-4A53-BCA4-0D8BF532A50F}" type="datetimeFigureOut">
              <a:rPr lang="ru-RU"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F18E1A-2F3B-4BF0-9989-F76F240E99E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F635FF-40F5-4A53-BCA4-0D8BF532A50F}" type="datetimeFigureOut">
              <a:rPr lang="ru-RU"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F18E1A-2F3B-4BF0-9989-F76F240E99E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F635FF-40F5-4A53-BCA4-0D8BF532A50F}" type="datetimeFigureOut">
              <a:rPr lang="ru-RU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F18E1A-2F3B-4BF0-9989-F76F240E99E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F635FF-40F5-4A53-BCA4-0D8BF532A50F}" type="datetimeFigureOut">
              <a:rPr lang="ru-RU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F18E1A-2F3B-4BF0-9989-F76F240E99E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6.sv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png"/><Relationship Id="rId7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6.svg"/><Relationship Id="rId5" Type="http://schemas.openxmlformats.org/officeDocument/2006/relationships/image" Target="../media/image27.png"/><Relationship Id="rId10" Type="http://schemas.openxmlformats.org/officeDocument/2006/relationships/image" Target="../media/image5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Изображение выглядит как на открытом воздухе, строительство, небо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925E6106-7453-468F-6510-3211D3783B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15352"/>
            <a:ext cx="4670447" cy="4867800"/>
          </a:xfrm>
          <a:prstGeom prst="rect">
            <a:avLst/>
          </a:prstGeom>
        </p:spPr>
      </p:pic>
      <p:sp>
        <p:nvSpPr>
          <p:cNvPr id="17" name="Равнобедренный треугольник 16"/>
          <p:cNvSpPr/>
          <p:nvPr/>
        </p:nvSpPr>
        <p:spPr bwMode="auto">
          <a:xfrm flipH="1" flipV="1">
            <a:off x="2560944" y="-1381057"/>
            <a:ext cx="10007602" cy="3396409"/>
          </a:xfrm>
          <a:prstGeom prst="triangle">
            <a:avLst>
              <a:gd name="adj" fmla="val 50000"/>
            </a:avLst>
          </a:prstGeom>
          <a:gradFill>
            <a:gsLst>
              <a:gs pos="14000">
                <a:srgbClr val="F8F8FA">
                  <a:alpha val="60000"/>
                </a:srgbClr>
              </a:gs>
              <a:gs pos="100000">
                <a:srgbClr val="E8E6E7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 bwMode="auto">
          <a:xfrm flipH="1" flipV="1">
            <a:off x="3525192" y="-1177857"/>
            <a:ext cx="7899400" cy="3340101"/>
          </a:xfrm>
          <a:prstGeom prst="triangle">
            <a:avLst>
              <a:gd name="adj" fmla="val 50000"/>
            </a:avLst>
          </a:prstGeom>
          <a:gradFill>
            <a:gsLst>
              <a:gs pos="4000">
                <a:srgbClr val="EAEAEA">
                  <a:alpha val="80000"/>
                </a:srgbClr>
              </a:gs>
              <a:gs pos="100000">
                <a:srgbClr val="F9F9FB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 bwMode="auto">
          <a:xfrm>
            <a:off x="7320136" y="4427150"/>
            <a:ext cx="4357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АГРЕГАТОР И </a:t>
            </a:r>
          </a:p>
          <a:p>
            <a:pPr>
              <a:defRPr/>
            </a:pPr>
            <a:r>
              <a:rPr lang="ru-RU" sz="2400" b="1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ЦИФРОВАЯ ПЛАТФОРМА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7537535" y="5651286"/>
            <a:ext cx="3358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i="0" strike="noStrike" cap="none" spc="0" dirty="0">
                <a:solidFill>
                  <a:srgbClr val="FF0000"/>
                </a:solidFill>
                <a:latin typeface="Roboto Light"/>
                <a:ea typeface="Roboto Light"/>
                <a:cs typeface="Roboto Light"/>
              </a:rPr>
              <a:t>Российская строительная неделя</a:t>
            </a:r>
          </a:p>
        </p:txBody>
      </p:sp>
      <p:cxnSp>
        <p:nvCxnSpPr>
          <p:cNvPr id="21" name="Прямая соединительная линия 20"/>
          <p:cNvCxnSpPr>
            <a:cxnSpLocks/>
          </p:cNvCxnSpPr>
          <p:nvPr/>
        </p:nvCxnSpPr>
        <p:spPr bwMode="auto">
          <a:xfrm>
            <a:off x="7413072" y="5570515"/>
            <a:ext cx="0" cy="500096"/>
          </a:xfrm>
          <a:prstGeom prst="line">
            <a:avLst/>
          </a:prstGeom>
          <a:ln w="38100">
            <a:solidFill>
              <a:srgbClr val="EF7B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EF7C32-907B-3EC4-4D6F-A331AC567F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0335" t="6284" r="3049"/>
          <a:stretch/>
        </p:blipFill>
        <p:spPr>
          <a:xfrm>
            <a:off x="0" y="0"/>
            <a:ext cx="4670447" cy="20318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 bwMode="auto">
          <a:xfrm>
            <a:off x="5550334" y="675293"/>
            <a:ext cx="2086672" cy="460251"/>
            <a:chOff x="6407624" y="1454659"/>
            <a:chExt cx="2086672" cy="460251"/>
          </a:xfrm>
        </p:grpSpPr>
        <p:grpSp>
          <p:nvGrpSpPr>
            <p:cNvPr id="13" name="Группа 12"/>
            <p:cNvGrpSpPr/>
            <p:nvPr/>
          </p:nvGrpSpPr>
          <p:grpSpPr bwMode="auto">
            <a:xfrm>
              <a:off x="6407624" y="1505320"/>
              <a:ext cx="259307" cy="313898"/>
              <a:chOff x="6407624" y="1501254"/>
              <a:chExt cx="259307" cy="313898"/>
            </a:xfrm>
          </p:grpSpPr>
          <p:sp>
            <p:nvSpPr>
              <p:cNvPr id="16" name="Прямоугольник 15"/>
              <p:cNvSpPr/>
              <p:nvPr/>
            </p:nvSpPr>
            <p:spPr bwMode="auto">
              <a:xfrm>
                <a:off x="6407624" y="1501254"/>
                <a:ext cx="259307" cy="156949"/>
              </a:xfrm>
              <a:prstGeom prst="rect">
                <a:avLst/>
              </a:prstGeom>
              <a:solidFill>
                <a:srgbClr val="F28E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 bwMode="auto">
              <a:xfrm>
                <a:off x="6407624" y="1658203"/>
                <a:ext cx="259307" cy="156949"/>
              </a:xfrm>
              <a:prstGeom prst="rect">
                <a:avLst/>
              </a:prstGeom>
              <a:solidFill>
                <a:srgbClr val="EF7B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4" name="Прямоугольник 13"/>
            <p:cNvSpPr/>
            <p:nvPr/>
          </p:nvSpPr>
          <p:spPr bwMode="auto">
            <a:xfrm>
              <a:off x="6666931" y="1501252"/>
              <a:ext cx="1767385" cy="313200"/>
            </a:xfrm>
            <a:prstGeom prst="rect">
              <a:avLst/>
            </a:prstGeom>
            <a:solidFill>
              <a:srgbClr val="F9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298" b="9418"/>
            <a:stretch/>
          </p:blipFill>
          <p:spPr bwMode="auto">
            <a:xfrm rot="19809370">
              <a:off x="7901492" y="1454659"/>
              <a:ext cx="592804" cy="460251"/>
            </a:xfrm>
            <a:custGeom>
              <a:avLst/>
              <a:gdLst>
                <a:gd name="connsiteX0" fmla="*/ 264097 w 592804"/>
                <a:gd name="connsiteY0" fmla="*/ 0 h 460251"/>
                <a:gd name="connsiteX1" fmla="*/ 592804 w 592804"/>
                <a:gd name="connsiteY1" fmla="*/ 188586 h 460251"/>
                <a:gd name="connsiteX2" fmla="*/ 436943 w 592804"/>
                <a:gd name="connsiteY2" fmla="*/ 460251 h 460251"/>
                <a:gd name="connsiteX3" fmla="*/ 0 w 592804"/>
                <a:gd name="connsiteY3" fmla="*/ 209567 h 460251"/>
                <a:gd name="connsiteX4" fmla="*/ 0 w 592804"/>
                <a:gd name="connsiteY4" fmla="*/ 0 h 460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804" h="460251" extrusionOk="0">
                  <a:moveTo>
                    <a:pt x="264097" y="0"/>
                  </a:moveTo>
                  <a:lnTo>
                    <a:pt x="592804" y="188586"/>
                  </a:lnTo>
                  <a:lnTo>
                    <a:pt x="436943" y="460251"/>
                  </a:lnTo>
                  <a:lnTo>
                    <a:pt x="0" y="20956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0" name="TextBox 9"/>
          <p:cNvSpPr txBox="1"/>
          <p:nvPr/>
        </p:nvSpPr>
        <p:spPr bwMode="auto">
          <a:xfrm>
            <a:off x="5842393" y="744402"/>
            <a:ext cx="8150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F28E3C"/>
                </a:solidFill>
                <a:latin typeface="Roboto Medium"/>
                <a:ea typeface="Roboto Medium"/>
              </a:rPr>
              <a:t>Возможности</a:t>
            </a:r>
            <a:endParaRPr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5442501" y="1212553"/>
            <a:ext cx="6136115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3300"/>
              </a:lnSpc>
              <a:defRPr sz="3200">
                <a:latin typeface="Roboto Black"/>
                <a:ea typeface="Roboto Black"/>
                <a:cs typeface="Roboto Black"/>
              </a:defRPr>
            </a:lvl1pPr>
          </a:lstStyle>
          <a:p>
            <a:pPr>
              <a:defRPr/>
            </a:pPr>
            <a:r>
              <a:rPr lang="ru-RU" sz="2800" dirty="0"/>
              <a:t>Цифровой </a:t>
            </a:r>
            <a:r>
              <a:rPr lang="ru-RU" sz="2800" dirty="0">
                <a:solidFill>
                  <a:srgbClr val="EA5F00"/>
                </a:solidFill>
              </a:rPr>
              <a:t>Смарт-подряд</a:t>
            </a:r>
          </a:p>
        </p:txBody>
      </p:sp>
      <p:grpSp>
        <p:nvGrpSpPr>
          <p:cNvPr id="20" name="Группа 19"/>
          <p:cNvGrpSpPr/>
          <p:nvPr/>
        </p:nvGrpSpPr>
        <p:grpSpPr bwMode="auto">
          <a:xfrm>
            <a:off x="5475354" y="1988840"/>
            <a:ext cx="6321752" cy="4246354"/>
            <a:chOff x="0" y="0"/>
            <a:chExt cx="6321752" cy="4246354"/>
          </a:xfrm>
        </p:grpSpPr>
        <p:sp>
          <p:nvSpPr>
            <p:cNvPr id="12" name="TextBox 11"/>
            <p:cNvSpPr txBox="1"/>
            <p:nvPr/>
          </p:nvSpPr>
          <p:spPr bwMode="auto">
            <a:xfrm>
              <a:off x="0" y="657096"/>
              <a:ext cx="6321752" cy="335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/>
                  <a:ea typeface="Roboto Light"/>
                  <a:cs typeface="Roboto Light"/>
                </a:defRPr>
              </a:lvl1pPr>
            </a:lstStyle>
            <a:p>
              <a:pPr marL="342900" indent="-342900">
                <a:buFont typeface="Arial"/>
                <a:buChar char="•"/>
                <a:defRPr/>
              </a:pPr>
              <a:endParaRPr/>
            </a:p>
          </p:txBody>
        </p:sp>
        <p:cxnSp>
          <p:nvCxnSpPr>
            <p:cNvPr id="18" name="Прямая соединительная линия 17"/>
            <p:cNvCxnSpPr>
              <a:cxnSpLocks/>
            </p:cNvCxnSpPr>
            <p:nvPr/>
          </p:nvCxnSpPr>
          <p:spPr bwMode="auto">
            <a:xfrm flipH="1">
              <a:off x="131097" y="0"/>
              <a:ext cx="691737" cy="0"/>
            </a:xfrm>
            <a:prstGeom prst="line">
              <a:avLst/>
            </a:prstGeom>
            <a:ln w="38100">
              <a:solidFill>
                <a:srgbClr val="EF7B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 bwMode="auto">
            <a:xfrm>
              <a:off x="10620" y="306814"/>
              <a:ext cx="6135019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>
                  <a:latin typeface="Roboto Medium"/>
                  <a:ea typeface="Roboto Medium"/>
                  <a:cs typeface="Roboto Medium"/>
                </a:defRPr>
              </a:lvl1pPr>
            </a:lstStyle>
            <a:p>
              <a:pPr marL="283879" indent="-283879">
                <a:spcAft>
                  <a:spcPts val="1200"/>
                </a:spcAft>
                <a:buFont typeface="Arial"/>
                <a:buChar char="•"/>
                <a:defRPr/>
              </a:pPr>
              <a:r>
                <a:rPr lang="ru-RU" sz="2000" dirty="0"/>
                <a:t>Проектная документация и BIM-модель, </a:t>
              </a:r>
            </a:p>
            <a:p>
              <a:pPr marL="283879" indent="-283879">
                <a:spcAft>
                  <a:spcPts val="1200"/>
                </a:spcAft>
                <a:buFont typeface="Arial"/>
                <a:buChar char="•"/>
                <a:defRPr/>
              </a:pPr>
              <a:r>
                <a:rPr lang="ru-RU" sz="2000" dirty="0"/>
                <a:t>Технологическая карта с точками и результатами строительного контроля, </a:t>
              </a:r>
            </a:p>
            <a:p>
              <a:pPr marL="283879" indent="-283879">
                <a:spcAft>
                  <a:spcPts val="1200"/>
                </a:spcAft>
                <a:buFont typeface="Arial"/>
                <a:buChar char="•"/>
                <a:defRPr/>
              </a:pPr>
              <a:r>
                <a:rPr lang="ru-RU" sz="2000" dirty="0"/>
                <a:t>Перечень используемых материалов, техники и инструмента, </a:t>
              </a:r>
            </a:p>
            <a:p>
              <a:pPr marL="283879" indent="-283879">
                <a:spcAft>
                  <a:spcPts val="1200"/>
                </a:spcAft>
                <a:buFont typeface="Arial"/>
                <a:buChar char="•"/>
                <a:defRPr/>
              </a:pPr>
              <a:r>
                <a:rPr lang="ru-RU" sz="2000" dirty="0"/>
                <a:t>Плановые и фактические объемы в сметных расценках (ФЕР), </a:t>
              </a:r>
            </a:p>
            <a:p>
              <a:pPr marL="283879" indent="-283879">
                <a:spcAft>
                  <a:spcPts val="1200"/>
                </a:spcAft>
                <a:buFont typeface="Arial"/>
                <a:buChar char="•"/>
                <a:defRPr/>
              </a:pPr>
              <a:r>
                <a:rPr lang="ru-RU" sz="2000" dirty="0"/>
                <a:t>Фактические фото и видео-материалы, </a:t>
              </a:r>
            </a:p>
            <a:p>
              <a:pPr marL="283879" indent="-283879">
                <a:spcAft>
                  <a:spcPts val="1200"/>
                </a:spcAft>
                <a:buFont typeface="Arial"/>
                <a:buChar char="•"/>
                <a:defRPr/>
              </a:pPr>
              <a:r>
                <a:rPr lang="ru-RU" sz="2000" dirty="0"/>
                <a:t>Документация: наряд и акт выполнения работ.</a:t>
              </a: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282B58-C092-BF1A-3E7D-1B0DFFC1B9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11640616" y="235209"/>
            <a:ext cx="318020" cy="385479"/>
          </a:xfrm>
          <a:prstGeom prst="rect">
            <a:avLst/>
          </a:prstGeom>
        </p:spPr>
      </p:pic>
      <p:pic>
        <p:nvPicPr>
          <p:cNvPr id="3" name="Рисунок 2" descr="Изображение выглядит как одежда, мультфильм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F9DC2D4B-06DC-95CE-5271-183FA4250A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5580"/>
            <a:ext cx="5231819" cy="503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78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6943413" name="Равнобедренный треугольник 137"/>
          <p:cNvSpPr/>
          <p:nvPr/>
        </p:nvSpPr>
        <p:spPr bwMode="auto">
          <a:xfrm flipH="1">
            <a:off x="2575674" y="6197553"/>
            <a:ext cx="10007601" cy="3396408"/>
          </a:xfrm>
          <a:prstGeom prst="triangle">
            <a:avLst>
              <a:gd name="adj" fmla="val 44036"/>
            </a:avLst>
          </a:prstGeom>
          <a:solidFill>
            <a:srgbClr val="F9F9F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925064" name="Равнобедренный треугольник 136"/>
          <p:cNvSpPr/>
          <p:nvPr/>
        </p:nvSpPr>
        <p:spPr bwMode="auto">
          <a:xfrm rot="10997042" flipH="1">
            <a:off x="-3117318" y="-693702"/>
            <a:ext cx="10007601" cy="1857822"/>
          </a:xfrm>
          <a:prstGeom prst="triangle">
            <a:avLst>
              <a:gd name="adj" fmla="val 42157"/>
            </a:avLst>
          </a:prstGeom>
          <a:solidFill>
            <a:srgbClr val="F9F9F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35468810" name="Группа 22"/>
          <p:cNvGrpSpPr/>
          <p:nvPr/>
        </p:nvGrpSpPr>
        <p:grpSpPr bwMode="auto">
          <a:xfrm flipH="1">
            <a:off x="4956406" y="469485"/>
            <a:ext cx="2279185" cy="460251"/>
            <a:chOff x="940869" y="674736"/>
            <a:chExt cx="2086670" cy="460251"/>
          </a:xfrm>
        </p:grpSpPr>
        <p:grpSp>
          <p:nvGrpSpPr>
            <p:cNvPr id="1683149770" name="Группа 23"/>
            <p:cNvGrpSpPr/>
            <p:nvPr/>
          </p:nvGrpSpPr>
          <p:grpSpPr bwMode="auto">
            <a:xfrm>
              <a:off x="940869" y="674736"/>
              <a:ext cx="2086670" cy="460251"/>
              <a:chOff x="6407623" y="1454658"/>
              <a:chExt cx="2086670" cy="460251"/>
            </a:xfrm>
          </p:grpSpPr>
          <p:grpSp>
            <p:nvGrpSpPr>
              <p:cNvPr id="699331808" name="Группа 25"/>
              <p:cNvGrpSpPr/>
              <p:nvPr/>
            </p:nvGrpSpPr>
            <p:grpSpPr bwMode="auto">
              <a:xfrm>
                <a:off x="6407623" y="1505319"/>
                <a:ext cx="259306" cy="313897"/>
                <a:chOff x="6407623" y="1501254"/>
                <a:chExt cx="259306" cy="313897"/>
              </a:xfrm>
            </p:grpSpPr>
            <p:sp>
              <p:nvSpPr>
                <p:cNvPr id="909133530" name="Прямоугольник 28"/>
                <p:cNvSpPr/>
                <p:nvPr/>
              </p:nvSpPr>
              <p:spPr bwMode="auto">
                <a:xfrm>
                  <a:off x="6407623" y="1501254"/>
                  <a:ext cx="259306" cy="156948"/>
                </a:xfrm>
                <a:prstGeom prst="rect">
                  <a:avLst/>
                </a:prstGeom>
                <a:solidFill>
                  <a:srgbClr val="F28E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579520997" name="Прямоугольник 29"/>
                <p:cNvSpPr/>
                <p:nvPr/>
              </p:nvSpPr>
              <p:spPr bwMode="auto">
                <a:xfrm>
                  <a:off x="6407623" y="1658202"/>
                  <a:ext cx="259306" cy="156948"/>
                </a:xfrm>
                <a:prstGeom prst="rect">
                  <a:avLst/>
                </a:prstGeom>
                <a:solidFill>
                  <a:srgbClr val="EF7B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1195979437" name="Прямоугольник 26"/>
              <p:cNvSpPr/>
              <p:nvPr/>
            </p:nvSpPr>
            <p:spPr bwMode="auto">
              <a:xfrm>
                <a:off x="6666931" y="1501251"/>
                <a:ext cx="1767384" cy="313199"/>
              </a:xfrm>
              <a:prstGeom prst="rect">
                <a:avLst/>
              </a:prstGeom>
              <a:solidFill>
                <a:srgbClr val="F9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575261327" name="Рисунок 27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7298" b="9418"/>
              <a:stretch/>
            </p:blipFill>
            <p:spPr bwMode="auto">
              <a:xfrm rot="19809361">
                <a:off x="7901492" y="1454658"/>
                <a:ext cx="592803" cy="460251"/>
              </a:xfrm>
              <a:custGeom>
                <a:avLst/>
                <a:gdLst>
                  <a:gd name="connsiteX0" fmla="*/ 264097 w 592804"/>
                  <a:gd name="connsiteY0" fmla="*/ 0 h 460251"/>
                  <a:gd name="connsiteX1" fmla="*/ 592804 w 592804"/>
                  <a:gd name="connsiteY1" fmla="*/ 188586 h 460251"/>
                  <a:gd name="connsiteX2" fmla="*/ 436943 w 592804"/>
                  <a:gd name="connsiteY2" fmla="*/ 460251 h 460251"/>
                  <a:gd name="connsiteX3" fmla="*/ 0 w 592804"/>
                  <a:gd name="connsiteY3" fmla="*/ 209567 h 460251"/>
                  <a:gd name="connsiteX4" fmla="*/ 0 w 592804"/>
                  <a:gd name="connsiteY4" fmla="*/ 0 h 460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804" h="460251" extrusionOk="0">
                    <a:moveTo>
                      <a:pt x="264097" y="0"/>
                    </a:moveTo>
                    <a:lnTo>
                      <a:pt x="592804" y="188586"/>
                    </a:lnTo>
                    <a:lnTo>
                      <a:pt x="436943" y="460251"/>
                    </a:lnTo>
                    <a:lnTo>
                      <a:pt x="0" y="20956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</p:grpSp>
        <p:sp>
          <p:nvSpPr>
            <p:cNvPr id="323206610" name="TextBox 24"/>
            <p:cNvSpPr txBox="1"/>
            <p:nvPr/>
          </p:nvSpPr>
          <p:spPr bwMode="auto">
            <a:xfrm>
              <a:off x="1232929" y="743847"/>
              <a:ext cx="1518499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ru-RU" sz="1200" dirty="0">
                  <a:solidFill>
                    <a:srgbClr val="F28E3C"/>
                  </a:solidFill>
                  <a:latin typeface="Roboto Medium"/>
                  <a:ea typeface="Roboto Medium"/>
                  <a:cs typeface="Roboto Medium"/>
                </a:rPr>
                <a:t>Концепция</a:t>
              </a:r>
              <a:endParaRPr dirty="0"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CD3177-2DE3-29C5-DDA0-F59EDA39B5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11640616" y="235209"/>
            <a:ext cx="318020" cy="38547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84E075-4055-B0EC-B166-F5358FE6E7E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4939" y="1094477"/>
            <a:ext cx="6757595" cy="42456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782D1A-12E0-D38B-02A8-0EE954EA05F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79776" y="3055109"/>
            <a:ext cx="2165862" cy="2757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B68252-B220-7E80-2C79-D91CA0AE3F8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9130" y="4132676"/>
            <a:ext cx="1641955" cy="1469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56E15C7A-5743-170E-84D6-EE024F3D88EF}"/>
              </a:ext>
            </a:extLst>
          </p:cNvPr>
          <p:cNvSpPr/>
          <p:nvPr/>
        </p:nvSpPr>
        <p:spPr bwMode="auto">
          <a:xfrm flipH="1">
            <a:off x="3222" y="1072447"/>
            <a:ext cx="4516470" cy="4279900"/>
          </a:xfrm>
          <a:custGeom>
            <a:avLst/>
            <a:gdLst>
              <a:gd name="connsiteX0" fmla="*/ 6096001 w 6096001"/>
              <a:gd name="connsiteY0" fmla="*/ 0 h 4279900"/>
              <a:gd name="connsiteX1" fmla="*/ 3561134 w 6096001"/>
              <a:gd name="connsiteY1" fmla="*/ 0 h 4279900"/>
              <a:gd name="connsiteX2" fmla="*/ 3560295 w 6096001"/>
              <a:gd name="connsiteY2" fmla="*/ 1008 h 4279900"/>
              <a:gd name="connsiteX3" fmla="*/ 4096867 w 6096001"/>
              <a:gd name="connsiteY3" fmla="*/ 1008 h 4279900"/>
              <a:gd name="connsiteX4" fmla="*/ 1834880 w 6096001"/>
              <a:gd name="connsiteY4" fmla="*/ 4273826 h 4279900"/>
              <a:gd name="connsiteX5" fmla="*/ 5054 w 6096001"/>
              <a:gd name="connsiteY5" fmla="*/ 4273826 h 4279900"/>
              <a:gd name="connsiteX6" fmla="*/ 0 w 6096001"/>
              <a:gd name="connsiteY6" fmla="*/ 4279900 h 4279900"/>
              <a:gd name="connsiteX7" fmla="*/ 2534867 w 6096001"/>
              <a:gd name="connsiteY7" fmla="*/ 4279900 h 4279900"/>
              <a:gd name="connsiteX0" fmla="*/ 6096001 w 6472444"/>
              <a:gd name="connsiteY0" fmla="*/ 0 h 4279900"/>
              <a:gd name="connsiteX1" fmla="*/ 3561134 w 6472444"/>
              <a:gd name="connsiteY1" fmla="*/ 0 h 4279900"/>
              <a:gd name="connsiteX2" fmla="*/ 3560295 w 6472444"/>
              <a:gd name="connsiteY2" fmla="*/ 1008 h 4279900"/>
              <a:gd name="connsiteX3" fmla="*/ 4096867 w 6472444"/>
              <a:gd name="connsiteY3" fmla="*/ 1008 h 4279900"/>
              <a:gd name="connsiteX4" fmla="*/ 1834880 w 6472444"/>
              <a:gd name="connsiteY4" fmla="*/ 4273826 h 4279900"/>
              <a:gd name="connsiteX5" fmla="*/ 5054 w 6472444"/>
              <a:gd name="connsiteY5" fmla="*/ 4273826 h 4279900"/>
              <a:gd name="connsiteX6" fmla="*/ 0 w 6472444"/>
              <a:gd name="connsiteY6" fmla="*/ 4279900 h 4279900"/>
              <a:gd name="connsiteX7" fmla="*/ 6134101 w 6472444"/>
              <a:gd name="connsiteY7" fmla="*/ 4240989 h 4279900"/>
              <a:gd name="connsiteX8" fmla="*/ 6096001 w 6472444"/>
              <a:gd name="connsiteY8" fmla="*/ 0 h 4279900"/>
              <a:gd name="connsiteX0" fmla="*/ 6096001 w 6654018"/>
              <a:gd name="connsiteY0" fmla="*/ 0 h 4279900"/>
              <a:gd name="connsiteX1" fmla="*/ 3561134 w 6654018"/>
              <a:gd name="connsiteY1" fmla="*/ 0 h 4279900"/>
              <a:gd name="connsiteX2" fmla="*/ 3560295 w 6654018"/>
              <a:gd name="connsiteY2" fmla="*/ 1008 h 4279900"/>
              <a:gd name="connsiteX3" fmla="*/ 4096867 w 6654018"/>
              <a:gd name="connsiteY3" fmla="*/ 1008 h 4279900"/>
              <a:gd name="connsiteX4" fmla="*/ 1834880 w 6654018"/>
              <a:gd name="connsiteY4" fmla="*/ 4273826 h 4279900"/>
              <a:gd name="connsiteX5" fmla="*/ 5054 w 6654018"/>
              <a:gd name="connsiteY5" fmla="*/ 4273826 h 4279900"/>
              <a:gd name="connsiteX6" fmla="*/ 0 w 6654018"/>
              <a:gd name="connsiteY6" fmla="*/ 4279900 h 4279900"/>
              <a:gd name="connsiteX7" fmla="*/ 6134101 w 6654018"/>
              <a:gd name="connsiteY7" fmla="*/ 4240989 h 4279900"/>
              <a:gd name="connsiteX8" fmla="*/ 6096001 w 6654018"/>
              <a:gd name="connsiteY8" fmla="*/ 0 h 4279900"/>
              <a:gd name="connsiteX0" fmla="*/ 6096001 w 6134101"/>
              <a:gd name="connsiteY0" fmla="*/ 0 h 4279900"/>
              <a:gd name="connsiteX1" fmla="*/ 3561134 w 6134101"/>
              <a:gd name="connsiteY1" fmla="*/ 0 h 4279900"/>
              <a:gd name="connsiteX2" fmla="*/ 3560295 w 6134101"/>
              <a:gd name="connsiteY2" fmla="*/ 1008 h 4279900"/>
              <a:gd name="connsiteX3" fmla="*/ 4096867 w 6134101"/>
              <a:gd name="connsiteY3" fmla="*/ 1008 h 4279900"/>
              <a:gd name="connsiteX4" fmla="*/ 1834880 w 6134101"/>
              <a:gd name="connsiteY4" fmla="*/ 4273826 h 4279900"/>
              <a:gd name="connsiteX5" fmla="*/ 5054 w 6134101"/>
              <a:gd name="connsiteY5" fmla="*/ 4273826 h 4279900"/>
              <a:gd name="connsiteX6" fmla="*/ 0 w 6134101"/>
              <a:gd name="connsiteY6" fmla="*/ 4279900 h 4279900"/>
              <a:gd name="connsiteX7" fmla="*/ 6134101 w 6134101"/>
              <a:gd name="connsiteY7" fmla="*/ 4240989 h 4279900"/>
              <a:gd name="connsiteX8" fmla="*/ 6096001 w 6134101"/>
              <a:gd name="connsiteY8" fmla="*/ 0 h 4279900"/>
              <a:gd name="connsiteX0" fmla="*/ 6096001 w 6096039"/>
              <a:gd name="connsiteY0" fmla="*/ 0 h 4279900"/>
              <a:gd name="connsiteX1" fmla="*/ 3561134 w 6096039"/>
              <a:gd name="connsiteY1" fmla="*/ 0 h 4279900"/>
              <a:gd name="connsiteX2" fmla="*/ 3560295 w 6096039"/>
              <a:gd name="connsiteY2" fmla="*/ 1008 h 4279900"/>
              <a:gd name="connsiteX3" fmla="*/ 4096867 w 6096039"/>
              <a:gd name="connsiteY3" fmla="*/ 1008 h 4279900"/>
              <a:gd name="connsiteX4" fmla="*/ 1834880 w 6096039"/>
              <a:gd name="connsiteY4" fmla="*/ 4273826 h 4279900"/>
              <a:gd name="connsiteX5" fmla="*/ 5054 w 6096039"/>
              <a:gd name="connsiteY5" fmla="*/ 4273826 h 4279900"/>
              <a:gd name="connsiteX6" fmla="*/ 0 w 6096039"/>
              <a:gd name="connsiteY6" fmla="*/ 4279900 h 4279900"/>
              <a:gd name="connsiteX7" fmla="*/ 4404692 w 6096039"/>
              <a:gd name="connsiteY7" fmla="*/ 4250928 h 4279900"/>
              <a:gd name="connsiteX8" fmla="*/ 6096001 w 6096039"/>
              <a:gd name="connsiteY8" fmla="*/ 0 h 4279900"/>
              <a:gd name="connsiteX0" fmla="*/ 4306957 w 4404692"/>
              <a:gd name="connsiteY0" fmla="*/ 0 h 4279900"/>
              <a:gd name="connsiteX1" fmla="*/ 3561134 w 4404692"/>
              <a:gd name="connsiteY1" fmla="*/ 0 h 4279900"/>
              <a:gd name="connsiteX2" fmla="*/ 3560295 w 4404692"/>
              <a:gd name="connsiteY2" fmla="*/ 1008 h 4279900"/>
              <a:gd name="connsiteX3" fmla="*/ 4096867 w 4404692"/>
              <a:gd name="connsiteY3" fmla="*/ 1008 h 4279900"/>
              <a:gd name="connsiteX4" fmla="*/ 1834880 w 4404692"/>
              <a:gd name="connsiteY4" fmla="*/ 4273826 h 4279900"/>
              <a:gd name="connsiteX5" fmla="*/ 5054 w 4404692"/>
              <a:gd name="connsiteY5" fmla="*/ 4273826 h 4279900"/>
              <a:gd name="connsiteX6" fmla="*/ 0 w 4404692"/>
              <a:gd name="connsiteY6" fmla="*/ 4279900 h 4279900"/>
              <a:gd name="connsiteX7" fmla="*/ 4404692 w 4404692"/>
              <a:gd name="connsiteY7" fmla="*/ 4250928 h 4279900"/>
              <a:gd name="connsiteX8" fmla="*/ 4306957 w 4404692"/>
              <a:gd name="connsiteY8" fmla="*/ 0 h 4279900"/>
              <a:gd name="connsiteX0" fmla="*/ 4306957 w 4394753"/>
              <a:gd name="connsiteY0" fmla="*/ 0 h 4279900"/>
              <a:gd name="connsiteX1" fmla="*/ 3561134 w 4394753"/>
              <a:gd name="connsiteY1" fmla="*/ 0 h 4279900"/>
              <a:gd name="connsiteX2" fmla="*/ 3560295 w 4394753"/>
              <a:gd name="connsiteY2" fmla="*/ 1008 h 4279900"/>
              <a:gd name="connsiteX3" fmla="*/ 4096867 w 4394753"/>
              <a:gd name="connsiteY3" fmla="*/ 1008 h 4279900"/>
              <a:gd name="connsiteX4" fmla="*/ 1834880 w 4394753"/>
              <a:gd name="connsiteY4" fmla="*/ 4273826 h 4279900"/>
              <a:gd name="connsiteX5" fmla="*/ 5054 w 4394753"/>
              <a:gd name="connsiteY5" fmla="*/ 4273826 h 4279900"/>
              <a:gd name="connsiteX6" fmla="*/ 0 w 4394753"/>
              <a:gd name="connsiteY6" fmla="*/ 4279900 h 4279900"/>
              <a:gd name="connsiteX7" fmla="*/ 4394753 w 4394753"/>
              <a:gd name="connsiteY7" fmla="*/ 4250928 h 4279900"/>
              <a:gd name="connsiteX8" fmla="*/ 4306957 w 4394753"/>
              <a:gd name="connsiteY8" fmla="*/ 0 h 4279900"/>
              <a:gd name="connsiteX0" fmla="*/ 4306957 w 4394753"/>
              <a:gd name="connsiteY0" fmla="*/ 0 h 4279900"/>
              <a:gd name="connsiteX1" fmla="*/ 3561134 w 4394753"/>
              <a:gd name="connsiteY1" fmla="*/ 0 h 4279900"/>
              <a:gd name="connsiteX2" fmla="*/ 3560295 w 4394753"/>
              <a:gd name="connsiteY2" fmla="*/ 1008 h 4279900"/>
              <a:gd name="connsiteX3" fmla="*/ 4096867 w 4394753"/>
              <a:gd name="connsiteY3" fmla="*/ 1008 h 4279900"/>
              <a:gd name="connsiteX4" fmla="*/ 1834880 w 4394753"/>
              <a:gd name="connsiteY4" fmla="*/ 4273826 h 4279900"/>
              <a:gd name="connsiteX5" fmla="*/ 5054 w 4394753"/>
              <a:gd name="connsiteY5" fmla="*/ 4273826 h 4279900"/>
              <a:gd name="connsiteX6" fmla="*/ 0 w 4394753"/>
              <a:gd name="connsiteY6" fmla="*/ 4279900 h 4279900"/>
              <a:gd name="connsiteX7" fmla="*/ 4394753 w 4394753"/>
              <a:gd name="connsiteY7" fmla="*/ 4250928 h 4279900"/>
              <a:gd name="connsiteX8" fmla="*/ 4306957 w 4394753"/>
              <a:gd name="connsiteY8" fmla="*/ 0 h 4279900"/>
              <a:gd name="connsiteX0" fmla="*/ 4515679 w 4516042"/>
              <a:gd name="connsiteY0" fmla="*/ 9939 h 4279900"/>
              <a:gd name="connsiteX1" fmla="*/ 3561134 w 4516042"/>
              <a:gd name="connsiteY1" fmla="*/ 0 h 4279900"/>
              <a:gd name="connsiteX2" fmla="*/ 3560295 w 4516042"/>
              <a:gd name="connsiteY2" fmla="*/ 1008 h 4279900"/>
              <a:gd name="connsiteX3" fmla="*/ 4096867 w 4516042"/>
              <a:gd name="connsiteY3" fmla="*/ 1008 h 4279900"/>
              <a:gd name="connsiteX4" fmla="*/ 1834880 w 4516042"/>
              <a:gd name="connsiteY4" fmla="*/ 4273826 h 4279900"/>
              <a:gd name="connsiteX5" fmla="*/ 5054 w 4516042"/>
              <a:gd name="connsiteY5" fmla="*/ 4273826 h 4279900"/>
              <a:gd name="connsiteX6" fmla="*/ 0 w 4516042"/>
              <a:gd name="connsiteY6" fmla="*/ 4279900 h 4279900"/>
              <a:gd name="connsiteX7" fmla="*/ 4394753 w 4516042"/>
              <a:gd name="connsiteY7" fmla="*/ 4250928 h 4279900"/>
              <a:gd name="connsiteX8" fmla="*/ 4515679 w 4516042"/>
              <a:gd name="connsiteY8" fmla="*/ 9939 h 4279900"/>
              <a:gd name="connsiteX0" fmla="*/ 4515679 w 4516470"/>
              <a:gd name="connsiteY0" fmla="*/ 9939 h 4279900"/>
              <a:gd name="connsiteX1" fmla="*/ 3561134 w 4516470"/>
              <a:gd name="connsiteY1" fmla="*/ 0 h 4279900"/>
              <a:gd name="connsiteX2" fmla="*/ 3560295 w 4516470"/>
              <a:gd name="connsiteY2" fmla="*/ 1008 h 4279900"/>
              <a:gd name="connsiteX3" fmla="*/ 4096867 w 4516470"/>
              <a:gd name="connsiteY3" fmla="*/ 1008 h 4279900"/>
              <a:gd name="connsiteX4" fmla="*/ 1834880 w 4516470"/>
              <a:gd name="connsiteY4" fmla="*/ 4273826 h 4279900"/>
              <a:gd name="connsiteX5" fmla="*/ 5054 w 4516470"/>
              <a:gd name="connsiteY5" fmla="*/ 4273826 h 4279900"/>
              <a:gd name="connsiteX6" fmla="*/ 0 w 4516470"/>
              <a:gd name="connsiteY6" fmla="*/ 4279900 h 4279900"/>
              <a:gd name="connsiteX7" fmla="*/ 4494144 w 4516470"/>
              <a:gd name="connsiteY7" fmla="*/ 4260867 h 4279900"/>
              <a:gd name="connsiteX8" fmla="*/ 4515679 w 4516470"/>
              <a:gd name="connsiteY8" fmla="*/ 9939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16470" h="4279900" extrusionOk="0">
                <a:moveTo>
                  <a:pt x="4515679" y="9939"/>
                </a:moveTo>
                <a:lnTo>
                  <a:pt x="3561134" y="0"/>
                </a:lnTo>
                <a:lnTo>
                  <a:pt x="3560295" y="1008"/>
                </a:lnTo>
                <a:lnTo>
                  <a:pt x="4096867" y="1008"/>
                </a:lnTo>
                <a:lnTo>
                  <a:pt x="1834880" y="4273826"/>
                </a:lnTo>
                <a:lnTo>
                  <a:pt x="5054" y="4273826"/>
                </a:lnTo>
                <a:lnTo>
                  <a:pt x="0" y="4279900"/>
                </a:lnTo>
                <a:lnTo>
                  <a:pt x="4494144" y="4260867"/>
                </a:lnTo>
                <a:cubicBezTo>
                  <a:pt x="4445777" y="2529293"/>
                  <a:pt x="4525136" y="1232291"/>
                  <a:pt x="4515679" y="9939"/>
                </a:cubicBezTo>
                <a:close/>
              </a:path>
            </a:pathLst>
          </a:custGeom>
          <a:gradFill>
            <a:gsLst>
              <a:gs pos="25000">
                <a:srgbClr val="F9F9FB"/>
              </a:gs>
              <a:gs pos="100000">
                <a:srgbClr val="E8E6E7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id="{6258D43F-AF41-92A1-2816-763D6D9FD39E}"/>
              </a:ext>
            </a:extLst>
          </p:cNvPr>
          <p:cNvSpPr/>
          <p:nvPr/>
        </p:nvSpPr>
        <p:spPr bwMode="auto">
          <a:xfrm flipH="1">
            <a:off x="412088" y="1072447"/>
            <a:ext cx="2870046" cy="4272818"/>
          </a:xfrm>
          <a:prstGeom prst="parallelogram">
            <a:avLst>
              <a:gd name="adj" fmla="val 79154"/>
            </a:avLst>
          </a:prstGeom>
          <a:solidFill>
            <a:schemeClr val="bg1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9C3C84B3-BB16-D92A-B2BA-BEBBEE057FB3}"/>
              </a:ext>
            </a:extLst>
          </p:cNvPr>
          <p:cNvSpPr/>
          <p:nvPr/>
        </p:nvSpPr>
        <p:spPr bwMode="auto">
          <a:xfrm>
            <a:off x="792618" y="2163384"/>
            <a:ext cx="1921115" cy="1921112"/>
          </a:xfrm>
          <a:prstGeom prst="ellipse">
            <a:avLst/>
          </a:prstGeom>
          <a:solidFill>
            <a:schemeClr val="bg1"/>
          </a:solidFill>
          <a:ln w="76200">
            <a:solidFill>
              <a:srgbClr val="A49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Рисунок 9" descr="Изображение выглядит как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F3371223-28A9-CC11-CA9F-B202FD494EF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85326" y="2774974"/>
            <a:ext cx="5384491" cy="3230239"/>
          </a:xfrm>
          <a:prstGeom prst="rect">
            <a:avLst/>
          </a:prstGeom>
        </p:spPr>
      </p:pic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96A64CA5-C9BA-3A1B-449A-2EAC230A26B0}"/>
              </a:ext>
            </a:extLst>
          </p:cNvPr>
          <p:cNvSpPr/>
          <p:nvPr/>
        </p:nvSpPr>
        <p:spPr bwMode="auto">
          <a:xfrm rot="1446485">
            <a:off x="5543735" y="3805211"/>
            <a:ext cx="2310990" cy="751121"/>
          </a:xfrm>
          <a:prstGeom prst="rightArrow">
            <a:avLst>
              <a:gd name="adj1" fmla="val 50000"/>
              <a:gd name="adj2" fmla="val 149194"/>
            </a:avLst>
          </a:prstGeom>
          <a:solidFill>
            <a:srgbClr val="EF7B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027532-F882-95CA-3B37-33BD085AB7DF}"/>
              </a:ext>
            </a:extLst>
          </p:cNvPr>
          <p:cNvSpPr txBox="1"/>
          <p:nvPr/>
        </p:nvSpPr>
        <p:spPr bwMode="auto">
          <a:xfrm>
            <a:off x="2538926" y="1640438"/>
            <a:ext cx="25995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3300"/>
              </a:lnSpc>
              <a:defRPr sz="3200">
                <a:latin typeface="Roboto Black"/>
                <a:ea typeface="Roboto Black"/>
                <a:cs typeface="Roboto Black"/>
              </a:defRPr>
            </a:lvl1pPr>
          </a:lstStyle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Цифровая модель</a:t>
            </a:r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FB64C2-CD15-8E3B-D94A-A6FBDFF7B4B5}"/>
              </a:ext>
            </a:extLst>
          </p:cNvPr>
          <p:cNvSpPr txBox="1"/>
          <p:nvPr/>
        </p:nvSpPr>
        <p:spPr bwMode="auto">
          <a:xfrm>
            <a:off x="8987110" y="1613700"/>
            <a:ext cx="30793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3300"/>
              </a:lnSpc>
              <a:defRPr sz="3200">
                <a:latin typeface="Roboto Black"/>
                <a:ea typeface="Roboto Black"/>
                <a:cs typeface="Roboto Black"/>
              </a:defRPr>
            </a:lvl1pPr>
          </a:lstStyle>
          <a:p>
            <a:pPr algn="r">
              <a:defRPr/>
            </a:pPr>
            <a:r>
              <a:rPr lang="ru-RU">
                <a:solidFill>
                  <a:srgbClr val="EF7B1A"/>
                </a:solidFill>
              </a:rPr>
              <a:t>Исполненный объем</a:t>
            </a:r>
            <a:endParaRPr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154D65E-5DF7-9946-E54F-C68FA7A915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158338" y="2462331"/>
            <a:ext cx="1103119" cy="133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5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 bwMode="auto">
          <a:xfrm>
            <a:off x="5550334" y="675293"/>
            <a:ext cx="2086672" cy="460251"/>
            <a:chOff x="6407624" y="1454659"/>
            <a:chExt cx="2086672" cy="460251"/>
          </a:xfrm>
        </p:grpSpPr>
        <p:grpSp>
          <p:nvGrpSpPr>
            <p:cNvPr id="13" name="Группа 12"/>
            <p:cNvGrpSpPr/>
            <p:nvPr/>
          </p:nvGrpSpPr>
          <p:grpSpPr bwMode="auto">
            <a:xfrm>
              <a:off x="6407624" y="1505320"/>
              <a:ext cx="259307" cy="313898"/>
              <a:chOff x="6407624" y="1501254"/>
              <a:chExt cx="259307" cy="313898"/>
            </a:xfrm>
          </p:grpSpPr>
          <p:sp>
            <p:nvSpPr>
              <p:cNvPr id="16" name="Прямоугольник 15"/>
              <p:cNvSpPr/>
              <p:nvPr/>
            </p:nvSpPr>
            <p:spPr bwMode="auto">
              <a:xfrm>
                <a:off x="6407624" y="1501254"/>
                <a:ext cx="259307" cy="156949"/>
              </a:xfrm>
              <a:prstGeom prst="rect">
                <a:avLst/>
              </a:prstGeom>
              <a:solidFill>
                <a:srgbClr val="F28E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 bwMode="auto">
              <a:xfrm>
                <a:off x="6407624" y="1658203"/>
                <a:ext cx="259307" cy="156949"/>
              </a:xfrm>
              <a:prstGeom prst="rect">
                <a:avLst/>
              </a:prstGeom>
              <a:solidFill>
                <a:srgbClr val="EF7B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4" name="Прямоугольник 13"/>
            <p:cNvSpPr/>
            <p:nvPr/>
          </p:nvSpPr>
          <p:spPr bwMode="auto">
            <a:xfrm>
              <a:off x="6666931" y="1501252"/>
              <a:ext cx="1767385" cy="313200"/>
            </a:xfrm>
            <a:prstGeom prst="rect">
              <a:avLst/>
            </a:prstGeom>
            <a:solidFill>
              <a:srgbClr val="F9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298" b="9418"/>
            <a:stretch/>
          </p:blipFill>
          <p:spPr bwMode="auto">
            <a:xfrm rot="19809370">
              <a:off x="7901492" y="1454659"/>
              <a:ext cx="592804" cy="460251"/>
            </a:xfrm>
            <a:custGeom>
              <a:avLst/>
              <a:gdLst>
                <a:gd name="connsiteX0" fmla="*/ 264097 w 592804"/>
                <a:gd name="connsiteY0" fmla="*/ 0 h 460251"/>
                <a:gd name="connsiteX1" fmla="*/ 592804 w 592804"/>
                <a:gd name="connsiteY1" fmla="*/ 188586 h 460251"/>
                <a:gd name="connsiteX2" fmla="*/ 436943 w 592804"/>
                <a:gd name="connsiteY2" fmla="*/ 460251 h 460251"/>
                <a:gd name="connsiteX3" fmla="*/ 0 w 592804"/>
                <a:gd name="connsiteY3" fmla="*/ 209567 h 460251"/>
                <a:gd name="connsiteX4" fmla="*/ 0 w 592804"/>
                <a:gd name="connsiteY4" fmla="*/ 0 h 460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804" h="460251" extrusionOk="0">
                  <a:moveTo>
                    <a:pt x="264097" y="0"/>
                  </a:moveTo>
                  <a:lnTo>
                    <a:pt x="592804" y="188586"/>
                  </a:lnTo>
                  <a:lnTo>
                    <a:pt x="436943" y="460251"/>
                  </a:lnTo>
                  <a:lnTo>
                    <a:pt x="0" y="20956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0" name="TextBox 9"/>
          <p:cNvSpPr txBox="1"/>
          <p:nvPr/>
        </p:nvSpPr>
        <p:spPr bwMode="auto">
          <a:xfrm>
            <a:off x="5842393" y="744402"/>
            <a:ext cx="8150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F28E3C"/>
                </a:solidFill>
                <a:latin typeface="Roboto Medium"/>
                <a:ea typeface="Roboto Medium"/>
              </a:rPr>
              <a:t>Новый продукт</a:t>
            </a:r>
            <a:endParaRPr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5442501" y="1212553"/>
            <a:ext cx="613611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3300"/>
              </a:lnSpc>
              <a:defRPr sz="3200">
                <a:latin typeface="Roboto Black"/>
                <a:ea typeface="Roboto Black"/>
                <a:cs typeface="Roboto Black"/>
              </a:defRPr>
            </a:lvl1pPr>
          </a:lstStyle>
          <a:p>
            <a:pPr>
              <a:defRPr/>
            </a:pPr>
            <a:r>
              <a:rPr lang="ru-RU" sz="2800" dirty="0"/>
              <a:t>Приложение для автоматизации</a:t>
            </a:r>
            <a:r>
              <a:rPr lang="ru-RU" sz="2800" dirty="0">
                <a:solidFill>
                  <a:srgbClr val="EA5F00"/>
                </a:solidFill>
              </a:rPr>
              <a:t> строительной площадки</a:t>
            </a:r>
          </a:p>
        </p:txBody>
      </p:sp>
      <p:grpSp>
        <p:nvGrpSpPr>
          <p:cNvPr id="20" name="Группа 19"/>
          <p:cNvGrpSpPr/>
          <p:nvPr/>
        </p:nvGrpSpPr>
        <p:grpSpPr bwMode="auto">
          <a:xfrm>
            <a:off x="5573598" y="2276872"/>
            <a:ext cx="6190654" cy="4258082"/>
            <a:chOff x="131097" y="0"/>
            <a:chExt cx="6190654" cy="4258082"/>
          </a:xfrm>
        </p:grpSpPr>
        <p:sp>
          <p:nvSpPr>
            <p:cNvPr id="12" name="TextBox 11"/>
            <p:cNvSpPr txBox="1"/>
            <p:nvPr/>
          </p:nvSpPr>
          <p:spPr bwMode="auto">
            <a:xfrm>
              <a:off x="1526488" y="657096"/>
              <a:ext cx="4795263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/>
                  <a:ea typeface="Roboto Light"/>
                  <a:cs typeface="Roboto Light"/>
                </a:defRPr>
              </a:lvl1pPr>
            </a:lstStyle>
            <a:p>
              <a:pPr marL="342900" indent="-342900">
                <a:spcAft>
                  <a:spcPts val="600"/>
                </a:spcAft>
                <a:buFont typeface="Arial"/>
                <a:buChar char="•"/>
                <a:defRPr/>
              </a:pPr>
              <a:r>
                <a:rPr lang="ru-RU" sz="2400" b="1" dirty="0">
                  <a:solidFill>
                    <a:srgbClr val="EA5F00"/>
                  </a:solidFill>
                </a:rPr>
                <a:t>Строительные рабочие и бригадиры подрядчиков</a:t>
              </a:r>
            </a:p>
            <a:p>
              <a:pPr marL="342900" indent="-342900">
                <a:spcAft>
                  <a:spcPts val="600"/>
                </a:spcAft>
                <a:buFont typeface="Arial"/>
                <a:buChar char="•"/>
                <a:defRPr/>
              </a:pPr>
              <a:r>
                <a:rPr lang="ru-RU" sz="2400" dirty="0"/>
                <a:t>ИТР подрядчиков и генподрядчика</a:t>
              </a:r>
            </a:p>
            <a:p>
              <a:pPr marL="342900" indent="-342900">
                <a:spcAft>
                  <a:spcPts val="600"/>
                </a:spcAft>
                <a:buFont typeface="Arial"/>
                <a:buChar char="•"/>
                <a:defRPr/>
              </a:pPr>
              <a:r>
                <a:rPr lang="ru-RU" sz="2400" dirty="0"/>
                <a:t>Руководство подрядчиков </a:t>
              </a:r>
            </a:p>
            <a:p>
              <a:pPr marL="342900" indent="-342900">
                <a:spcAft>
                  <a:spcPts val="600"/>
                </a:spcAft>
                <a:buFont typeface="Arial"/>
                <a:buChar char="•"/>
                <a:defRPr/>
              </a:pPr>
              <a:r>
                <a:rPr lang="ru-RU" sz="2400" b="1" dirty="0"/>
                <a:t>Команда управления проектом (генподрядчик, заказчик)</a:t>
              </a:r>
            </a:p>
            <a:p>
              <a:pPr marL="342900" indent="-342900">
                <a:buFont typeface="Arial"/>
                <a:buChar char="•"/>
                <a:defRPr/>
              </a:pPr>
              <a:endParaRPr dirty="0"/>
            </a:p>
          </p:txBody>
        </p:sp>
        <p:cxnSp>
          <p:nvCxnSpPr>
            <p:cNvPr id="18" name="Прямая соединительная линия 17"/>
            <p:cNvCxnSpPr>
              <a:cxnSpLocks/>
            </p:cNvCxnSpPr>
            <p:nvPr/>
          </p:nvCxnSpPr>
          <p:spPr bwMode="auto">
            <a:xfrm flipH="1">
              <a:off x="131097" y="0"/>
              <a:ext cx="691737" cy="0"/>
            </a:xfrm>
            <a:prstGeom prst="line">
              <a:avLst/>
            </a:prstGeom>
            <a:ln w="38100">
              <a:solidFill>
                <a:srgbClr val="EF7B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282B58-C092-BF1A-3E7D-1B0DFFC1B9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11640616" y="235209"/>
            <a:ext cx="318020" cy="385479"/>
          </a:xfrm>
          <a:prstGeom prst="rect">
            <a:avLst/>
          </a:prstGeom>
        </p:spPr>
      </p:pic>
      <p:pic>
        <p:nvPicPr>
          <p:cNvPr id="4" name="Рисунок 3" descr="Изображение выглядит как на открытом воздухе, строительство, одежда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37244C31-8BFF-CD4D-7E50-7B168A51E4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680" y="-6763"/>
            <a:ext cx="4721386" cy="6864763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C7434B5-2252-7D75-679B-304E5D51EACF}"/>
              </a:ext>
            </a:extLst>
          </p:cNvPr>
          <p:cNvGrpSpPr/>
          <p:nvPr/>
        </p:nvGrpSpPr>
        <p:grpSpPr bwMode="auto">
          <a:xfrm rot="807920">
            <a:off x="4073955" y="3231977"/>
            <a:ext cx="2358437" cy="4064392"/>
            <a:chOff x="-2726147" y="1628800"/>
            <a:chExt cx="3021718" cy="5593778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12EB0330-DCEA-9FCC-AE7D-B12F74DEF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346816" y="2214177"/>
              <a:ext cx="2302696" cy="4531215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50F36130-A85A-92E2-3696-A3B87D440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726147" y="1628800"/>
              <a:ext cx="3021718" cy="55937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320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 bwMode="auto">
          <a:xfrm>
            <a:off x="5550334" y="675293"/>
            <a:ext cx="2086672" cy="460251"/>
            <a:chOff x="6407624" y="1454659"/>
            <a:chExt cx="2086672" cy="460251"/>
          </a:xfrm>
        </p:grpSpPr>
        <p:grpSp>
          <p:nvGrpSpPr>
            <p:cNvPr id="13" name="Группа 12"/>
            <p:cNvGrpSpPr/>
            <p:nvPr/>
          </p:nvGrpSpPr>
          <p:grpSpPr bwMode="auto">
            <a:xfrm>
              <a:off x="6407624" y="1505320"/>
              <a:ext cx="259307" cy="313898"/>
              <a:chOff x="6407624" y="1501254"/>
              <a:chExt cx="259307" cy="313898"/>
            </a:xfrm>
          </p:grpSpPr>
          <p:sp>
            <p:nvSpPr>
              <p:cNvPr id="16" name="Прямоугольник 15"/>
              <p:cNvSpPr/>
              <p:nvPr/>
            </p:nvSpPr>
            <p:spPr bwMode="auto">
              <a:xfrm>
                <a:off x="6407624" y="1501254"/>
                <a:ext cx="259307" cy="156949"/>
              </a:xfrm>
              <a:prstGeom prst="rect">
                <a:avLst/>
              </a:prstGeom>
              <a:solidFill>
                <a:srgbClr val="F28E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 bwMode="auto">
              <a:xfrm>
                <a:off x="6407624" y="1658203"/>
                <a:ext cx="259307" cy="156949"/>
              </a:xfrm>
              <a:prstGeom prst="rect">
                <a:avLst/>
              </a:prstGeom>
              <a:solidFill>
                <a:srgbClr val="EF7B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4" name="Прямоугольник 13"/>
            <p:cNvSpPr/>
            <p:nvPr/>
          </p:nvSpPr>
          <p:spPr bwMode="auto">
            <a:xfrm>
              <a:off x="6666931" y="1501252"/>
              <a:ext cx="1767385" cy="313200"/>
            </a:xfrm>
            <a:prstGeom prst="rect">
              <a:avLst/>
            </a:prstGeom>
            <a:solidFill>
              <a:srgbClr val="F9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298" b="9418"/>
            <a:stretch/>
          </p:blipFill>
          <p:spPr bwMode="auto">
            <a:xfrm rot="19809370">
              <a:off x="7901492" y="1454659"/>
              <a:ext cx="592804" cy="460251"/>
            </a:xfrm>
            <a:custGeom>
              <a:avLst/>
              <a:gdLst>
                <a:gd name="connsiteX0" fmla="*/ 264097 w 592804"/>
                <a:gd name="connsiteY0" fmla="*/ 0 h 460251"/>
                <a:gd name="connsiteX1" fmla="*/ 592804 w 592804"/>
                <a:gd name="connsiteY1" fmla="*/ 188586 h 460251"/>
                <a:gd name="connsiteX2" fmla="*/ 436943 w 592804"/>
                <a:gd name="connsiteY2" fmla="*/ 460251 h 460251"/>
                <a:gd name="connsiteX3" fmla="*/ 0 w 592804"/>
                <a:gd name="connsiteY3" fmla="*/ 209567 h 460251"/>
                <a:gd name="connsiteX4" fmla="*/ 0 w 592804"/>
                <a:gd name="connsiteY4" fmla="*/ 0 h 460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804" h="460251" extrusionOk="0">
                  <a:moveTo>
                    <a:pt x="264097" y="0"/>
                  </a:moveTo>
                  <a:lnTo>
                    <a:pt x="592804" y="188586"/>
                  </a:lnTo>
                  <a:lnTo>
                    <a:pt x="436943" y="460251"/>
                  </a:lnTo>
                  <a:lnTo>
                    <a:pt x="0" y="20956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0" name="TextBox 9"/>
          <p:cNvSpPr txBox="1"/>
          <p:nvPr/>
        </p:nvSpPr>
        <p:spPr bwMode="auto">
          <a:xfrm>
            <a:off x="5842393" y="744402"/>
            <a:ext cx="8150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F28E3C"/>
                </a:solidFill>
                <a:latin typeface="Roboto Medium"/>
                <a:ea typeface="Roboto Medium"/>
              </a:rPr>
              <a:t>Дополнительно</a:t>
            </a:r>
            <a:endParaRPr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5442501" y="1212553"/>
            <a:ext cx="613611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3300"/>
              </a:lnSpc>
              <a:defRPr sz="3200">
                <a:latin typeface="Roboto Black"/>
                <a:ea typeface="Roboto Black"/>
                <a:cs typeface="Roboto Black"/>
              </a:defRPr>
            </a:lvl1pPr>
          </a:lstStyle>
          <a:p>
            <a:pPr>
              <a:defRPr/>
            </a:pPr>
            <a:r>
              <a:rPr lang="ru-RU" dirty="0"/>
              <a:t>Привлечение рабочих</a:t>
            </a:r>
          </a:p>
          <a:p>
            <a:pPr>
              <a:defRPr/>
            </a:pPr>
            <a:r>
              <a:rPr lang="ru-RU" dirty="0"/>
              <a:t>из </a:t>
            </a:r>
            <a:r>
              <a:rPr lang="ru-RU" dirty="0">
                <a:solidFill>
                  <a:srgbClr val="EF7B1A"/>
                </a:solidFill>
              </a:rPr>
              <a:t>агрегатора</a:t>
            </a:r>
          </a:p>
        </p:txBody>
      </p:sp>
      <p:grpSp>
        <p:nvGrpSpPr>
          <p:cNvPr id="20" name="Группа 19"/>
          <p:cNvGrpSpPr/>
          <p:nvPr/>
        </p:nvGrpSpPr>
        <p:grpSpPr bwMode="auto">
          <a:xfrm>
            <a:off x="5442501" y="2420888"/>
            <a:ext cx="6321752" cy="2516386"/>
            <a:chOff x="27558" y="0"/>
            <a:chExt cx="6321752" cy="1384715"/>
          </a:xfrm>
        </p:grpSpPr>
        <p:sp>
          <p:nvSpPr>
            <p:cNvPr id="12" name="TextBox 11"/>
            <p:cNvSpPr txBox="1"/>
            <p:nvPr/>
          </p:nvSpPr>
          <p:spPr bwMode="auto">
            <a:xfrm>
              <a:off x="27558" y="148365"/>
              <a:ext cx="6321752" cy="1236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/>
                  <a:ea typeface="Roboto Light"/>
                  <a:cs typeface="Roboto Light"/>
                </a:defRPr>
              </a:lvl1pPr>
            </a:lstStyle>
            <a:p>
              <a:pPr marL="342900" indent="-342900">
                <a:spcBef>
                  <a:spcPts val="1200"/>
                </a:spcBef>
                <a:buFont typeface="Arial"/>
                <a:buChar char="•"/>
                <a:defRPr/>
              </a:pPr>
              <a:r>
                <a:rPr lang="ru-RU" sz="2000" dirty="0"/>
                <a:t>Бесшовная работа процессов</a:t>
              </a:r>
            </a:p>
            <a:p>
              <a:pPr marL="342900" indent="-342900">
                <a:spcBef>
                  <a:spcPts val="1200"/>
                </a:spcBef>
                <a:buFont typeface="Arial"/>
                <a:buChar char="•"/>
                <a:defRPr/>
              </a:pPr>
              <a:r>
                <a:rPr lang="ru-RU" sz="2000" dirty="0"/>
                <a:t>Оплата только за выполненные объемы</a:t>
              </a:r>
            </a:p>
            <a:p>
              <a:pPr marL="342900" indent="-342900">
                <a:spcBef>
                  <a:spcPts val="1200"/>
                </a:spcBef>
                <a:buFont typeface="Arial"/>
                <a:buChar char="•"/>
                <a:defRPr/>
              </a:pPr>
              <a:r>
                <a:rPr lang="ru-RU" sz="2000" dirty="0"/>
                <a:t>Быстрое усиление </a:t>
              </a:r>
            </a:p>
            <a:p>
              <a:pPr marL="342900" indent="-342900">
                <a:spcBef>
                  <a:spcPts val="1200"/>
                </a:spcBef>
                <a:buFont typeface="Arial"/>
                <a:buChar char="•"/>
                <a:defRPr/>
              </a:pPr>
              <a:r>
                <a:rPr lang="ru-RU" sz="2000" dirty="0"/>
                <a:t>Проверенная квалификация</a:t>
              </a:r>
            </a:p>
            <a:p>
              <a:pPr marL="342900" indent="-342900">
                <a:spcBef>
                  <a:spcPts val="1200"/>
                </a:spcBef>
                <a:buFont typeface="Arial"/>
                <a:buChar char="•"/>
                <a:defRPr/>
              </a:pPr>
              <a:r>
                <a:rPr lang="ru-RU" sz="2000" dirty="0"/>
                <a:t>Профессиональное оснащение и спецодежда</a:t>
              </a:r>
            </a:p>
          </p:txBody>
        </p:sp>
        <p:cxnSp>
          <p:nvCxnSpPr>
            <p:cNvPr id="18" name="Прямая соединительная линия 17"/>
            <p:cNvCxnSpPr>
              <a:cxnSpLocks/>
            </p:cNvCxnSpPr>
            <p:nvPr/>
          </p:nvCxnSpPr>
          <p:spPr bwMode="auto">
            <a:xfrm flipH="1">
              <a:off x="131097" y="0"/>
              <a:ext cx="691737" cy="0"/>
            </a:xfrm>
            <a:prstGeom prst="line">
              <a:avLst/>
            </a:prstGeom>
            <a:ln w="38100">
              <a:solidFill>
                <a:srgbClr val="EF7B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282B58-C092-BF1A-3E7D-1B0DFFC1B9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11640616" y="235209"/>
            <a:ext cx="318020" cy="385479"/>
          </a:xfrm>
          <a:prstGeom prst="rect">
            <a:avLst/>
          </a:prstGeom>
        </p:spPr>
      </p:pic>
      <p:pic>
        <p:nvPicPr>
          <p:cNvPr id="3" name="Рисунок 2" descr="Изображение выглядит как строительство, одежда, на открытом воздухе, Синий воротничок&#10;&#10;Автоматически созданное описание">
            <a:extLst>
              <a:ext uri="{FF2B5EF4-FFF2-40B4-BE49-F238E27FC236}">
                <a16:creationId xmlns:a16="http://schemas.microsoft.com/office/drawing/2014/main" id="{5368D4A5-8566-D473-580A-89141A34A8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43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91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651D186-C8D0-FFDE-9106-8BE502B0684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25D019B-9A00-3494-4D24-4986CF1EB889}"/>
              </a:ext>
            </a:extLst>
          </p:cNvPr>
          <p:cNvGrpSpPr/>
          <p:nvPr/>
        </p:nvGrpSpPr>
        <p:grpSpPr bwMode="auto">
          <a:xfrm>
            <a:off x="5550334" y="675293"/>
            <a:ext cx="2086672" cy="460251"/>
            <a:chOff x="6407624" y="1454659"/>
            <a:chExt cx="2086672" cy="460251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0D4CEA68-789F-505E-796E-518C7EB55CB6}"/>
                </a:ext>
              </a:extLst>
            </p:cNvPr>
            <p:cNvGrpSpPr/>
            <p:nvPr/>
          </p:nvGrpSpPr>
          <p:grpSpPr bwMode="auto">
            <a:xfrm>
              <a:off x="6407624" y="1505320"/>
              <a:ext cx="259307" cy="313898"/>
              <a:chOff x="6407624" y="1501254"/>
              <a:chExt cx="259307" cy="313898"/>
            </a:xfrm>
          </p:grpSpPr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57953BD5-701D-813E-022A-E7FEB66F946F}"/>
                  </a:ext>
                </a:extLst>
              </p:cNvPr>
              <p:cNvSpPr/>
              <p:nvPr/>
            </p:nvSpPr>
            <p:spPr bwMode="auto">
              <a:xfrm>
                <a:off x="6407624" y="1501254"/>
                <a:ext cx="259307" cy="156949"/>
              </a:xfrm>
              <a:prstGeom prst="rect">
                <a:avLst/>
              </a:prstGeom>
              <a:solidFill>
                <a:srgbClr val="F28E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FE8F9A5A-04F1-701F-0AC8-5C4BF4017C1E}"/>
                  </a:ext>
                </a:extLst>
              </p:cNvPr>
              <p:cNvSpPr/>
              <p:nvPr/>
            </p:nvSpPr>
            <p:spPr bwMode="auto">
              <a:xfrm>
                <a:off x="6407624" y="1658203"/>
                <a:ext cx="259307" cy="156949"/>
              </a:xfrm>
              <a:prstGeom prst="rect">
                <a:avLst/>
              </a:prstGeom>
              <a:solidFill>
                <a:srgbClr val="EF7B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22706437-5C44-4376-F06C-978FCFEA9279}"/>
                </a:ext>
              </a:extLst>
            </p:cNvPr>
            <p:cNvSpPr/>
            <p:nvPr/>
          </p:nvSpPr>
          <p:spPr bwMode="auto">
            <a:xfrm>
              <a:off x="6666931" y="1501252"/>
              <a:ext cx="1767385" cy="313200"/>
            </a:xfrm>
            <a:prstGeom prst="rect">
              <a:avLst/>
            </a:prstGeom>
            <a:solidFill>
              <a:srgbClr val="F9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4DA7937-BC67-EAF9-5095-F87577712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298" b="9418"/>
            <a:stretch/>
          </p:blipFill>
          <p:spPr bwMode="auto">
            <a:xfrm rot="19809370">
              <a:off x="7901492" y="1454659"/>
              <a:ext cx="592804" cy="460251"/>
            </a:xfrm>
            <a:custGeom>
              <a:avLst/>
              <a:gdLst>
                <a:gd name="connsiteX0" fmla="*/ 264097 w 592804"/>
                <a:gd name="connsiteY0" fmla="*/ 0 h 460251"/>
                <a:gd name="connsiteX1" fmla="*/ 592804 w 592804"/>
                <a:gd name="connsiteY1" fmla="*/ 188586 h 460251"/>
                <a:gd name="connsiteX2" fmla="*/ 436943 w 592804"/>
                <a:gd name="connsiteY2" fmla="*/ 460251 h 460251"/>
                <a:gd name="connsiteX3" fmla="*/ 0 w 592804"/>
                <a:gd name="connsiteY3" fmla="*/ 209567 h 460251"/>
                <a:gd name="connsiteX4" fmla="*/ 0 w 592804"/>
                <a:gd name="connsiteY4" fmla="*/ 0 h 460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804" h="460251" extrusionOk="0">
                  <a:moveTo>
                    <a:pt x="264097" y="0"/>
                  </a:moveTo>
                  <a:lnTo>
                    <a:pt x="592804" y="188586"/>
                  </a:lnTo>
                  <a:lnTo>
                    <a:pt x="436943" y="460251"/>
                  </a:lnTo>
                  <a:lnTo>
                    <a:pt x="0" y="20956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D8A8249-C87F-2269-C7A5-1A20873DB19D}"/>
              </a:ext>
            </a:extLst>
          </p:cNvPr>
          <p:cNvSpPr txBox="1"/>
          <p:nvPr/>
        </p:nvSpPr>
        <p:spPr bwMode="auto">
          <a:xfrm>
            <a:off x="5842393" y="744402"/>
            <a:ext cx="8150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F28E3C"/>
                </a:solidFill>
                <a:latin typeface="Roboto Medium"/>
                <a:ea typeface="Roboto Medium"/>
              </a:rPr>
              <a:t>ВИДЫ РАБОТ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348457-67DE-2A25-8FC8-5FD89AF0B4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11640616" y="235209"/>
            <a:ext cx="318020" cy="38547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C23D2B-B8CB-9F1F-3E55-A751A6D84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1700808"/>
            <a:ext cx="2843405" cy="379120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879092A-321B-0BCF-E6C9-01D846DDDF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052" b="12054"/>
          <a:stretch/>
        </p:blipFill>
        <p:spPr>
          <a:xfrm>
            <a:off x="2728869" y="1252527"/>
            <a:ext cx="2827592" cy="495740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омпозитный материал, пиломатериалы, строительство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DE009044-44FE-DB99-2C4C-495FF1379D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929" y="1694934"/>
            <a:ext cx="3210122" cy="428016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A308BAF-BFC1-ECC3-F73C-E70C1C8460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9450"/>
          <a:stretch/>
        </p:blipFill>
        <p:spPr bwMode="auto">
          <a:xfrm>
            <a:off x="8379191" y="1252527"/>
            <a:ext cx="3255194" cy="49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671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89248EF-9E4E-D73E-BA9F-A1A48621529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F49AC43-86EE-FA38-1CA3-DF12BF665249}"/>
              </a:ext>
            </a:extLst>
          </p:cNvPr>
          <p:cNvGrpSpPr/>
          <p:nvPr/>
        </p:nvGrpSpPr>
        <p:grpSpPr bwMode="auto">
          <a:xfrm>
            <a:off x="5550334" y="675293"/>
            <a:ext cx="2086672" cy="460251"/>
            <a:chOff x="6407624" y="1454659"/>
            <a:chExt cx="2086672" cy="460251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9D672DF4-7567-9263-D4C2-D0DD6412FFA7}"/>
                </a:ext>
              </a:extLst>
            </p:cNvPr>
            <p:cNvGrpSpPr/>
            <p:nvPr/>
          </p:nvGrpSpPr>
          <p:grpSpPr bwMode="auto">
            <a:xfrm>
              <a:off x="6407624" y="1505320"/>
              <a:ext cx="259307" cy="313898"/>
              <a:chOff x="6407624" y="1501254"/>
              <a:chExt cx="259307" cy="313898"/>
            </a:xfrm>
          </p:grpSpPr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9B1A073D-9FE0-CDB4-5630-D271DE0EFD0B}"/>
                  </a:ext>
                </a:extLst>
              </p:cNvPr>
              <p:cNvSpPr/>
              <p:nvPr/>
            </p:nvSpPr>
            <p:spPr bwMode="auto">
              <a:xfrm>
                <a:off x="6407624" y="1501254"/>
                <a:ext cx="259307" cy="156949"/>
              </a:xfrm>
              <a:prstGeom prst="rect">
                <a:avLst/>
              </a:prstGeom>
              <a:solidFill>
                <a:srgbClr val="F28E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5AAA65BE-2C46-46C8-30E2-8822CD969722}"/>
                  </a:ext>
                </a:extLst>
              </p:cNvPr>
              <p:cNvSpPr/>
              <p:nvPr/>
            </p:nvSpPr>
            <p:spPr bwMode="auto">
              <a:xfrm>
                <a:off x="6407624" y="1658203"/>
                <a:ext cx="259307" cy="156949"/>
              </a:xfrm>
              <a:prstGeom prst="rect">
                <a:avLst/>
              </a:prstGeom>
              <a:solidFill>
                <a:srgbClr val="EF7B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A96787F0-210F-809A-0887-FBB0B3B381A0}"/>
                </a:ext>
              </a:extLst>
            </p:cNvPr>
            <p:cNvSpPr/>
            <p:nvPr/>
          </p:nvSpPr>
          <p:spPr bwMode="auto">
            <a:xfrm>
              <a:off x="6666931" y="1501252"/>
              <a:ext cx="1767385" cy="313200"/>
            </a:xfrm>
            <a:prstGeom prst="rect">
              <a:avLst/>
            </a:prstGeom>
            <a:solidFill>
              <a:srgbClr val="F9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F3A0234-3856-0E38-48B5-DE7A27975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298" b="9418"/>
            <a:stretch/>
          </p:blipFill>
          <p:spPr bwMode="auto">
            <a:xfrm rot="19809370">
              <a:off x="7901492" y="1454659"/>
              <a:ext cx="592804" cy="460251"/>
            </a:xfrm>
            <a:custGeom>
              <a:avLst/>
              <a:gdLst>
                <a:gd name="connsiteX0" fmla="*/ 264097 w 592804"/>
                <a:gd name="connsiteY0" fmla="*/ 0 h 460251"/>
                <a:gd name="connsiteX1" fmla="*/ 592804 w 592804"/>
                <a:gd name="connsiteY1" fmla="*/ 188586 h 460251"/>
                <a:gd name="connsiteX2" fmla="*/ 436943 w 592804"/>
                <a:gd name="connsiteY2" fmla="*/ 460251 h 460251"/>
                <a:gd name="connsiteX3" fmla="*/ 0 w 592804"/>
                <a:gd name="connsiteY3" fmla="*/ 209567 h 460251"/>
                <a:gd name="connsiteX4" fmla="*/ 0 w 592804"/>
                <a:gd name="connsiteY4" fmla="*/ 0 h 460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804" h="460251" extrusionOk="0">
                  <a:moveTo>
                    <a:pt x="264097" y="0"/>
                  </a:moveTo>
                  <a:lnTo>
                    <a:pt x="592804" y="188586"/>
                  </a:lnTo>
                  <a:lnTo>
                    <a:pt x="436943" y="460251"/>
                  </a:lnTo>
                  <a:lnTo>
                    <a:pt x="0" y="20956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E2998CC-A05D-AEC4-D242-E91DCFCAEC7C}"/>
              </a:ext>
            </a:extLst>
          </p:cNvPr>
          <p:cNvSpPr txBox="1"/>
          <p:nvPr/>
        </p:nvSpPr>
        <p:spPr bwMode="auto">
          <a:xfrm>
            <a:off x="5842393" y="744402"/>
            <a:ext cx="8150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F28E3C"/>
                </a:solidFill>
                <a:latin typeface="Roboto Medium"/>
                <a:ea typeface="Roboto Medium"/>
              </a:rPr>
              <a:t>КЕЙС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D22A72-59C3-9061-94F9-C5D24126DFA7}"/>
              </a:ext>
            </a:extLst>
          </p:cNvPr>
          <p:cNvSpPr txBox="1"/>
          <p:nvPr/>
        </p:nvSpPr>
        <p:spPr bwMode="auto">
          <a:xfrm>
            <a:off x="5442501" y="1233470"/>
            <a:ext cx="6136115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3300"/>
              </a:lnSpc>
              <a:defRPr sz="3200">
                <a:latin typeface="Roboto Black"/>
                <a:ea typeface="Roboto Black"/>
                <a:cs typeface="Roboto Black"/>
              </a:defRPr>
            </a:lvl1pPr>
          </a:lstStyle>
          <a:p>
            <a:pPr>
              <a:defRPr/>
            </a:pPr>
            <a:r>
              <a:rPr lang="ru-RU" dirty="0"/>
              <a:t>Внедрение в профессию </a:t>
            </a:r>
          </a:p>
          <a:p>
            <a:pPr>
              <a:defRPr/>
            </a:pPr>
            <a:r>
              <a:rPr lang="ru-RU" dirty="0">
                <a:solidFill>
                  <a:srgbClr val="EF7B1A"/>
                </a:solidFill>
              </a:rPr>
              <a:t>Учащихся колледжа</a:t>
            </a:r>
          </a:p>
          <a:p>
            <a:pPr>
              <a:defRPr/>
            </a:pPr>
            <a:r>
              <a:rPr lang="ru-RU" dirty="0">
                <a:solidFill>
                  <a:srgbClr val="EF7B1A"/>
                </a:solidFill>
              </a:rPr>
              <a:t>На ремонте общежитий МГУ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517A526-4ACC-1D8E-AA10-1697A5D9ACC1}"/>
              </a:ext>
            </a:extLst>
          </p:cNvPr>
          <p:cNvGrpSpPr/>
          <p:nvPr/>
        </p:nvGrpSpPr>
        <p:grpSpPr bwMode="auto">
          <a:xfrm>
            <a:off x="5432976" y="3068960"/>
            <a:ext cx="6321752" cy="992411"/>
            <a:chOff x="0" y="0"/>
            <a:chExt cx="6321752" cy="99241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A2A9E4-6AA8-44FD-9139-D4E969BD817D}"/>
                </a:ext>
              </a:extLst>
            </p:cNvPr>
            <p:cNvSpPr txBox="1"/>
            <p:nvPr/>
          </p:nvSpPr>
          <p:spPr bwMode="auto">
            <a:xfrm>
              <a:off x="0" y="657096"/>
              <a:ext cx="6321752" cy="335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/>
                  <a:ea typeface="Roboto Light"/>
                  <a:cs typeface="Roboto Light"/>
                </a:defRPr>
              </a:lvl1pPr>
            </a:lstStyle>
            <a:p>
              <a:pPr marL="342900" indent="-342900">
                <a:buFont typeface="Arial"/>
                <a:buChar char="•"/>
                <a:defRPr/>
              </a:pPr>
              <a:endParaRPr/>
            </a:p>
          </p:txBody>
        </p: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E0F89565-792D-9627-3EE1-41E8323FB63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31097" y="0"/>
              <a:ext cx="691737" cy="0"/>
            </a:xfrm>
            <a:prstGeom prst="line">
              <a:avLst/>
            </a:prstGeom>
            <a:ln w="38100">
              <a:solidFill>
                <a:srgbClr val="EF7B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60C69F-1251-B6EC-0993-1FB8DA3D51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11640616" y="235209"/>
            <a:ext cx="318020" cy="3854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DDFFCD-A059-EE7E-A26D-198757153DB8}"/>
              </a:ext>
            </a:extLst>
          </p:cNvPr>
          <p:cNvSpPr txBox="1"/>
          <p:nvPr/>
        </p:nvSpPr>
        <p:spPr bwMode="auto">
          <a:xfrm>
            <a:off x="5442501" y="3322877"/>
            <a:ext cx="632175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ru-RU" sz="2000" dirty="0"/>
              <a:t>Учащиеся выпускных курсов (практика),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ru-RU" sz="2000" dirty="0"/>
              <a:t>Широкий спектр выполняемых работ,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ru-RU" sz="2000" dirty="0"/>
              <a:t>Высокая мотивация и управляемость.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endParaRPr lang="ru-RU" sz="2000" dirty="0"/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endParaRPr lang="ru-RU" sz="2000" dirty="0"/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endParaRPr lang="ru-RU" sz="2000" dirty="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D7E06AFB-1EDD-ADE8-7EA1-63D42E8B442D}"/>
              </a:ext>
            </a:extLst>
          </p:cNvPr>
          <p:cNvSpPr/>
          <p:nvPr/>
        </p:nvSpPr>
        <p:spPr bwMode="auto">
          <a:xfrm>
            <a:off x="11977" y="1"/>
            <a:ext cx="4850849" cy="6858000"/>
          </a:xfrm>
          <a:custGeom>
            <a:avLst/>
            <a:gdLst/>
            <a:ahLst/>
            <a:cxnLst/>
            <a:rect l="l" t="t" r="r" b="b"/>
            <a:pathLst>
              <a:path w="8461126" h="18110771">
                <a:moveTo>
                  <a:pt x="0" y="0"/>
                </a:moveTo>
                <a:lnTo>
                  <a:pt x="8461126" y="0"/>
                </a:lnTo>
                <a:lnTo>
                  <a:pt x="8461126" y="18110771"/>
                </a:lnTo>
                <a:lnTo>
                  <a:pt x="0" y="181107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7199" b="-34202"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27B129-DACC-12F5-EC7D-B81D8E9D7A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6080" y="4968117"/>
            <a:ext cx="2514648" cy="6564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2360C1-70F3-81AF-7351-624FF0CD24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6448" y="4950764"/>
            <a:ext cx="1059028" cy="151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3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084DFA7-13A8-C442-6BEC-B6605057BA2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9C821EF-5541-612F-4A95-2F9C7E7F4A1B}"/>
              </a:ext>
            </a:extLst>
          </p:cNvPr>
          <p:cNvGrpSpPr/>
          <p:nvPr/>
        </p:nvGrpSpPr>
        <p:grpSpPr bwMode="auto">
          <a:xfrm>
            <a:off x="5550334" y="675293"/>
            <a:ext cx="2086672" cy="460251"/>
            <a:chOff x="6407624" y="1454659"/>
            <a:chExt cx="2086672" cy="460251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4613AEF1-2065-4CEA-8840-137FD7396A24}"/>
                </a:ext>
              </a:extLst>
            </p:cNvPr>
            <p:cNvGrpSpPr/>
            <p:nvPr/>
          </p:nvGrpSpPr>
          <p:grpSpPr bwMode="auto">
            <a:xfrm>
              <a:off x="6407624" y="1505320"/>
              <a:ext cx="259307" cy="313898"/>
              <a:chOff x="6407624" y="1501254"/>
              <a:chExt cx="259307" cy="313898"/>
            </a:xfrm>
          </p:grpSpPr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C4A8117F-8A51-40E3-61E9-BCA1DF081831}"/>
                  </a:ext>
                </a:extLst>
              </p:cNvPr>
              <p:cNvSpPr/>
              <p:nvPr/>
            </p:nvSpPr>
            <p:spPr bwMode="auto">
              <a:xfrm>
                <a:off x="6407624" y="1501254"/>
                <a:ext cx="259307" cy="156949"/>
              </a:xfrm>
              <a:prstGeom prst="rect">
                <a:avLst/>
              </a:prstGeom>
              <a:solidFill>
                <a:srgbClr val="F28E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1B044889-CE6E-01A0-F9ED-1F6C98BC4C28}"/>
                  </a:ext>
                </a:extLst>
              </p:cNvPr>
              <p:cNvSpPr/>
              <p:nvPr/>
            </p:nvSpPr>
            <p:spPr bwMode="auto">
              <a:xfrm>
                <a:off x="6407624" y="1658203"/>
                <a:ext cx="259307" cy="156949"/>
              </a:xfrm>
              <a:prstGeom prst="rect">
                <a:avLst/>
              </a:prstGeom>
              <a:solidFill>
                <a:srgbClr val="EF7B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48632CDE-E850-9DC3-5605-50B2D6412F12}"/>
                </a:ext>
              </a:extLst>
            </p:cNvPr>
            <p:cNvSpPr/>
            <p:nvPr/>
          </p:nvSpPr>
          <p:spPr bwMode="auto">
            <a:xfrm>
              <a:off x="6666931" y="1501252"/>
              <a:ext cx="1767385" cy="313200"/>
            </a:xfrm>
            <a:prstGeom prst="rect">
              <a:avLst/>
            </a:prstGeom>
            <a:solidFill>
              <a:srgbClr val="F9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0E301CAB-7AE8-8141-4108-1DDCEC5B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298" b="9418"/>
            <a:stretch/>
          </p:blipFill>
          <p:spPr bwMode="auto">
            <a:xfrm rot="19809370">
              <a:off x="7901492" y="1454659"/>
              <a:ext cx="592804" cy="460251"/>
            </a:xfrm>
            <a:custGeom>
              <a:avLst/>
              <a:gdLst>
                <a:gd name="connsiteX0" fmla="*/ 264097 w 592804"/>
                <a:gd name="connsiteY0" fmla="*/ 0 h 460251"/>
                <a:gd name="connsiteX1" fmla="*/ 592804 w 592804"/>
                <a:gd name="connsiteY1" fmla="*/ 188586 h 460251"/>
                <a:gd name="connsiteX2" fmla="*/ 436943 w 592804"/>
                <a:gd name="connsiteY2" fmla="*/ 460251 h 460251"/>
                <a:gd name="connsiteX3" fmla="*/ 0 w 592804"/>
                <a:gd name="connsiteY3" fmla="*/ 209567 h 460251"/>
                <a:gd name="connsiteX4" fmla="*/ 0 w 592804"/>
                <a:gd name="connsiteY4" fmla="*/ 0 h 460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804" h="460251" extrusionOk="0">
                  <a:moveTo>
                    <a:pt x="264097" y="0"/>
                  </a:moveTo>
                  <a:lnTo>
                    <a:pt x="592804" y="188586"/>
                  </a:lnTo>
                  <a:lnTo>
                    <a:pt x="436943" y="460251"/>
                  </a:lnTo>
                  <a:lnTo>
                    <a:pt x="0" y="20956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5A36555-835E-0960-A7DF-E92972FC844A}"/>
              </a:ext>
            </a:extLst>
          </p:cNvPr>
          <p:cNvSpPr txBox="1"/>
          <p:nvPr/>
        </p:nvSpPr>
        <p:spPr bwMode="auto">
          <a:xfrm>
            <a:off x="5842393" y="744402"/>
            <a:ext cx="8150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F28E3C"/>
                </a:solidFill>
                <a:latin typeface="Roboto Medium"/>
                <a:ea typeface="Roboto Medium"/>
              </a:rPr>
              <a:t>ПРЕДЛОЖЕНИЕ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8A4FCC-580A-0F0D-9990-1A1A5B96ED19}"/>
              </a:ext>
            </a:extLst>
          </p:cNvPr>
          <p:cNvSpPr txBox="1"/>
          <p:nvPr/>
        </p:nvSpPr>
        <p:spPr bwMode="auto">
          <a:xfrm>
            <a:off x="5442501" y="1233470"/>
            <a:ext cx="6136115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3300"/>
              </a:lnSpc>
              <a:defRPr sz="3200">
                <a:latin typeface="Roboto Black"/>
                <a:ea typeface="Roboto Black"/>
                <a:cs typeface="Roboto Black"/>
              </a:defRPr>
            </a:lvl1pPr>
          </a:lstStyle>
          <a:p>
            <a:pPr>
              <a:defRPr/>
            </a:pPr>
            <a:r>
              <a:rPr lang="ru-RU" dirty="0"/>
              <a:t>Строительные рабочие</a:t>
            </a:r>
          </a:p>
          <a:p>
            <a:pPr>
              <a:defRPr/>
            </a:pPr>
            <a:r>
              <a:rPr lang="ru-RU" dirty="0">
                <a:solidFill>
                  <a:srgbClr val="EF7B1A"/>
                </a:solidFill>
              </a:rPr>
              <a:t>Для ваших подрядчиков и генподрядчика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287F4AA-F34A-9182-2A0E-39EF70FB8E9E}"/>
              </a:ext>
            </a:extLst>
          </p:cNvPr>
          <p:cNvGrpSpPr/>
          <p:nvPr/>
        </p:nvGrpSpPr>
        <p:grpSpPr bwMode="auto">
          <a:xfrm>
            <a:off x="5432976" y="2781384"/>
            <a:ext cx="6321752" cy="992411"/>
            <a:chOff x="0" y="0"/>
            <a:chExt cx="6321752" cy="99241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9CA109-2E94-B10A-B118-97293574B23D}"/>
                </a:ext>
              </a:extLst>
            </p:cNvPr>
            <p:cNvSpPr txBox="1"/>
            <p:nvPr/>
          </p:nvSpPr>
          <p:spPr bwMode="auto">
            <a:xfrm>
              <a:off x="0" y="657096"/>
              <a:ext cx="6321752" cy="335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/>
                  <a:ea typeface="Roboto Light"/>
                  <a:cs typeface="Roboto Light"/>
                </a:defRPr>
              </a:lvl1pPr>
            </a:lstStyle>
            <a:p>
              <a:pPr marL="342900" indent="-342900">
                <a:buFont typeface="Arial"/>
                <a:buChar char="•"/>
                <a:defRPr/>
              </a:pPr>
              <a:endParaRPr/>
            </a:p>
          </p:txBody>
        </p: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251D518C-88FB-ACE3-5670-D839C7A6302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31097" y="0"/>
              <a:ext cx="691737" cy="0"/>
            </a:xfrm>
            <a:prstGeom prst="line">
              <a:avLst/>
            </a:prstGeom>
            <a:ln w="38100">
              <a:solidFill>
                <a:srgbClr val="EF7B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BFE147-B41D-6E8A-F1D4-9F13D87DBD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11640616" y="235209"/>
            <a:ext cx="318020" cy="3854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F1CB0E-E3E0-E725-23BA-C818CE22F3C7}"/>
              </a:ext>
            </a:extLst>
          </p:cNvPr>
          <p:cNvSpPr txBox="1"/>
          <p:nvPr/>
        </p:nvSpPr>
        <p:spPr bwMode="auto">
          <a:xfrm>
            <a:off x="5442501" y="3035301"/>
            <a:ext cx="63217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ru-RU" sz="2000" dirty="0"/>
              <a:t>Каменщики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ru-RU" sz="2000" dirty="0"/>
              <a:t>Штукатуры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ru-RU" sz="2000" dirty="0"/>
              <a:t>Маляры 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ru-RU" sz="2000" dirty="0"/>
              <a:t>Электрики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ru-RU" sz="2000" dirty="0"/>
              <a:t>Сантехники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ru-RU" sz="2000" dirty="0"/>
              <a:t>Монтажники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ru-RU" sz="2000" dirty="0"/>
              <a:t>Арматурщики и бетонщики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F6B733-7C76-085D-B6B4-2E75E28DD5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3" b="125"/>
          <a:stretch/>
        </p:blipFill>
        <p:spPr bwMode="auto">
          <a:xfrm>
            <a:off x="-80037" y="0"/>
            <a:ext cx="4951902" cy="685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42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/>
          <p:cNvSpPr/>
          <p:nvPr/>
        </p:nvSpPr>
        <p:spPr bwMode="auto">
          <a:xfrm>
            <a:off x="5168178" y="672354"/>
            <a:ext cx="6343912" cy="5506036"/>
          </a:xfrm>
          <a:prstGeom prst="roundRect">
            <a:avLst>
              <a:gd name="adj" fmla="val 1691"/>
            </a:avLst>
          </a:prstGeom>
          <a:solidFill>
            <a:srgbClr val="EF7B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 rot="19258348">
            <a:off x="7897550" y="551371"/>
            <a:ext cx="5546530" cy="4407092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 bwMode="auto">
          <a:xfrm>
            <a:off x="502646" y="1314133"/>
            <a:ext cx="8575125" cy="1466937"/>
            <a:chOff x="0" y="0"/>
            <a:chExt cx="8575125" cy="1466937"/>
          </a:xfrm>
        </p:grpSpPr>
        <p:grpSp>
          <p:nvGrpSpPr>
            <p:cNvPr id="7" name="Группа 6"/>
            <p:cNvGrpSpPr/>
            <p:nvPr/>
          </p:nvGrpSpPr>
          <p:grpSpPr bwMode="auto">
            <a:xfrm>
              <a:off x="132596" y="0"/>
              <a:ext cx="2086670" cy="460251"/>
              <a:chOff x="0" y="0"/>
              <a:chExt cx="2086670" cy="460251"/>
            </a:xfrm>
          </p:grpSpPr>
          <p:grpSp>
            <p:nvGrpSpPr>
              <p:cNvPr id="10" name="Группа 9"/>
              <p:cNvGrpSpPr/>
              <p:nvPr/>
            </p:nvGrpSpPr>
            <p:grpSpPr bwMode="auto">
              <a:xfrm>
                <a:off x="0" y="50660"/>
                <a:ext cx="259306" cy="313897"/>
                <a:chOff x="0" y="0"/>
                <a:chExt cx="259306" cy="313897"/>
              </a:xfrm>
            </p:grpSpPr>
            <p:sp>
              <p:nvSpPr>
                <p:cNvPr id="13" name="Прямоугольник 12"/>
                <p:cNvSpPr/>
                <p:nvPr/>
              </p:nvSpPr>
              <p:spPr bwMode="auto">
                <a:xfrm>
                  <a:off x="0" y="0"/>
                  <a:ext cx="259307" cy="156949"/>
                </a:xfrm>
                <a:prstGeom prst="rect">
                  <a:avLst/>
                </a:prstGeom>
                <a:solidFill>
                  <a:srgbClr val="F28E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 bwMode="auto">
                <a:xfrm>
                  <a:off x="0" y="156948"/>
                  <a:ext cx="259307" cy="156949"/>
                </a:xfrm>
                <a:prstGeom prst="rect">
                  <a:avLst/>
                </a:prstGeom>
                <a:solidFill>
                  <a:srgbClr val="EF7B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11" name="Прямоугольник 10"/>
              <p:cNvSpPr/>
              <p:nvPr/>
            </p:nvSpPr>
            <p:spPr bwMode="auto">
              <a:xfrm>
                <a:off x="259306" y="46593"/>
                <a:ext cx="1767385" cy="313200"/>
              </a:xfrm>
              <a:prstGeom prst="rect">
                <a:avLst/>
              </a:prstGeom>
              <a:solidFill>
                <a:srgbClr val="F9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7298" b="9418"/>
              <a:stretch/>
            </p:blipFill>
            <p:spPr bwMode="auto">
              <a:xfrm rot="19809370">
                <a:off x="1493867" y="0"/>
                <a:ext cx="592804" cy="460251"/>
              </a:xfrm>
              <a:custGeom>
                <a:avLst/>
                <a:gdLst>
                  <a:gd name="connsiteX0" fmla="*/ 264097 w 592804"/>
                  <a:gd name="connsiteY0" fmla="*/ 0 h 460251"/>
                  <a:gd name="connsiteX1" fmla="*/ 592804 w 592804"/>
                  <a:gd name="connsiteY1" fmla="*/ 188586 h 460251"/>
                  <a:gd name="connsiteX2" fmla="*/ 436943 w 592804"/>
                  <a:gd name="connsiteY2" fmla="*/ 460251 h 460251"/>
                  <a:gd name="connsiteX3" fmla="*/ 0 w 592804"/>
                  <a:gd name="connsiteY3" fmla="*/ 209567 h 460251"/>
                  <a:gd name="connsiteX4" fmla="*/ 0 w 592804"/>
                  <a:gd name="connsiteY4" fmla="*/ 0 h 460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804" h="460251" extrusionOk="0">
                    <a:moveTo>
                      <a:pt x="264097" y="0"/>
                    </a:moveTo>
                    <a:lnTo>
                      <a:pt x="592804" y="188586"/>
                    </a:lnTo>
                    <a:lnTo>
                      <a:pt x="436943" y="460251"/>
                    </a:lnTo>
                    <a:lnTo>
                      <a:pt x="0" y="20956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</p:grpSp>
        <p:sp>
          <p:nvSpPr>
            <p:cNvPr id="8" name="TextBox 7"/>
            <p:cNvSpPr txBox="1"/>
            <p:nvPr/>
          </p:nvSpPr>
          <p:spPr bwMode="auto">
            <a:xfrm>
              <a:off x="424656" y="69111"/>
              <a:ext cx="8150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00">
                  <a:solidFill>
                    <a:srgbClr val="F28E3C"/>
                  </a:solidFill>
                  <a:latin typeface="Roboto Medium"/>
                  <a:ea typeface="Roboto Medium"/>
                  <a:cs typeface="Roboto Medium"/>
                </a:rPr>
                <a:t>КОНТАКТЫ</a:t>
              </a:r>
              <a:endParaRPr/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0" y="537260"/>
              <a:ext cx="4178214" cy="929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3300"/>
                </a:lnSpc>
                <a:defRPr sz="3200">
                  <a:latin typeface="Roboto Black"/>
                  <a:ea typeface="Roboto Black"/>
                  <a:cs typeface="Roboto Black"/>
                </a:defRPr>
              </a:lvl1pPr>
            </a:lstStyle>
            <a:p>
              <a:pPr>
                <a:defRPr/>
              </a:pPr>
              <a:r>
                <a:rPr lang="ru-RU" sz="3200">
                  <a:latin typeface="Roboto Black"/>
                  <a:ea typeface="Roboto Black"/>
                  <a:cs typeface="Roboto Black"/>
                </a:rPr>
                <a:t>Контакты</a:t>
              </a:r>
              <a:endParaRPr/>
            </a:p>
            <a:p>
              <a:pPr>
                <a:defRPr/>
              </a:pPr>
              <a:r>
                <a:rPr lang="ru-RU" sz="3200">
                  <a:latin typeface="Roboto Black"/>
                  <a:ea typeface="Roboto Black"/>
                  <a:cs typeface="Roboto Black"/>
                </a:rPr>
                <a:t>в QR-code</a:t>
              </a:r>
              <a:endParaRPr/>
            </a:p>
          </p:txBody>
        </p:sp>
      </p:grpSp>
      <p:sp>
        <p:nvSpPr>
          <p:cNvPr id="3" name="AutoShape 2" descr="blob:https://web.telegram.org/2fdcabc9-e55a-4f4d-95f9-41bd628741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16958" y="1481959"/>
            <a:ext cx="1840994" cy="3840328"/>
          </a:xfrm>
          <a:prstGeom prst="roundRect">
            <a:avLst>
              <a:gd name="adj" fmla="val 11529"/>
            </a:avLst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5571" y="1255912"/>
            <a:ext cx="2343853" cy="433891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5165" y="1481959"/>
            <a:ext cx="1830665" cy="384032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0847" y="1255912"/>
            <a:ext cx="2343853" cy="43389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92493" y="1103587"/>
            <a:ext cx="2163889" cy="4561490"/>
          </a:xfrm>
          <a:prstGeom prst="roundRect">
            <a:avLst>
              <a:gd name="adj" fmla="val 9381"/>
            </a:avLst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28068" y="811365"/>
            <a:ext cx="2824135" cy="5228012"/>
          </a:xfrm>
          <a:prstGeom prst="rect">
            <a:avLst/>
          </a:prstGeom>
        </p:spPr>
      </p:pic>
      <p:pic>
        <p:nvPicPr>
          <p:cNvPr id="957063397" name="Рисунок 95706339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36063" y="3217935"/>
            <a:ext cx="3278999" cy="327899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415E39-25F8-7749-CCB1-F646E3659F2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auto">
          <a:xfrm>
            <a:off x="11640616" y="235209"/>
            <a:ext cx="318020" cy="3854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</TotalTime>
  <Words>162</Words>
  <Application>Microsoft Office PowerPoint</Application>
  <DocSecurity>0</DocSecurity>
  <PresentationFormat>Широкоэкранный</PresentationFormat>
  <Paragraphs>54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Roboto Black</vt:lpstr>
      <vt:lpstr>Roboto Light</vt:lpstr>
      <vt:lpstr>Roboto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Vladi$lav</dc:creator>
  <cp:keywords/>
  <dc:description/>
  <cp:lastModifiedBy>Вотлецов Дмитрий</cp:lastModifiedBy>
  <cp:revision>209</cp:revision>
  <dcterms:created xsi:type="dcterms:W3CDTF">2022-03-18T13:24:20Z</dcterms:created>
  <dcterms:modified xsi:type="dcterms:W3CDTF">2024-02-29T05:14:36Z</dcterms:modified>
  <cp:category/>
  <dc:identifier/>
  <cp:contentStatus/>
  <dc:language/>
  <cp:version/>
</cp:coreProperties>
</file>