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8" r:id="rId1"/>
  </p:sldMasterIdLst>
  <p:notesMasterIdLst>
    <p:notesMasterId r:id="rId18"/>
  </p:notesMasterIdLst>
  <p:handoutMasterIdLst>
    <p:handoutMasterId r:id="rId19"/>
  </p:handoutMasterIdLst>
  <p:sldIdLst>
    <p:sldId id="511" r:id="rId2"/>
    <p:sldId id="528" r:id="rId3"/>
    <p:sldId id="516" r:id="rId4"/>
    <p:sldId id="524" r:id="rId5"/>
    <p:sldId id="526" r:id="rId6"/>
    <p:sldId id="527" r:id="rId7"/>
    <p:sldId id="518" r:id="rId8"/>
    <p:sldId id="519" r:id="rId9"/>
    <p:sldId id="525" r:id="rId10"/>
    <p:sldId id="521" r:id="rId11"/>
    <p:sldId id="522" r:id="rId12"/>
    <p:sldId id="532" r:id="rId13"/>
    <p:sldId id="533" r:id="rId14"/>
    <p:sldId id="531" r:id="rId15"/>
    <p:sldId id="530" r:id="rId16"/>
    <p:sldId id="534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 Condensed" panose="02000000000000000000" pitchFamily="2" charset="0"/>
      <p:regular r:id="rId24"/>
      <p:bold r:id="rId25"/>
      <p:italic r:id="rId26"/>
      <p:boldItalic r:id="rId27"/>
    </p:embeddedFont>
    <p:embeddedFont>
      <p:font typeface="Roboto Condensed Light" panose="02000000000000000000" pitchFamily="2" charset="0"/>
      <p:regular r:id="rId28"/>
      <p:italic r:id="rId2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772" userDrawn="1">
          <p15:clr>
            <a:srgbClr val="A4A3A4"/>
          </p15:clr>
        </p15:guide>
        <p15:guide id="3" pos="6992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  <p15:guide id="6" pos="4656" userDrawn="1">
          <p15:clr>
            <a:srgbClr val="A4A3A4"/>
          </p15:clr>
        </p15:guide>
        <p15:guide id="8" pos="2434" userDrawn="1">
          <p15:clr>
            <a:srgbClr val="A4A3A4"/>
          </p15:clr>
        </p15:guide>
        <p15:guide id="9" pos="2525" userDrawn="1">
          <p15:clr>
            <a:srgbClr val="A4A3A4"/>
          </p15:clr>
        </p15:guide>
        <p15:guide id="10" pos="4883" userDrawn="1">
          <p15:clr>
            <a:srgbClr val="A4A3A4"/>
          </p15:clr>
        </p15:guide>
        <p15:guide id="11" pos="415" userDrawn="1">
          <p15:clr>
            <a:srgbClr val="A4A3A4"/>
          </p15:clr>
        </p15:guide>
        <p15:guide id="12" orient="horz" pos="2636" userDrawn="1">
          <p15:clr>
            <a:srgbClr val="A4A3A4"/>
          </p15:clr>
        </p15:guide>
        <p15:guide id="13" pos="45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9C5E43-5B85-AC5E-C84E-0F85144B07E6}" name="Анастасия" initials="Иващенко" userId="Анастасия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9963" initials="1" lastIdx="1" clrIdx="0">
    <p:extLst>
      <p:ext uri="{19B8F6BF-5375-455C-9EA6-DF929625EA0E}">
        <p15:presenceInfo xmlns:p15="http://schemas.microsoft.com/office/powerpoint/2012/main" userId="1996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D8D8D8"/>
    <a:srgbClr val="EC1F2C"/>
    <a:srgbClr val="F58320"/>
    <a:srgbClr val="FECE0B"/>
    <a:srgbClr val="A3CC39"/>
    <a:srgbClr val="24A9E1"/>
    <a:srgbClr val="1B67B2"/>
    <a:srgbClr val="A7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3" autoAdjust="0"/>
    <p:restoredTop sz="96187" autoAdjust="0"/>
  </p:normalViewPr>
  <p:slideViewPr>
    <p:cSldViewPr snapToGrid="0" showGuides="1">
      <p:cViewPr varScale="1">
        <p:scale>
          <a:sx n="103" d="100"/>
          <a:sy n="103" d="100"/>
        </p:scale>
        <p:origin x="784" y="184"/>
      </p:cViewPr>
      <p:guideLst>
        <p:guide pos="302"/>
        <p:guide orient="horz" pos="2772"/>
        <p:guide pos="6992"/>
        <p:guide orient="horz" pos="1139"/>
        <p:guide pos="4656"/>
        <p:guide pos="2434"/>
        <p:guide pos="2525"/>
        <p:guide pos="4883"/>
        <p:guide pos="415"/>
        <p:guide orient="horz" pos="2636"/>
        <p:guide pos="4543"/>
      </p:guideLst>
    </p:cSldViewPr>
  </p:slideViewPr>
  <p:outlineViewPr>
    <p:cViewPr>
      <p:scale>
        <a:sx n="33" d="100"/>
        <a:sy n="33" d="100"/>
      </p:scale>
      <p:origin x="0" y="-16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8064"/>
    </p:cViewPr>
  </p:sorterViewPr>
  <p:notesViewPr>
    <p:cSldViewPr snapToGrid="0" showGuides="1">
      <p:cViewPr varScale="1">
        <p:scale>
          <a:sx n="79" d="100"/>
          <a:sy n="79" d="100"/>
        </p:scale>
        <p:origin x="5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spectrum\dfs\&#1062;&#1077;&#1085;&#1086;&#1086;&#1073;&#1088;&#1072;&#1079;&#1086;&#1074;&#1072;&#1085;&#1080;&#1077;\_8_&#1059;&#1087;&#1088;&#1072;&#1074;&#1083;&#1077;&#1085;&#1080;&#1077;%20&#1047;&#1072;&#1090;&#1088;&#1072;&#1090;&#1072;&#1084;&#1080;\___&#1040;&#1053;&#1040;&#1051;&#1048;&#1058;&#1048;&#1050;&#1040;\03%20&#1040;&#1085;&#1072;&#1083;&#1080;&#1090;&#1080;&#1082;&#1072;%20&#1084;&#1072;&#1090;&#1077;&#1088;&#1080;&#1072;&#1083;&#1086;&#1074;%20&#1080;%20&#1088;&#1077;&#1089;&#1091;&#1088;&#1089;&#1086;&#1074;%20&#1057;&#1052;&#1056;\2022_4&#1082;&#1074;_&#1052;&#1086;&#1085;&#1080;&#1090;&#1086;&#1088;&#1080;&#1085;&#1075;%20&#1080;&#1079;&#1084;&#1077;&#1085;&#1077;&#1085;&#1080;&#1103;%20&#1088;&#1077;&#1089;&#1091;&#1088;&#1089;&#1086;&#1074;%20&#1057;&#1052;&#1056;.&#1054;&#1090;&#1095;&#1077;&#1090;.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spectrum\dfs\&#1062;&#1077;&#1085;&#1086;&#1086;&#1073;&#1088;&#1072;&#1079;&#1086;&#1074;&#1072;&#1085;&#1080;&#1077;\_8_&#1059;&#1087;&#1088;&#1072;&#1074;&#1083;&#1077;&#1085;&#1080;&#1077;%20&#1047;&#1072;&#1090;&#1088;&#1072;&#1090;&#1072;&#1084;&#1080;\___&#1040;&#1053;&#1040;&#1051;&#1048;&#1058;&#1048;&#1050;&#1040;\03%20&#1040;&#1085;&#1072;&#1083;&#1080;&#1090;&#1080;&#1082;&#1072;%20&#1084;&#1072;&#1090;&#1077;&#1088;&#1080;&#1072;&#1083;&#1086;&#1074;%20&#1080;%20&#1088;&#1077;&#1089;&#1091;&#1088;&#1089;&#1086;&#1074;%20&#1057;&#1052;&#1056;\2022_4&#1082;&#1074;_&#1052;&#1086;&#1085;&#1080;&#1090;&#1086;&#1088;&#1080;&#1085;&#1075;%20&#1080;&#1079;&#1084;&#1077;&#1085;&#1077;&#1085;&#1080;&#1103;%20&#1088;&#1077;&#1089;&#1091;&#1088;&#1089;&#1086;&#1074;%20&#1057;&#1052;&#1056;.&#1054;&#1090;&#1095;&#1077;&#1090;.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spectrum\dfs\&#1062;&#1077;&#1085;&#1086;&#1086;&#1073;&#1088;&#1072;&#1079;&#1086;&#1074;&#1072;&#1085;&#1080;&#1077;\_8_&#1059;&#1087;&#1088;&#1072;&#1074;&#1083;&#1077;&#1085;&#1080;&#1077;%20&#1047;&#1072;&#1090;&#1088;&#1072;&#1090;&#1072;&#1084;&#1080;\___&#1040;&#1053;&#1040;&#1051;&#1048;&#1058;&#1048;&#1050;&#1040;\03%20&#1040;&#1085;&#1072;&#1083;&#1080;&#1090;&#1080;&#1082;&#1072;%20&#1084;&#1072;&#1090;&#1077;&#1088;&#1080;&#1072;&#1083;&#1086;&#1074;%20&#1080;%20&#1088;&#1077;&#1089;&#1091;&#1088;&#1089;&#1086;&#1074;%20&#1057;&#1052;&#1056;\2022_4&#1082;&#1074;_&#1052;&#1086;&#1085;&#1080;&#1090;&#1086;&#1088;&#1080;&#1085;&#1075;%20&#1080;&#1079;&#1084;&#1077;&#1085;&#1077;&#1085;&#1080;&#1103;%20&#1088;&#1077;&#1089;&#1091;&#1088;&#1089;&#1086;&#1074;%20&#1057;&#1052;&#1056;.&#1054;&#1090;&#1095;&#1077;&#1090;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462211198893999E-2"/>
          <c:y val="5.1683504902429421E-2"/>
          <c:w val="0.76445523029025586"/>
          <c:h val="0.79041507513593889"/>
        </c:manualLayout>
      </c:layout>
      <c:lineChart>
        <c:grouping val="standard"/>
        <c:varyColors val="0"/>
        <c:ser>
          <c:idx val="1"/>
          <c:order val="1"/>
          <c:tx>
            <c:strRef>
              <c:f>'Сводная '!$B$14</c:f>
              <c:strCache>
                <c:ptCount val="1"/>
                <c:pt idx="0">
                  <c:v> Каменщик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'!$C$14:$F$14</c:f>
              <c:numCache>
                <c:formatCode>0%</c:formatCode>
                <c:ptCount val="4"/>
                <c:pt idx="0">
                  <c:v>0.16219008264462809</c:v>
                </c:pt>
                <c:pt idx="1">
                  <c:v>7.0000000000000007E-2</c:v>
                </c:pt>
                <c:pt idx="2">
                  <c:v>-0.06</c:v>
                </c:pt>
                <c:pt idx="3">
                  <c:v>-3.4926470588235392E-2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88-8C4E-9454-821E14E71C1C}"/>
            </c:ext>
          </c:extLst>
        </c:ser>
        <c:ser>
          <c:idx val="2"/>
          <c:order val="2"/>
          <c:tx>
            <c:strRef>
              <c:f>'Сводная '!$B$15</c:f>
              <c:strCache>
                <c:ptCount val="1"/>
                <c:pt idx="0">
                  <c:v>Кровельщик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'!$C$15:$F$15</c:f>
              <c:numCache>
                <c:formatCode>0%</c:formatCode>
                <c:ptCount val="4"/>
                <c:pt idx="0">
                  <c:v>0.18847874720357938</c:v>
                </c:pt>
                <c:pt idx="1">
                  <c:v>0.22</c:v>
                </c:pt>
                <c:pt idx="2">
                  <c:v>0.01</c:v>
                </c:pt>
                <c:pt idx="3">
                  <c:v>-0.21714285714285719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88-8C4E-9454-821E14E71C1C}"/>
            </c:ext>
          </c:extLst>
        </c:ser>
        <c:ser>
          <c:idx val="3"/>
          <c:order val="3"/>
          <c:tx>
            <c:strRef>
              <c:f>'Сводная '!$B$16</c:f>
              <c:strCache>
                <c:ptCount val="1"/>
                <c:pt idx="0">
                  <c:v>Маляр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'!$C$16:$F$16</c:f>
              <c:numCache>
                <c:formatCode>0%</c:formatCode>
                <c:ptCount val="4"/>
                <c:pt idx="0">
                  <c:v>0.21629315252833692</c:v>
                </c:pt>
                <c:pt idx="1">
                  <c:v>0.39</c:v>
                </c:pt>
                <c:pt idx="2">
                  <c:v>-0.03</c:v>
                </c:pt>
                <c:pt idx="3">
                  <c:v>-0.19656419529837255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88-8C4E-9454-821E14E71C1C}"/>
            </c:ext>
          </c:extLst>
        </c:ser>
        <c:ser>
          <c:idx val="4"/>
          <c:order val="4"/>
          <c:tx>
            <c:strRef>
              <c:f>'Сводная '!$B$17</c:f>
              <c:strCache>
                <c:ptCount val="1"/>
                <c:pt idx="0">
                  <c:v>Бетонщик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'!$C$17:$F$17</c:f>
              <c:numCache>
                <c:formatCode>0%</c:formatCode>
                <c:ptCount val="4"/>
                <c:pt idx="0">
                  <c:v>1.5981735159817489E-2</c:v>
                </c:pt>
                <c:pt idx="1">
                  <c:v>0.23</c:v>
                </c:pt>
                <c:pt idx="2">
                  <c:v>0.01</c:v>
                </c:pt>
                <c:pt idx="3">
                  <c:v>-9.6028880866425914E-2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488-8C4E-9454-821E14E71C1C}"/>
            </c:ext>
          </c:extLst>
        </c:ser>
        <c:ser>
          <c:idx val="5"/>
          <c:order val="5"/>
          <c:tx>
            <c:strRef>
              <c:f>'Сводная '!$B$18</c:f>
              <c:strCache>
                <c:ptCount val="1"/>
                <c:pt idx="0">
                  <c:v>Арматурщик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'!$C$18:$F$18</c:f>
              <c:numCache>
                <c:formatCode>0%</c:formatCode>
                <c:ptCount val="4"/>
                <c:pt idx="0">
                  <c:v>-1.2631578947368438E-2</c:v>
                </c:pt>
                <c:pt idx="1">
                  <c:v>0.11</c:v>
                </c:pt>
                <c:pt idx="2">
                  <c:v>0.01</c:v>
                </c:pt>
                <c:pt idx="3">
                  <c:v>-5.5238095238095197E-2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488-8C4E-9454-821E14E71C1C}"/>
            </c:ext>
          </c:extLst>
        </c:ser>
        <c:ser>
          <c:idx val="6"/>
          <c:order val="6"/>
          <c:tx>
            <c:strRef>
              <c:f>'Сводная '!$B$19</c:f>
              <c:strCache>
                <c:ptCount val="1"/>
                <c:pt idx="0">
                  <c:v>Монтажник систем ВК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'!$C$19:$F$19</c:f>
              <c:numCache>
                <c:formatCode>0%</c:formatCode>
                <c:ptCount val="4"/>
                <c:pt idx="0">
                  <c:v>-0.1017136539524599</c:v>
                </c:pt>
                <c:pt idx="1">
                  <c:v>0.35</c:v>
                </c:pt>
                <c:pt idx="2">
                  <c:v>-0.1</c:v>
                </c:pt>
                <c:pt idx="3">
                  <c:v>-3.0947368421052612E-2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488-8C4E-9454-821E14E71C1C}"/>
            </c:ext>
          </c:extLst>
        </c:ser>
        <c:ser>
          <c:idx val="7"/>
          <c:order val="7"/>
          <c:tx>
            <c:strRef>
              <c:f>'Сводная '!$B$20</c:f>
              <c:strCache>
                <c:ptCount val="1"/>
                <c:pt idx="0">
                  <c:v>Сварщик 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'!$C$20:$F$20</c:f>
              <c:numCache>
                <c:formatCode>0%</c:formatCode>
                <c:ptCount val="4"/>
                <c:pt idx="0">
                  <c:v>6.8104906937394238E-2</c:v>
                </c:pt>
                <c:pt idx="1">
                  <c:v>7.0000000000000007E-2</c:v>
                </c:pt>
                <c:pt idx="2">
                  <c:v>0</c:v>
                </c:pt>
                <c:pt idx="3">
                  <c:v>-3.7037037037036979E-2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488-8C4E-9454-821E14E71C1C}"/>
            </c:ext>
          </c:extLst>
        </c:ser>
        <c:ser>
          <c:idx val="8"/>
          <c:order val="8"/>
          <c:tx>
            <c:strRef>
              <c:f>'Сводная '!$B$21</c:f>
              <c:strCache>
                <c:ptCount val="1"/>
                <c:pt idx="0">
                  <c:v>Слесарь строительный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'!$C$21:$F$21</c:f>
              <c:numCache>
                <c:formatCode>0%</c:formatCode>
                <c:ptCount val="4"/>
                <c:pt idx="0">
                  <c:v>-1.2791991101223643E-2</c:v>
                </c:pt>
                <c:pt idx="1">
                  <c:v>0.34</c:v>
                </c:pt>
                <c:pt idx="2">
                  <c:v>-0.03</c:v>
                </c:pt>
                <c:pt idx="3">
                  <c:v>-9.1304347826086985E-2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488-8C4E-9454-821E14E71C1C}"/>
            </c:ext>
          </c:extLst>
        </c:ser>
        <c:ser>
          <c:idx val="9"/>
          <c:order val="9"/>
          <c:tx>
            <c:strRef>
              <c:f>'Сводная '!$B$22</c:f>
              <c:strCache>
                <c:ptCount val="1"/>
                <c:pt idx="0">
                  <c:v>Электромонтажник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'!$C$22:$F$22</c:f>
              <c:numCache>
                <c:formatCode>0%</c:formatCode>
                <c:ptCount val="4"/>
                <c:pt idx="0">
                  <c:v>4.9548450085428408E-2</c:v>
                </c:pt>
                <c:pt idx="1">
                  <c:v>0.01</c:v>
                </c:pt>
                <c:pt idx="2">
                  <c:v>0.06</c:v>
                </c:pt>
                <c:pt idx="3">
                  <c:v>2.1739130434782483E-2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488-8C4E-9454-821E14E71C1C}"/>
            </c:ext>
          </c:extLst>
        </c:ser>
        <c:ser>
          <c:idx val="10"/>
          <c:order val="10"/>
          <c:tx>
            <c:strRef>
              <c:f>'Сводная '!$B$23</c:f>
              <c:strCache>
                <c:ptCount val="1"/>
                <c:pt idx="0">
                  <c:v>Монтажник систем ОВиК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'!$C$23:$F$23</c:f>
              <c:numCache>
                <c:formatCode>0%</c:formatCode>
                <c:ptCount val="4"/>
                <c:pt idx="0">
                  <c:v>0.2277486910994766</c:v>
                </c:pt>
                <c:pt idx="1">
                  <c:v>0.13</c:v>
                </c:pt>
                <c:pt idx="2">
                  <c:v>-0.04</c:v>
                </c:pt>
                <c:pt idx="3">
                  <c:v>-0.10784313725490202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488-8C4E-9454-821E14E71C1C}"/>
            </c:ext>
          </c:extLst>
        </c:ser>
        <c:ser>
          <c:idx val="11"/>
          <c:order val="11"/>
          <c:tx>
            <c:strRef>
              <c:f>'Сводная '!$B$24</c:f>
              <c:strCache>
                <c:ptCount val="1"/>
                <c:pt idx="0">
                  <c:v>УСРЕДНЕННЫЕ ПОКАЗАТЕЛИ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'!$C$12:$F$12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'!$C$24:$F$24</c:f>
              <c:numCache>
                <c:formatCode>0%</c:formatCode>
                <c:ptCount val="4"/>
                <c:pt idx="0">
                  <c:v>8.012085416576091E-2</c:v>
                </c:pt>
                <c:pt idx="1">
                  <c:v>0.19200000000000003</c:v>
                </c:pt>
                <c:pt idx="2">
                  <c:v>-1.7000000000000001E-2</c:v>
                </c:pt>
                <c:pt idx="3">
                  <c:v>-8.4529325923828239E-2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488-8C4E-9454-821E14E71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196592"/>
        <c:axId val="15119742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'Сводная '!$B$13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'Сводная '!$C$12:$F$12</c15:sqref>
                        </c15:formulaRef>
                      </c:ext>
                    </c:extLst>
                    <c:strCache>
                      <c:ptCount val="4"/>
                      <c:pt idx="0">
                        <c:v>2022
I КВАРТАЛ</c:v>
                      </c:pt>
                      <c:pt idx="1">
                        <c:v>2022
II КВАРТАЛ</c:v>
                      </c:pt>
                      <c:pt idx="2">
                        <c:v>2022
III КВАРТАЛ</c:v>
                      </c:pt>
                      <c:pt idx="3">
                        <c:v>2022
IV КВАРТАЛ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'Сводная '!$C$13:$F$13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B-4488-8C4E-9454-821E14E71C1C}"/>
                  </c:ext>
                </c:extLst>
              </c15:ser>
            </c15:filteredLineSeries>
          </c:ext>
        </c:extLst>
      </c:lineChart>
      <c:catAx>
        <c:axId val="15119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97424"/>
        <c:crosses val="autoZero"/>
        <c:auto val="1"/>
        <c:lblAlgn val="ctr"/>
        <c:lblOffset val="100"/>
        <c:noMultiLvlLbl val="0"/>
      </c:catAx>
      <c:valAx>
        <c:axId val="151197424"/>
        <c:scaling>
          <c:orientation val="minMax"/>
          <c:max val="0.4"/>
          <c:min val="-0.25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9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030186864713533E-2"/>
          <c:y val="6.8851583192130916E-2"/>
          <c:w val="0.78581255989192544"/>
          <c:h val="0.86229683361573817"/>
        </c:manualLayout>
      </c:layout>
      <c:lineChart>
        <c:grouping val="standard"/>
        <c:varyColors val="0"/>
        <c:ser>
          <c:idx val="1"/>
          <c:order val="1"/>
          <c:tx>
            <c:strRef>
              <c:f>'Сводная '!$B$43</c:f>
              <c:strCache>
                <c:ptCount val="1"/>
                <c:pt idx="0">
                  <c:v>Металлопродукция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'!$C$43:$F$43</c:f>
              <c:numCache>
                <c:formatCode>0%</c:formatCode>
                <c:ptCount val="4"/>
                <c:pt idx="0">
                  <c:v>5.8157362426752048E-2</c:v>
                </c:pt>
                <c:pt idx="1">
                  <c:v>-0.2547237829603623</c:v>
                </c:pt>
                <c:pt idx="2">
                  <c:v>-0.05</c:v>
                </c:pt>
                <c:pt idx="3">
                  <c:v>-6.9514812113736668E-2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B9-3641-B75F-45A8093C94DC}"/>
            </c:ext>
          </c:extLst>
        </c:ser>
        <c:ser>
          <c:idx val="2"/>
          <c:order val="2"/>
          <c:tx>
            <c:strRef>
              <c:f>'Сводная '!$B$44</c:f>
              <c:strCache>
                <c:ptCount val="1"/>
                <c:pt idx="0">
                  <c:v>Гидро- и теплоизоляционные материалы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'!$C$44:$F$44</c:f>
              <c:numCache>
                <c:formatCode>0%</c:formatCode>
                <c:ptCount val="4"/>
                <c:pt idx="0">
                  <c:v>0.56239761333744087</c:v>
                </c:pt>
                <c:pt idx="1">
                  <c:v>-1.3530806984242449E-2</c:v>
                </c:pt>
                <c:pt idx="2">
                  <c:v>-0.05</c:v>
                </c:pt>
                <c:pt idx="3">
                  <c:v>3.6767394061547318E-2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B9-3641-B75F-45A8093C94DC}"/>
            </c:ext>
          </c:extLst>
        </c:ser>
        <c:ser>
          <c:idx val="3"/>
          <c:order val="3"/>
          <c:tx>
            <c:strRef>
              <c:f>'Сводная '!$B$45</c:f>
              <c:strCache>
                <c:ptCount val="1"/>
                <c:pt idx="0">
                  <c:v>Нерудные материалы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'!$C$45:$F$45</c:f>
              <c:numCache>
                <c:formatCode>0%</c:formatCode>
                <c:ptCount val="4"/>
                <c:pt idx="0">
                  <c:v>2.4860389821558398E-2</c:v>
                </c:pt>
                <c:pt idx="1">
                  <c:v>0.47</c:v>
                </c:pt>
                <c:pt idx="2">
                  <c:v>-0.2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B9-3641-B75F-45A8093C94DC}"/>
            </c:ext>
          </c:extLst>
        </c:ser>
        <c:ser>
          <c:idx val="4"/>
          <c:order val="4"/>
          <c:tx>
            <c:strRef>
              <c:f>'Сводная '!$B$46</c:f>
              <c:strCache>
                <c:ptCount val="1"/>
                <c:pt idx="0">
                  <c:v>Бетон и бетонные изделия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'!$C$46:$F$46</c:f>
              <c:numCache>
                <c:formatCode>0%</c:formatCode>
                <c:ptCount val="4"/>
                <c:pt idx="0">
                  <c:v>7.6873590558281427E-2</c:v>
                </c:pt>
                <c:pt idx="1">
                  <c:v>0.1248390910465659</c:v>
                </c:pt>
                <c:pt idx="2">
                  <c:v>0.11</c:v>
                </c:pt>
                <c:pt idx="3">
                  <c:v>-5.3440780499360854E-4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B9-3641-B75F-45A8093C94DC}"/>
            </c:ext>
          </c:extLst>
        </c:ser>
        <c:ser>
          <c:idx val="5"/>
          <c:order val="5"/>
          <c:tx>
            <c:strRef>
              <c:f>'Сводная '!$B$47</c:f>
              <c:strCache>
                <c:ptCount val="1"/>
                <c:pt idx="0">
                  <c:v>Сухие смеси, цементные растворы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'!$C$47:$F$47</c:f>
              <c:numCache>
                <c:formatCode>0%</c:formatCode>
                <c:ptCount val="4"/>
                <c:pt idx="0">
                  <c:v>5.6233769899514452E-2</c:v>
                </c:pt>
                <c:pt idx="1">
                  <c:v>0.12766844164009772</c:v>
                </c:pt>
                <c:pt idx="2">
                  <c:v>0.09</c:v>
                </c:pt>
                <c:pt idx="3">
                  <c:v>-2.7192646495595607E-2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B9-3641-B75F-45A8093C94DC}"/>
            </c:ext>
          </c:extLst>
        </c:ser>
        <c:ser>
          <c:idx val="6"/>
          <c:order val="6"/>
          <c:tx>
            <c:strRef>
              <c:f>'Сводная '!$B$48</c:f>
              <c:strCache>
                <c:ptCount val="1"/>
                <c:pt idx="0">
                  <c:v>Битумы и мастики битумные 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'!$C$48:$F$48</c:f>
              <c:numCache>
                <c:formatCode>0%</c:formatCode>
                <c:ptCount val="4"/>
                <c:pt idx="0">
                  <c:v>9.3270826277640606E-2</c:v>
                </c:pt>
                <c:pt idx="1">
                  <c:v>0.10389340472712388</c:v>
                </c:pt>
                <c:pt idx="2">
                  <c:v>0.05</c:v>
                </c:pt>
                <c:pt idx="3">
                  <c:v>0.14241792940242293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B9-3641-B75F-45A8093C94DC}"/>
            </c:ext>
          </c:extLst>
        </c:ser>
        <c:ser>
          <c:idx val="7"/>
          <c:order val="7"/>
          <c:tx>
            <c:strRef>
              <c:f>'Сводная '!$B$49</c:f>
              <c:strCache>
                <c:ptCount val="1"/>
                <c:pt idx="0">
                  <c:v>Асфальтобетонные смеси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'!$C$49:$F$49</c:f>
              <c:numCache>
                <c:formatCode>0%</c:formatCode>
                <c:ptCount val="4"/>
                <c:pt idx="0">
                  <c:v>0.3045504241281809</c:v>
                </c:pt>
                <c:pt idx="1">
                  <c:v>-3.9616246266179878E-2</c:v>
                </c:pt>
                <c:pt idx="2">
                  <c:v>-0.01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6B9-3641-B75F-45A8093C94DC}"/>
            </c:ext>
          </c:extLst>
        </c:ser>
        <c:ser>
          <c:idx val="8"/>
          <c:order val="8"/>
          <c:tx>
            <c:strRef>
              <c:f>'Сводная '!$B$50</c:f>
              <c:strCache>
                <c:ptCount val="1"/>
                <c:pt idx="0">
                  <c:v>Кирпич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'!$C$50:$F$50</c:f>
              <c:numCache>
                <c:formatCode>0%</c:formatCode>
                <c:ptCount val="4"/>
                <c:pt idx="0">
                  <c:v>0.30913588713627915</c:v>
                </c:pt>
                <c:pt idx="1">
                  <c:v>1.64205990029197E-2</c:v>
                </c:pt>
                <c:pt idx="2">
                  <c:v>0.15</c:v>
                </c:pt>
                <c:pt idx="3">
                  <c:v>-5.2988428633947815E-2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6B9-3641-B75F-45A8093C94DC}"/>
            </c:ext>
          </c:extLst>
        </c:ser>
        <c:ser>
          <c:idx val="9"/>
          <c:order val="9"/>
          <c:tx>
            <c:strRef>
              <c:f>'Сводная '!$B$51</c:f>
              <c:strCache>
                <c:ptCount val="1"/>
                <c:pt idx="0">
                  <c:v>Изделия из гипса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'!$C$51:$F$51</c:f>
              <c:numCache>
                <c:formatCode>0%</c:formatCode>
                <c:ptCount val="4"/>
                <c:pt idx="0">
                  <c:v>1.4622902381407954E-2</c:v>
                </c:pt>
                <c:pt idx="1">
                  <c:v>-3.4903064322879797E-2</c:v>
                </c:pt>
                <c:pt idx="2">
                  <c:v>-0.03</c:v>
                </c:pt>
                <c:pt idx="3">
                  <c:v>-4.5192349622559691E-2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6B9-3641-B75F-45A8093C94DC}"/>
            </c:ext>
          </c:extLst>
        </c:ser>
        <c:ser>
          <c:idx val="10"/>
          <c:order val="10"/>
          <c:tx>
            <c:strRef>
              <c:f>'Сводная '!$B$52</c:f>
              <c:strCache>
                <c:ptCount val="1"/>
                <c:pt idx="0">
                  <c:v>Пиломатериал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'!$C$52:$F$52</c:f>
              <c:numCache>
                <c:formatCode>0%</c:formatCode>
                <c:ptCount val="4"/>
                <c:pt idx="0">
                  <c:v>0.36124360344217021</c:v>
                </c:pt>
                <c:pt idx="1">
                  <c:v>-3.1826394238939654E-2</c:v>
                </c:pt>
                <c:pt idx="2">
                  <c:v>-0.19</c:v>
                </c:pt>
                <c:pt idx="3">
                  <c:v>3.0650922752344933E-3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6B9-3641-B75F-45A8093C94DC}"/>
            </c:ext>
          </c:extLst>
        </c:ser>
        <c:ser>
          <c:idx val="11"/>
          <c:order val="11"/>
          <c:tx>
            <c:strRef>
              <c:f>'Сводная '!$B$53</c:f>
              <c:strCache>
                <c:ptCount val="1"/>
                <c:pt idx="0">
                  <c:v>Кабельная продукция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'!$C$53:$F$53</c:f>
              <c:numCache>
                <c:formatCode>0%</c:formatCode>
                <c:ptCount val="4"/>
                <c:pt idx="0">
                  <c:v>0.47694957134663951</c:v>
                </c:pt>
                <c:pt idx="1">
                  <c:v>-0.08</c:v>
                </c:pt>
                <c:pt idx="2">
                  <c:v>0.1</c:v>
                </c:pt>
                <c:pt idx="3">
                  <c:v>-2.7183471529604875E-3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6B9-3641-B75F-45A8093C94DC}"/>
            </c:ext>
          </c:extLst>
        </c:ser>
        <c:ser>
          <c:idx val="12"/>
          <c:order val="12"/>
          <c:tx>
            <c:strRef>
              <c:f>'Сводная '!$B$54</c:f>
              <c:strCache>
                <c:ptCount val="1"/>
                <c:pt idx="0">
                  <c:v>Отделочные материалы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'!$C$41:$F$41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'!$C$54:$F$54</c:f>
              <c:numCache>
                <c:formatCode>0%</c:formatCode>
                <c:ptCount val="4"/>
                <c:pt idx="0">
                  <c:v>0.13154502637486973</c:v>
                </c:pt>
                <c:pt idx="1">
                  <c:v>0.13154502637486973</c:v>
                </c:pt>
                <c:pt idx="2">
                  <c:v>0.48</c:v>
                </c:pt>
                <c:pt idx="3">
                  <c:v>0.22952763265440698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6B9-3641-B75F-45A8093C94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91077344"/>
        <c:axId val="17910806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'Сводная '!$B$42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'Сводная '!$C$41:$F$41</c15:sqref>
                        </c15:formulaRef>
                      </c:ext>
                    </c:extLst>
                    <c:strCache>
                      <c:ptCount val="4"/>
                      <c:pt idx="0">
                        <c:v>2022
I КВАРТАЛ</c:v>
                      </c:pt>
                      <c:pt idx="1">
                        <c:v>2022
II КВАРТАЛ</c:v>
                      </c:pt>
                      <c:pt idx="2">
                        <c:v>2022
III КВАРТАЛ</c:v>
                      </c:pt>
                      <c:pt idx="3">
                        <c:v>2022
IV КВАРТАЛ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'Сводная '!$C$42:$F$42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C-F6B9-3641-B75F-45A8093C94DC}"/>
                  </c:ext>
                </c:extLst>
              </c15:ser>
            </c15:filteredLineSeries>
          </c:ext>
        </c:extLst>
      </c:lineChart>
      <c:catAx>
        <c:axId val="179107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1080672"/>
        <c:crosses val="autoZero"/>
        <c:auto val="1"/>
        <c:lblAlgn val="ctr"/>
        <c:lblOffset val="100"/>
        <c:noMultiLvlLbl val="0"/>
      </c:catAx>
      <c:valAx>
        <c:axId val="1791080672"/>
        <c:scaling>
          <c:orientation val="minMax"/>
          <c:max val="0.60000000000000009"/>
          <c:min val="-0.25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107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584335429894866E-2"/>
          <c:y val="7.8687778498127997E-2"/>
          <c:w val="0.88976285137004529"/>
          <c:h val="0.84262444300374406"/>
        </c:manualLayout>
      </c:layout>
      <c:lineChart>
        <c:grouping val="standard"/>
        <c:varyColors val="0"/>
        <c:ser>
          <c:idx val="1"/>
          <c:order val="1"/>
          <c:tx>
            <c:strRef>
              <c:f>'Сводная '!$B$29</c:f>
              <c:strCache>
                <c:ptCount val="1"/>
                <c:pt idx="0">
                  <c:v> Экскаватор на колесном ходу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'!$C$29:$F$29</c:f>
              <c:numCache>
                <c:formatCode>0%</c:formatCode>
                <c:ptCount val="4"/>
                <c:pt idx="0">
                  <c:v>7.6158940397351049E-2</c:v>
                </c:pt>
                <c:pt idx="1">
                  <c:v>3.3846153846153859E-2</c:v>
                </c:pt>
                <c:pt idx="2">
                  <c:v>-3.9682539682539653E-2</c:v>
                </c:pt>
                <c:pt idx="3">
                  <c:v>-2.0661157024793542E-2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1C-0F4B-B99D-183F3D50BD89}"/>
            </c:ext>
          </c:extLst>
        </c:ser>
        <c:ser>
          <c:idx val="2"/>
          <c:order val="2"/>
          <c:tx>
            <c:strRef>
              <c:f>'Сводная '!$B$30</c:f>
              <c:strCache>
                <c:ptCount val="1"/>
                <c:pt idx="0">
                  <c:v>Экскаватор на гусеничном ходу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'!$C$30:$F$30</c:f>
              <c:numCache>
                <c:formatCode>0%</c:formatCode>
                <c:ptCount val="4"/>
                <c:pt idx="0">
                  <c:v>9.3619631901840528E-2</c:v>
                </c:pt>
                <c:pt idx="1">
                  <c:v>7.9023149706421547E-2</c:v>
                </c:pt>
                <c:pt idx="2">
                  <c:v>-0.15943435463746014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1C-0F4B-B99D-183F3D50BD89}"/>
            </c:ext>
          </c:extLst>
        </c:ser>
        <c:ser>
          <c:idx val="3"/>
          <c:order val="3"/>
          <c:tx>
            <c:strRef>
              <c:f>'Сводная '!$B$31</c:f>
              <c:strCache>
                <c:ptCount val="1"/>
                <c:pt idx="0">
                  <c:v>Бульдозер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'!$C$31:$F$31</c:f>
              <c:numCache>
                <c:formatCode>0%</c:formatCode>
                <c:ptCount val="4"/>
                <c:pt idx="0">
                  <c:v>-4.9295774647887369E-2</c:v>
                </c:pt>
                <c:pt idx="1">
                  <c:v>0.16872427983539096</c:v>
                </c:pt>
                <c:pt idx="2">
                  <c:v>-0.18309859154929575</c:v>
                </c:pt>
                <c:pt idx="3">
                  <c:v>-0.12068965517241381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1C-0F4B-B99D-183F3D50BD89}"/>
            </c:ext>
          </c:extLst>
        </c:ser>
        <c:ser>
          <c:idx val="4"/>
          <c:order val="4"/>
          <c:tx>
            <c:strRef>
              <c:f>'Сводная '!$B$32</c:f>
              <c:strCache>
                <c:ptCount val="1"/>
                <c:pt idx="0">
                  <c:v>Фронтальный погрузчик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'!$C$32:$F$32</c:f>
              <c:numCache>
                <c:formatCode>0%</c:formatCode>
                <c:ptCount val="4"/>
                <c:pt idx="0">
                  <c:v>9.296482412060314E-2</c:v>
                </c:pt>
                <c:pt idx="1">
                  <c:v>1.7241379310344751E-2</c:v>
                </c:pt>
                <c:pt idx="2">
                  <c:v>-8.0979284369114835E-2</c:v>
                </c:pt>
                <c:pt idx="3">
                  <c:v>-0.17131147540983604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51C-0F4B-B99D-183F3D50BD89}"/>
            </c:ext>
          </c:extLst>
        </c:ser>
        <c:ser>
          <c:idx val="5"/>
          <c:order val="5"/>
          <c:tx>
            <c:strRef>
              <c:f>'Сводная '!$B$33</c:f>
              <c:strCache>
                <c:ptCount val="1"/>
                <c:pt idx="0">
                  <c:v>Манипулятор 10т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'!$C$33:$F$33</c:f>
              <c:numCache>
                <c:formatCode>0%</c:formatCode>
                <c:ptCount val="4"/>
                <c:pt idx="0">
                  <c:v>5.6179775280899014E-2</c:v>
                </c:pt>
                <c:pt idx="1">
                  <c:v>5.3191489361702038E-2</c:v>
                </c:pt>
                <c:pt idx="2">
                  <c:v>-9.0909090909090939E-2</c:v>
                </c:pt>
                <c:pt idx="3">
                  <c:v>-0.12657777777777768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51C-0F4B-B99D-183F3D50BD89}"/>
            </c:ext>
          </c:extLst>
        </c:ser>
        <c:ser>
          <c:idx val="6"/>
          <c:order val="6"/>
          <c:tx>
            <c:strRef>
              <c:f>'Сводная '!$B$34</c:f>
              <c:strCache>
                <c:ptCount val="1"/>
                <c:pt idx="0">
                  <c:v>Автокран (40 т.)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'!$C$34:$F$34</c:f>
              <c:numCache>
                <c:formatCode>0%</c:formatCode>
                <c:ptCount val="4"/>
                <c:pt idx="0">
                  <c:v>-3.8461538461538436E-2</c:v>
                </c:pt>
                <c:pt idx="1">
                  <c:v>0.24</c:v>
                </c:pt>
                <c:pt idx="2">
                  <c:v>-0.10752688172043012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51C-0F4B-B99D-183F3D50BD89}"/>
            </c:ext>
          </c:extLst>
        </c:ser>
        <c:ser>
          <c:idx val="7"/>
          <c:order val="7"/>
          <c:tx>
            <c:strRef>
              <c:f>'Сводная '!$B$35</c:f>
              <c:strCache>
                <c:ptCount val="1"/>
                <c:pt idx="0">
                  <c:v>Автосамосвал (20м3)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'!$C$35:$F$35</c:f>
              <c:numCache>
                <c:formatCode>0%</c:formatCode>
                <c:ptCount val="4"/>
                <c:pt idx="0">
                  <c:v>6.060606060606033E-2</c:v>
                </c:pt>
                <c:pt idx="1">
                  <c:v>0</c:v>
                </c:pt>
                <c:pt idx="2">
                  <c:v>-3.5619047619047661E-2</c:v>
                </c:pt>
                <c:pt idx="3">
                  <c:v>-4.9377839225755449E-2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51C-0F4B-B99D-183F3D50BD89}"/>
            </c:ext>
          </c:extLst>
        </c:ser>
        <c:ser>
          <c:idx val="8"/>
          <c:order val="8"/>
          <c:tx>
            <c:strRef>
              <c:f>'Сводная '!$B$36</c:f>
              <c:strCache>
                <c:ptCount val="1"/>
                <c:pt idx="0">
                  <c:v>Гидравлический молот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'!$C$36:$F$36</c:f>
              <c:numCache>
                <c:formatCode>0%</c:formatCode>
                <c:ptCount val="4"/>
                <c:pt idx="0">
                  <c:v>-7.1428571428571397E-2</c:v>
                </c:pt>
                <c:pt idx="1">
                  <c:v>4.6153846153846212E-2</c:v>
                </c:pt>
                <c:pt idx="2">
                  <c:v>-7.0000000000000007E-2</c:v>
                </c:pt>
                <c:pt idx="3">
                  <c:v>-5.2631578947368474E-2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51C-0F4B-B99D-183F3D50BD89}"/>
            </c:ext>
          </c:extLst>
        </c:ser>
        <c:ser>
          <c:idx val="9"/>
          <c:order val="9"/>
          <c:tx>
            <c:strRef>
              <c:f>'Сводная '!$B$37</c:f>
              <c:strCache>
                <c:ptCount val="1"/>
                <c:pt idx="0">
                  <c:v>Автовышка (30 м)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'Сводная '!$C$27:$F$27</c:f>
              <c:strCache>
                <c:ptCount val="4"/>
                <c:pt idx="0">
                  <c:v>2022
I КВАРТАЛ</c:v>
                </c:pt>
                <c:pt idx="1">
                  <c:v>2022
II КВАРТАЛ</c:v>
                </c:pt>
                <c:pt idx="2">
                  <c:v>2022
III КВАРТАЛ</c:v>
                </c:pt>
                <c:pt idx="3">
                  <c:v>2022
IV КВАРТАЛ</c:v>
                </c:pt>
              </c:strCache>
            </c:strRef>
          </c:cat>
          <c:val>
            <c:numRef>
              <c:f>'Сводная '!$C$37:$F$37</c:f>
              <c:numCache>
                <c:formatCode>0%</c:formatCode>
                <c:ptCount val="4"/>
                <c:pt idx="0">
                  <c:v>0.18972909305064789</c:v>
                </c:pt>
                <c:pt idx="1">
                  <c:v>9.8210042768889227E-3</c:v>
                </c:pt>
                <c:pt idx="2">
                  <c:v>-9.8039215686274495E-2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51C-0F4B-B99D-183F3D50B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2924720"/>
        <c:axId val="13329251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'Сводная '!$B$28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'Сводная '!$C$27:$F$27</c15:sqref>
                        </c15:formulaRef>
                      </c:ext>
                    </c:extLst>
                    <c:strCache>
                      <c:ptCount val="4"/>
                      <c:pt idx="0">
                        <c:v>2022
I КВАРТАЛ</c:v>
                      </c:pt>
                      <c:pt idx="1">
                        <c:v>2022
II КВАРТАЛ</c:v>
                      </c:pt>
                      <c:pt idx="2">
                        <c:v>2022
III КВАРТАЛ</c:v>
                      </c:pt>
                      <c:pt idx="3">
                        <c:v>2022
IV КВАРТАЛ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'Сводная '!$C$28:$F$28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351C-0F4B-B99D-183F3D50BD89}"/>
                  </c:ext>
                </c:extLst>
              </c15:ser>
            </c15:filteredLineSeries>
          </c:ext>
        </c:extLst>
      </c:lineChart>
      <c:catAx>
        <c:axId val="133292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925136"/>
        <c:crosses val="autoZero"/>
        <c:auto val="1"/>
        <c:lblAlgn val="ctr"/>
        <c:lblOffset val="100"/>
        <c:noMultiLvlLbl val="0"/>
      </c:catAx>
      <c:valAx>
        <c:axId val="1332925136"/>
        <c:scaling>
          <c:orientation val="minMax"/>
          <c:max val="0.25"/>
          <c:min val="-0.2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92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DA64B-1A41-4777-AEB3-9C3BC43CC427}" type="datetimeFigureOut">
              <a:rPr lang="th-TH" smtClean="0"/>
              <a:t>01/03/66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7D0BA-AC65-49B4-9855-A4538F0873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050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669D9-EF95-4001-8E78-D4E8E8B53355}" type="datetimeFigureOut">
              <a:rPr lang="th-TH" smtClean="0"/>
              <a:t>01/03/66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F5660-69A4-4781-91E5-267A44524C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413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660-69A4-4781-91E5-267A44524CDD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788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660-69A4-4781-91E5-267A44524CDD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34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660-69A4-4781-91E5-267A44524CDD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08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5660-69A4-4781-91E5-267A44524CDD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898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tel:+78123326032" TargetMode="External"/><Relationship Id="rId3" Type="http://schemas.openxmlformats.org/officeDocument/2006/relationships/image" Target="../media/image4.svg"/><Relationship Id="rId7" Type="http://schemas.openxmlformats.org/officeDocument/2006/relationships/hyperlink" Target="mailto:spectrum@spgr.ru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tel:+74959816888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hyperlink" Target="tel:+73833630486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tel:+73833630486" TargetMode="External"/><Relationship Id="rId3" Type="http://schemas.openxmlformats.org/officeDocument/2006/relationships/image" Target="../media/image4.svg"/><Relationship Id="rId7" Type="http://schemas.openxmlformats.org/officeDocument/2006/relationships/hyperlink" Target="tel:+78123326032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tel:+74959816888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7">
            <a:extLst>
              <a:ext uri="{FF2B5EF4-FFF2-40B4-BE49-F238E27FC236}">
                <a16:creationId xmlns:a16="http://schemas.microsoft.com/office/drawing/2014/main" id="{16DEE653-F99C-4BC1-8313-E1836A322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951" y="1434672"/>
            <a:ext cx="2318416" cy="39398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9241183" y="0"/>
            <a:ext cx="2950816" cy="685800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pic>
        <p:nvPicPr>
          <p:cNvPr id="10" name="Graphic 3">
            <a:extLst>
              <a:ext uri="{FF2B5EF4-FFF2-40B4-BE49-F238E27FC236}">
                <a16:creationId xmlns:a16="http://schemas.microsoft.com/office/drawing/2014/main" id="{585CF1FE-CFAC-407D-AC82-07A7959C1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5682" t="11137"/>
          <a:stretch/>
        </p:blipFill>
        <p:spPr>
          <a:xfrm>
            <a:off x="9227127" y="0"/>
            <a:ext cx="2964874" cy="6858000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BDA7D6B6-AA55-4CF9-8C42-FD9D5CC4F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8063" y="3771302"/>
            <a:ext cx="5251017" cy="387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err="1"/>
              <a:t>дд</a:t>
            </a:r>
            <a:r>
              <a:rPr lang="ru-RU" dirty="0"/>
              <a:t>/мм/</a:t>
            </a:r>
            <a:r>
              <a:rPr lang="ru-RU" dirty="0" err="1"/>
              <a:t>гг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DBC866-EBAF-4D33-AB6E-8261698D3F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8064" y="2378262"/>
            <a:ext cx="5888326" cy="12751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(1-2 строки)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82D36137-1866-4F85-B279-EB9FAA7841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8063" y="6173788"/>
            <a:ext cx="5251017" cy="387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Подготовлено для компании «ХХХ»</a:t>
            </a:r>
            <a:endParaRPr lang="en-US" dirty="0"/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59754DB8-72C3-4453-A579-D2E0E227368A}"/>
              </a:ext>
            </a:extLst>
          </p:cNvPr>
          <p:cNvCxnSpPr/>
          <p:nvPr userDrawn="1"/>
        </p:nvCxnSpPr>
        <p:spPr>
          <a:xfrm>
            <a:off x="501651" y="666750"/>
            <a:ext cx="0" cy="61912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F36E8F5F-B795-4012-A0D0-ABB6CC840E69}"/>
              </a:ext>
            </a:extLst>
          </p:cNvPr>
          <p:cNvCxnSpPr/>
          <p:nvPr userDrawn="1"/>
        </p:nvCxnSpPr>
        <p:spPr>
          <a:xfrm>
            <a:off x="781424" y="0"/>
            <a:ext cx="0" cy="3429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005BAC-FCB5-49E8-A7E8-55E57D99266C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887417-DC9E-4092-8029-6774604487B6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B6F420F-B337-43A4-84F5-2BA3C0CA2310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BC5F12F-B0F0-4AF1-BBE3-9EFBE6EB3150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02E2012-5532-4BB5-B429-7CC27E2B752F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56046A7-78C7-4FD3-8F76-F6415F3D98C5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6EB1D5-741D-422C-9A8C-E2295DB11768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A5A493-2C13-4A73-B983-14952B0C58D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95000" y="304800"/>
            <a:ext cx="4165200" cy="6256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08000" anchor="ctr">
            <a:normAutofit/>
          </a:bodyPr>
          <a:lstStyle>
            <a:lvl1pPr marL="0" indent="0" algn="ctr">
              <a:buNone/>
              <a:defRPr sz="1600" i="0" spc="0" baseline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Рисунок 1</a:t>
            </a:r>
            <a:endParaRPr lang="th-TH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B287459-80D2-5640-AE07-2C50659F232B}"/>
              </a:ext>
            </a:extLst>
          </p:cNvPr>
          <p:cNvGrpSpPr/>
          <p:nvPr userDrawn="1"/>
        </p:nvGrpSpPr>
        <p:grpSpPr>
          <a:xfrm>
            <a:off x="11030292" y="6343515"/>
            <a:ext cx="1408104" cy="569922"/>
            <a:chOff x="11030292" y="6343515"/>
            <a:chExt cx="1408104" cy="569922"/>
          </a:xfrm>
        </p:grpSpPr>
        <p:sp>
          <p:nvSpPr>
            <p:cNvPr id="24" name="Полилиния: фигура 11">
              <a:extLst>
                <a:ext uri="{FF2B5EF4-FFF2-40B4-BE49-F238E27FC236}">
                  <a16:creationId xmlns:a16="http://schemas.microsoft.com/office/drawing/2014/main" id="{9AA0080A-8EC6-BD47-B7CD-2EB4E0FECBF5}"/>
                </a:ext>
              </a:extLst>
            </p:cNvPr>
            <p:cNvSpPr/>
            <p:nvPr userDrawn="1"/>
          </p:nvSpPr>
          <p:spPr>
            <a:xfrm rot="2700000">
              <a:off x="11868898" y="6345632"/>
              <a:ext cx="378536" cy="757073"/>
            </a:xfrm>
            <a:custGeom>
              <a:avLst/>
              <a:gdLst>
                <a:gd name="connsiteX0" fmla="*/ 0 w 378536"/>
                <a:gd name="connsiteY0" fmla="*/ 0 h 757073"/>
                <a:gd name="connsiteX1" fmla="*/ 378536 w 378536"/>
                <a:gd name="connsiteY1" fmla="*/ 378536 h 757073"/>
                <a:gd name="connsiteX2" fmla="*/ 0 w 378536"/>
                <a:gd name="connsiteY2" fmla="*/ 757073 h 75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536" h="757073">
                  <a:moveTo>
                    <a:pt x="0" y="0"/>
                  </a:moveTo>
                  <a:lnTo>
                    <a:pt x="378536" y="378536"/>
                  </a:lnTo>
                  <a:lnTo>
                    <a:pt x="0" y="757073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5" name="Полилиния: фигура 13">
              <a:extLst>
                <a:ext uri="{FF2B5EF4-FFF2-40B4-BE49-F238E27FC236}">
                  <a16:creationId xmlns:a16="http://schemas.microsoft.com/office/drawing/2014/main" id="{68B8B55C-6CB6-2449-9AD8-471D3D1132AD}"/>
                </a:ext>
              </a:extLst>
            </p:cNvPr>
            <p:cNvSpPr/>
            <p:nvPr userDrawn="1"/>
          </p:nvSpPr>
          <p:spPr>
            <a:xfrm rot="2700000">
              <a:off x="11793034" y="5975179"/>
              <a:ext cx="113654" cy="1081366"/>
            </a:xfrm>
            <a:custGeom>
              <a:avLst/>
              <a:gdLst>
                <a:gd name="connsiteX0" fmla="*/ 0 w 113654"/>
                <a:gd name="connsiteY0" fmla="*/ 0 h 1081366"/>
                <a:gd name="connsiteX1" fmla="*/ 113654 w 113654"/>
                <a:gd name="connsiteY1" fmla="*/ 113654 h 1081366"/>
                <a:gd name="connsiteX2" fmla="*/ 113654 w 113654"/>
                <a:gd name="connsiteY2" fmla="*/ 967712 h 1081366"/>
                <a:gd name="connsiteX3" fmla="*/ 0 w 113654"/>
                <a:gd name="connsiteY3" fmla="*/ 1081366 h 10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081366">
                  <a:moveTo>
                    <a:pt x="0" y="0"/>
                  </a:moveTo>
                  <a:lnTo>
                    <a:pt x="113654" y="113654"/>
                  </a:lnTo>
                  <a:lnTo>
                    <a:pt x="113654" y="967712"/>
                  </a:lnTo>
                  <a:lnTo>
                    <a:pt x="0" y="1081366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6" name="Полилиния: фигура 14">
              <a:extLst>
                <a:ext uri="{FF2B5EF4-FFF2-40B4-BE49-F238E27FC236}">
                  <a16:creationId xmlns:a16="http://schemas.microsoft.com/office/drawing/2014/main" id="{5DCFE197-E20D-D244-8BFB-3624C3C5FF50}"/>
                </a:ext>
              </a:extLst>
            </p:cNvPr>
            <p:cNvSpPr/>
            <p:nvPr userDrawn="1"/>
          </p:nvSpPr>
          <p:spPr>
            <a:xfrm rot="2700000">
              <a:off x="11677517" y="5696290"/>
              <a:ext cx="113654" cy="1408104"/>
            </a:xfrm>
            <a:custGeom>
              <a:avLst/>
              <a:gdLst>
                <a:gd name="connsiteX0" fmla="*/ 0 w 113654"/>
                <a:gd name="connsiteY0" fmla="*/ 0 h 1408104"/>
                <a:gd name="connsiteX1" fmla="*/ 113654 w 113654"/>
                <a:gd name="connsiteY1" fmla="*/ 113654 h 1408104"/>
                <a:gd name="connsiteX2" fmla="*/ 113654 w 113654"/>
                <a:gd name="connsiteY2" fmla="*/ 1294451 h 1408104"/>
                <a:gd name="connsiteX3" fmla="*/ 0 w 113654"/>
                <a:gd name="connsiteY3" fmla="*/ 1408104 h 14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408104">
                  <a:moveTo>
                    <a:pt x="0" y="0"/>
                  </a:moveTo>
                  <a:lnTo>
                    <a:pt x="113654" y="113654"/>
                  </a:lnTo>
                  <a:lnTo>
                    <a:pt x="113654" y="1294451"/>
                  </a:lnTo>
                  <a:lnTo>
                    <a:pt x="0" y="1408104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284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2 блоками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F3D50-7782-E0BD-A921-D2D346853422}"/>
              </a:ext>
            </a:extLst>
          </p:cNvPr>
          <p:cNvSpPr/>
          <p:nvPr userDrawn="1"/>
        </p:nvSpPr>
        <p:spPr>
          <a:xfrm>
            <a:off x="479423" y="1876091"/>
            <a:ext cx="5151356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6CCF6E9E-C0DE-DBE7-8060-E1EBE7204D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876090"/>
            <a:ext cx="5151355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1854158B-1206-50A5-2A2F-B9BF49572AD7}"/>
              </a:ext>
            </a:extLst>
          </p:cNvPr>
          <p:cNvSpPr/>
          <p:nvPr userDrawn="1"/>
        </p:nvSpPr>
        <p:spPr>
          <a:xfrm>
            <a:off x="658813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CFFB98-07D5-E01F-DFAF-09BD7C953C26}"/>
              </a:ext>
            </a:extLst>
          </p:cNvPr>
          <p:cNvSpPr/>
          <p:nvPr userDrawn="1"/>
        </p:nvSpPr>
        <p:spPr>
          <a:xfrm>
            <a:off x="6096000" y="1876091"/>
            <a:ext cx="5151356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539C8074-327F-C3F6-1666-DA0DB5B3CF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1876090"/>
            <a:ext cx="5151355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BED4A55-5FD6-B1A8-D66A-6F5077FD1B53}"/>
              </a:ext>
            </a:extLst>
          </p:cNvPr>
          <p:cNvSpPr/>
          <p:nvPr userDrawn="1"/>
        </p:nvSpPr>
        <p:spPr>
          <a:xfrm>
            <a:off x="6275390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8367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3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188B777-C397-4CD8-DF6D-B5A7C686C8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876091"/>
            <a:ext cx="3527999" cy="4331367"/>
          </a:xfrm>
        </p:spPr>
        <p:txBody>
          <a:bodyPr lIns="216000" tIns="612000" rIns="216000" bIns="612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F3D50-7782-E0BD-A921-D2D346853422}"/>
              </a:ext>
            </a:extLst>
          </p:cNvPr>
          <p:cNvSpPr/>
          <p:nvPr userDrawn="1"/>
        </p:nvSpPr>
        <p:spPr>
          <a:xfrm>
            <a:off x="479424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1BB5796-9BAD-AF29-AF85-E41F54EDEB4A}"/>
              </a:ext>
            </a:extLst>
          </p:cNvPr>
          <p:cNvSpPr/>
          <p:nvPr userDrawn="1"/>
        </p:nvSpPr>
        <p:spPr>
          <a:xfrm>
            <a:off x="4331999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BAEE24-C341-2B95-13A9-F22183927E5B}"/>
              </a:ext>
            </a:extLst>
          </p:cNvPr>
          <p:cNvSpPr/>
          <p:nvPr userDrawn="1"/>
        </p:nvSpPr>
        <p:spPr>
          <a:xfrm>
            <a:off x="8184575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146E63A-7D5A-C081-3A30-7D79D808B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1999" y="1876092"/>
            <a:ext cx="3528000" cy="4331366"/>
          </a:xfrm>
        </p:spPr>
        <p:txBody>
          <a:bodyPr lIns="216000" tIns="612000" rIns="216000" bIns="612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DD0921E-1D8B-D7C1-43B7-FB52C49CE7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4575" y="1866884"/>
            <a:ext cx="3528000" cy="4331366"/>
          </a:xfrm>
        </p:spPr>
        <p:txBody>
          <a:bodyPr lIns="216000" tIns="612000" rIns="216000" bIns="612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81846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3 блоками +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188B777-C397-4CD8-DF6D-B5A7C686C8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876090"/>
            <a:ext cx="3527999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F3D50-7782-E0BD-A921-D2D346853422}"/>
              </a:ext>
            </a:extLst>
          </p:cNvPr>
          <p:cNvSpPr/>
          <p:nvPr userDrawn="1"/>
        </p:nvSpPr>
        <p:spPr>
          <a:xfrm>
            <a:off x="479424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1BB5796-9BAD-AF29-AF85-E41F54EDEB4A}"/>
              </a:ext>
            </a:extLst>
          </p:cNvPr>
          <p:cNvSpPr/>
          <p:nvPr userDrawn="1"/>
        </p:nvSpPr>
        <p:spPr>
          <a:xfrm>
            <a:off x="4331999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BAEE24-C341-2B95-13A9-F22183927E5B}"/>
              </a:ext>
            </a:extLst>
          </p:cNvPr>
          <p:cNvSpPr/>
          <p:nvPr userDrawn="1"/>
        </p:nvSpPr>
        <p:spPr>
          <a:xfrm>
            <a:off x="8184575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A1FBB9E8-25A5-9E38-C55B-7A03E18CE188}"/>
              </a:ext>
            </a:extLst>
          </p:cNvPr>
          <p:cNvSpPr/>
          <p:nvPr userDrawn="1"/>
        </p:nvSpPr>
        <p:spPr>
          <a:xfrm>
            <a:off x="658813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01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A220DE3F-2433-94C6-453E-5FE89EECA6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1999" y="1876090"/>
            <a:ext cx="3528000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3C8DD987-6925-693E-1067-3865DCE100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4575" y="1876090"/>
            <a:ext cx="3528000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9058B2FB-BC7B-C247-8952-F7F3B3324EE4}"/>
              </a:ext>
            </a:extLst>
          </p:cNvPr>
          <p:cNvSpPr/>
          <p:nvPr userDrawn="1"/>
        </p:nvSpPr>
        <p:spPr>
          <a:xfrm>
            <a:off x="8363964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03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352A3D09-65CF-A030-9B3A-28C0AF8437C9}"/>
              </a:ext>
            </a:extLst>
          </p:cNvPr>
          <p:cNvSpPr/>
          <p:nvPr userDrawn="1"/>
        </p:nvSpPr>
        <p:spPr>
          <a:xfrm>
            <a:off x="4511388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02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7096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3 блоками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F3D50-7782-E0BD-A921-D2D346853422}"/>
              </a:ext>
            </a:extLst>
          </p:cNvPr>
          <p:cNvSpPr/>
          <p:nvPr userDrawn="1"/>
        </p:nvSpPr>
        <p:spPr>
          <a:xfrm>
            <a:off x="479424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1BB5796-9BAD-AF29-AF85-E41F54EDEB4A}"/>
              </a:ext>
            </a:extLst>
          </p:cNvPr>
          <p:cNvSpPr/>
          <p:nvPr userDrawn="1"/>
        </p:nvSpPr>
        <p:spPr>
          <a:xfrm>
            <a:off x="4331999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BAEE24-C341-2B95-13A9-F22183927E5B}"/>
              </a:ext>
            </a:extLst>
          </p:cNvPr>
          <p:cNvSpPr/>
          <p:nvPr userDrawn="1"/>
        </p:nvSpPr>
        <p:spPr>
          <a:xfrm>
            <a:off x="8184575" y="1876091"/>
            <a:ext cx="3528000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A1FBB9E8-25A5-9E38-C55B-7A03E18CE188}"/>
              </a:ext>
            </a:extLst>
          </p:cNvPr>
          <p:cNvSpPr/>
          <p:nvPr userDrawn="1"/>
        </p:nvSpPr>
        <p:spPr>
          <a:xfrm>
            <a:off x="658813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9058B2FB-BC7B-C247-8952-F7F3B3324EE4}"/>
              </a:ext>
            </a:extLst>
          </p:cNvPr>
          <p:cNvSpPr/>
          <p:nvPr userDrawn="1"/>
        </p:nvSpPr>
        <p:spPr>
          <a:xfrm>
            <a:off x="8363964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352A3D09-65CF-A030-9B3A-28C0AF8437C9}"/>
              </a:ext>
            </a:extLst>
          </p:cNvPr>
          <p:cNvSpPr/>
          <p:nvPr userDrawn="1"/>
        </p:nvSpPr>
        <p:spPr>
          <a:xfrm>
            <a:off x="4511388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02EC2608-E335-2541-B6CC-17396A351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876090"/>
            <a:ext cx="3527999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82DCF8BD-E242-FE41-90E5-7C9F9B738F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1999" y="1876090"/>
            <a:ext cx="3528000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51A12A2E-4D74-6947-8C36-E26380A9D6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4575" y="1876090"/>
            <a:ext cx="3528000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22976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4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">
            <a:extLst>
              <a:ext uri="{FF2B5EF4-FFF2-40B4-BE49-F238E27FC236}">
                <a16:creationId xmlns:a16="http://schemas.microsoft.com/office/drawing/2014/main" id="{1A4E6E7B-017A-D684-47D4-9115F092A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876091"/>
            <a:ext cx="2558743" cy="4331367"/>
          </a:xfrm>
        </p:spPr>
        <p:txBody>
          <a:bodyPr lIns="216000" tIns="468000" rIns="216000" bIns="46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8DA7F7-F54E-EE36-7D4E-30CF52A95BC2}"/>
              </a:ext>
            </a:extLst>
          </p:cNvPr>
          <p:cNvSpPr/>
          <p:nvPr userDrawn="1"/>
        </p:nvSpPr>
        <p:spPr>
          <a:xfrm>
            <a:off x="479425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7A9EF34-D4B7-3E6D-3C54-7221417C78EF}"/>
              </a:ext>
            </a:extLst>
          </p:cNvPr>
          <p:cNvSpPr/>
          <p:nvPr userDrawn="1"/>
        </p:nvSpPr>
        <p:spPr>
          <a:xfrm>
            <a:off x="3370894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9A63215-6737-2F92-E66C-D462ED2EE444}"/>
              </a:ext>
            </a:extLst>
          </p:cNvPr>
          <p:cNvSpPr/>
          <p:nvPr userDrawn="1"/>
        </p:nvSpPr>
        <p:spPr>
          <a:xfrm>
            <a:off x="6262363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1DF01B3-FB11-78DB-59FA-287FF9B4F952}"/>
              </a:ext>
            </a:extLst>
          </p:cNvPr>
          <p:cNvSpPr/>
          <p:nvPr userDrawn="1"/>
        </p:nvSpPr>
        <p:spPr>
          <a:xfrm>
            <a:off x="9153832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61EF8316-3C53-57B5-1F5F-CC0D2F8DE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0893" y="1876092"/>
            <a:ext cx="2558743" cy="4331366"/>
          </a:xfrm>
        </p:spPr>
        <p:txBody>
          <a:bodyPr lIns="216000" tIns="468000" rIns="216000" bIns="46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C1FB767C-28BF-F9BA-EE71-5FACE4C2E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2362" y="1876090"/>
            <a:ext cx="2558743" cy="4331368"/>
          </a:xfrm>
        </p:spPr>
        <p:txBody>
          <a:bodyPr lIns="216000" tIns="468000" rIns="216000" bIns="46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C7C1218-FD53-DBDC-F096-9F4EBFFC45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3831" y="1876090"/>
            <a:ext cx="2558743" cy="4331368"/>
          </a:xfrm>
        </p:spPr>
        <p:txBody>
          <a:bodyPr lIns="216000" tIns="468000" rIns="216000" bIns="46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60135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4 блоками +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8EF6CE9-408F-B080-FECA-3DC1859AEB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66884"/>
            <a:ext cx="2558742" cy="4331368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E40976B-DF7C-FA0C-AA49-3EE2C9C3EFE5}"/>
              </a:ext>
            </a:extLst>
          </p:cNvPr>
          <p:cNvSpPr/>
          <p:nvPr userDrawn="1"/>
        </p:nvSpPr>
        <p:spPr>
          <a:xfrm>
            <a:off x="479425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C8831E-3EF3-47C9-421B-3A2E9BA5C757}"/>
              </a:ext>
            </a:extLst>
          </p:cNvPr>
          <p:cNvSpPr/>
          <p:nvPr userDrawn="1"/>
        </p:nvSpPr>
        <p:spPr>
          <a:xfrm>
            <a:off x="3370894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A17FAB-AFB7-6EAA-8806-40B05F39985D}"/>
              </a:ext>
            </a:extLst>
          </p:cNvPr>
          <p:cNvSpPr/>
          <p:nvPr userDrawn="1"/>
        </p:nvSpPr>
        <p:spPr>
          <a:xfrm>
            <a:off x="6262363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6951F51-6F95-9188-8ED7-6D3200AA9193}"/>
              </a:ext>
            </a:extLst>
          </p:cNvPr>
          <p:cNvSpPr/>
          <p:nvPr userDrawn="1"/>
        </p:nvSpPr>
        <p:spPr>
          <a:xfrm>
            <a:off x="9153832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A0A609D4-1C37-1F5B-65A5-F0CA0C684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0893" y="1866884"/>
            <a:ext cx="2558743" cy="4331368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D43771C0-C4AD-D2F7-4F26-CA6335410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2362" y="1866884"/>
            <a:ext cx="2558743" cy="4331368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2AF652E9-7AF4-1327-E8C2-A4E6167F78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3831" y="1866883"/>
            <a:ext cx="2558743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4988C9A2-BF59-1439-47BA-DA41C66D5E13}"/>
              </a:ext>
            </a:extLst>
          </p:cNvPr>
          <p:cNvSpPr/>
          <p:nvPr userDrawn="1"/>
        </p:nvSpPr>
        <p:spPr>
          <a:xfrm>
            <a:off x="658813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01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1974BE58-B904-84BA-212C-47B93DBF48F8}"/>
              </a:ext>
            </a:extLst>
          </p:cNvPr>
          <p:cNvSpPr/>
          <p:nvPr userDrawn="1"/>
        </p:nvSpPr>
        <p:spPr>
          <a:xfrm>
            <a:off x="3550282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02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812C937-1D78-7A5D-90BA-B002C3A1BA0E}"/>
              </a:ext>
            </a:extLst>
          </p:cNvPr>
          <p:cNvSpPr/>
          <p:nvPr userDrawn="1"/>
        </p:nvSpPr>
        <p:spPr>
          <a:xfrm>
            <a:off x="6441751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03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90B19BD1-EAD9-954B-A91B-3C6F8C12EF5B}"/>
              </a:ext>
            </a:extLst>
          </p:cNvPr>
          <p:cNvSpPr/>
          <p:nvPr userDrawn="1"/>
        </p:nvSpPr>
        <p:spPr>
          <a:xfrm>
            <a:off x="9333220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04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858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4 блоками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8DA7F7-F54E-EE36-7D4E-30CF52A95BC2}"/>
              </a:ext>
            </a:extLst>
          </p:cNvPr>
          <p:cNvSpPr/>
          <p:nvPr userDrawn="1"/>
        </p:nvSpPr>
        <p:spPr>
          <a:xfrm>
            <a:off x="479425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7A9EF34-D4B7-3E6D-3C54-7221417C78EF}"/>
              </a:ext>
            </a:extLst>
          </p:cNvPr>
          <p:cNvSpPr/>
          <p:nvPr userDrawn="1"/>
        </p:nvSpPr>
        <p:spPr>
          <a:xfrm>
            <a:off x="3370894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9A63215-6737-2F92-E66C-D462ED2EE444}"/>
              </a:ext>
            </a:extLst>
          </p:cNvPr>
          <p:cNvSpPr/>
          <p:nvPr userDrawn="1"/>
        </p:nvSpPr>
        <p:spPr>
          <a:xfrm>
            <a:off x="6262363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1DF01B3-FB11-78DB-59FA-287FF9B4F952}"/>
              </a:ext>
            </a:extLst>
          </p:cNvPr>
          <p:cNvSpPr/>
          <p:nvPr userDrawn="1"/>
        </p:nvSpPr>
        <p:spPr>
          <a:xfrm>
            <a:off x="9153832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388804A9-BE56-FFA6-178B-CB06BD39A4E7}"/>
              </a:ext>
            </a:extLst>
          </p:cNvPr>
          <p:cNvSpPr/>
          <p:nvPr userDrawn="1"/>
        </p:nvSpPr>
        <p:spPr>
          <a:xfrm>
            <a:off x="658813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D65AD8E7-2C91-8943-0A3D-4EDFE4BBB6C9}"/>
              </a:ext>
            </a:extLst>
          </p:cNvPr>
          <p:cNvSpPr/>
          <p:nvPr userDrawn="1"/>
        </p:nvSpPr>
        <p:spPr>
          <a:xfrm>
            <a:off x="3550282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4A39DACA-D293-0943-73D1-90844776FD0B}"/>
              </a:ext>
            </a:extLst>
          </p:cNvPr>
          <p:cNvSpPr/>
          <p:nvPr userDrawn="1"/>
        </p:nvSpPr>
        <p:spPr>
          <a:xfrm>
            <a:off x="6441751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70A706C5-D021-D8C9-6596-DE32C95E4A08}"/>
              </a:ext>
            </a:extLst>
          </p:cNvPr>
          <p:cNvSpPr/>
          <p:nvPr userDrawn="1"/>
        </p:nvSpPr>
        <p:spPr>
          <a:xfrm>
            <a:off x="9333220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090B6F46-5047-FB4D-B77A-1908712D8B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866884"/>
            <a:ext cx="2558742" cy="4331368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A3052E93-4808-8741-9C47-D07A05B424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0893" y="1866884"/>
            <a:ext cx="2558743" cy="4331368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A0970CDC-956A-E746-B25A-20FE4EB69B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2362" y="1866884"/>
            <a:ext cx="2558743" cy="4331368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45E013BC-EF83-C24F-BB68-3AC2FA3A8B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3831" y="1866883"/>
            <a:ext cx="2558743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305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5 этап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2">
            <a:extLst>
              <a:ext uri="{FF2B5EF4-FFF2-40B4-BE49-F238E27FC236}">
                <a16:creationId xmlns:a16="http://schemas.microsoft.com/office/drawing/2014/main" id="{84600F74-5BB3-CD42-7AE7-91B0017FCD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129" y="2231412"/>
            <a:ext cx="2124000" cy="3364065"/>
          </a:xfrm>
        </p:spPr>
        <p:txBody>
          <a:bodyPr lIns="216000" tIns="1007999" rIns="216000" bIns="57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2A0EBA0-6E51-8E48-7D01-16413D43FC57}"/>
              </a:ext>
            </a:extLst>
          </p:cNvPr>
          <p:cNvSpPr/>
          <p:nvPr userDrawn="1"/>
        </p:nvSpPr>
        <p:spPr>
          <a:xfrm>
            <a:off x="479425" y="2231413"/>
            <a:ext cx="2124000" cy="336406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5953AC-1604-A1FE-BA04-5EF78F268EDD}"/>
              </a:ext>
            </a:extLst>
          </p:cNvPr>
          <p:cNvSpPr txBox="1"/>
          <p:nvPr userDrawn="1"/>
        </p:nvSpPr>
        <p:spPr>
          <a:xfrm>
            <a:off x="580160" y="2732834"/>
            <a:ext cx="19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01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7C144D-DD94-EF76-4A5D-4F95A3B5B2A6}"/>
              </a:ext>
            </a:extLst>
          </p:cNvPr>
          <p:cNvSpPr/>
          <p:nvPr userDrawn="1"/>
        </p:nvSpPr>
        <p:spPr>
          <a:xfrm>
            <a:off x="2756713" y="2231413"/>
            <a:ext cx="2124000" cy="336406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4A11A-E915-DD41-9124-4D896C688FFF}"/>
              </a:ext>
            </a:extLst>
          </p:cNvPr>
          <p:cNvSpPr txBox="1"/>
          <p:nvPr userDrawn="1"/>
        </p:nvSpPr>
        <p:spPr>
          <a:xfrm>
            <a:off x="2857448" y="2732834"/>
            <a:ext cx="19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45A668C-D6C9-D9A6-70B2-5C3A4C3A0B77}"/>
              </a:ext>
            </a:extLst>
          </p:cNvPr>
          <p:cNvSpPr/>
          <p:nvPr userDrawn="1"/>
        </p:nvSpPr>
        <p:spPr>
          <a:xfrm>
            <a:off x="5034001" y="2231413"/>
            <a:ext cx="2124000" cy="336406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9599F-48A1-3658-592C-D8962625916F}"/>
              </a:ext>
            </a:extLst>
          </p:cNvPr>
          <p:cNvSpPr txBox="1"/>
          <p:nvPr userDrawn="1"/>
        </p:nvSpPr>
        <p:spPr>
          <a:xfrm>
            <a:off x="5134736" y="2732834"/>
            <a:ext cx="19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03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612874F-F6C1-25AD-A25A-2B2938D22392}"/>
              </a:ext>
            </a:extLst>
          </p:cNvPr>
          <p:cNvSpPr/>
          <p:nvPr userDrawn="1"/>
        </p:nvSpPr>
        <p:spPr>
          <a:xfrm>
            <a:off x="7311289" y="2231413"/>
            <a:ext cx="2124000" cy="336406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4A8C3B-2290-3C3E-6565-EF237AE14510}"/>
              </a:ext>
            </a:extLst>
          </p:cNvPr>
          <p:cNvSpPr txBox="1"/>
          <p:nvPr userDrawn="1"/>
        </p:nvSpPr>
        <p:spPr>
          <a:xfrm>
            <a:off x="7412024" y="2732834"/>
            <a:ext cx="19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04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48D7883-F457-5C16-6404-761A8D2F7704}"/>
              </a:ext>
            </a:extLst>
          </p:cNvPr>
          <p:cNvSpPr/>
          <p:nvPr userDrawn="1"/>
        </p:nvSpPr>
        <p:spPr>
          <a:xfrm>
            <a:off x="9588575" y="2231413"/>
            <a:ext cx="2124000" cy="336406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679ED9-4EFB-18AF-E223-3C9E61CFF2EA}"/>
              </a:ext>
            </a:extLst>
          </p:cNvPr>
          <p:cNvSpPr txBox="1"/>
          <p:nvPr userDrawn="1"/>
        </p:nvSpPr>
        <p:spPr>
          <a:xfrm>
            <a:off x="9689310" y="2732834"/>
            <a:ext cx="19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05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BF1F0A8-E56B-F34B-4B89-072FAE72F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1415" y="2231412"/>
            <a:ext cx="2124000" cy="3364065"/>
          </a:xfrm>
        </p:spPr>
        <p:txBody>
          <a:bodyPr lIns="216000" tIns="1007999" rIns="216000" bIns="57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42C9259F-2D25-758D-4168-E73CCB6F43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8701" y="2231412"/>
            <a:ext cx="2124000" cy="3364065"/>
          </a:xfrm>
        </p:spPr>
        <p:txBody>
          <a:bodyPr lIns="216000" tIns="1007999" rIns="216000" bIns="57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3AB88FA1-6838-4648-08BA-F0049B0001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05987" y="2231412"/>
            <a:ext cx="2124000" cy="3364065"/>
          </a:xfrm>
        </p:spPr>
        <p:txBody>
          <a:bodyPr lIns="216000" tIns="1007999" rIns="216000" bIns="57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499517B-7B5A-7FAB-3A79-EA8A06854F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88575" y="2231412"/>
            <a:ext cx="2124000" cy="3363607"/>
          </a:xfrm>
        </p:spPr>
        <p:txBody>
          <a:bodyPr lIns="216000" tIns="1007999" rIns="216000" bIns="57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8763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фото и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91168C39-F975-4F78-BA09-AE6129AFAC6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750169-7A1C-4B9B-B6BA-948A192A39A0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248841-6A06-403C-9759-51CB1A97A08B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A26FE2-C0CB-461D-AE48-C2F3F883327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3254D7-0BED-4F94-AA8D-9A5ECB5DEEF2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DC5E3B-30B3-4C39-B335-A7732D0330F3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64857C-782F-4663-A5B1-6816F1E255E8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CDD334B-AD4C-4D0D-8C25-6DABFB7EF510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E9047FA8-086E-F3B3-A6A8-460058D9F0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7987" y="1671616"/>
            <a:ext cx="11376025" cy="494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BB145A-0BFA-78D7-415A-76077E35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7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заполнителя и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бъект 21">
            <a:extLst>
              <a:ext uri="{FF2B5EF4-FFF2-40B4-BE49-F238E27FC236}">
                <a16:creationId xmlns:a16="http://schemas.microsoft.com/office/drawing/2014/main" id="{8C47F475-AC32-B07E-0F80-1DEBE3B5DBA5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92583" y="4184145"/>
            <a:ext cx="5494338" cy="2365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22" name="Объект 21">
            <a:extLst>
              <a:ext uri="{FF2B5EF4-FFF2-40B4-BE49-F238E27FC236}">
                <a16:creationId xmlns:a16="http://schemas.microsoft.com/office/drawing/2014/main" id="{99AC3669-26AE-3C14-BC21-969737ACA62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92583" y="1653670"/>
            <a:ext cx="5494338" cy="2365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4F5B0-8DA5-4DA2-B9BE-7DCE40EC8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896F97-7661-7682-3BC9-4E57B14C00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1653670"/>
            <a:ext cx="5494337" cy="45749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183CE9DF-5817-DBBB-0F6B-BBD05F70D744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17" name="Straight Connector 12">
              <a:extLst>
                <a:ext uri="{FF2B5EF4-FFF2-40B4-BE49-F238E27FC236}">
                  <a16:creationId xmlns:a16="http://schemas.microsoft.com/office/drawing/2014/main" id="{BFF255FB-850D-FBAF-6941-0D4FAA3F2792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3">
              <a:extLst>
                <a:ext uri="{FF2B5EF4-FFF2-40B4-BE49-F238E27FC236}">
                  <a16:creationId xmlns:a16="http://schemas.microsoft.com/office/drawing/2014/main" id="{4736E1D4-59C7-93BC-1BB8-C687D593B9E4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527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7FD9F3-9620-44F7-B96B-15ABA57527C3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72AB89-6D23-44B3-988F-3331026897AD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245570-4BA4-4B0E-B43F-8D0A7AA8FB09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BF11F4-3A45-4241-B24C-A4597B22725B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8A69A2-D910-4378-800F-D5971A920142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295B43B-87E9-4008-AA35-3C2BC2495EE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D6B9EC-37E0-44ED-901F-3909F853DB91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F083461-D5D4-A563-FD63-BBAB19E354BC}"/>
              </a:ext>
            </a:extLst>
          </p:cNvPr>
          <p:cNvGrpSpPr/>
          <p:nvPr userDrawn="1"/>
        </p:nvGrpSpPr>
        <p:grpSpPr>
          <a:xfrm>
            <a:off x="501651" y="0"/>
            <a:ext cx="279773" cy="6858000"/>
            <a:chOff x="501651" y="0"/>
            <a:chExt cx="279773" cy="6858000"/>
          </a:xfrm>
        </p:grpSpPr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ADD22BB0-EC00-4A8B-3E52-FA5DD74CC926}"/>
                </a:ext>
              </a:extLst>
            </p:cNvPr>
            <p:cNvCxnSpPr/>
            <p:nvPr userDrawn="1"/>
          </p:nvCxnSpPr>
          <p:spPr>
            <a:xfrm>
              <a:off x="501651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id="{0BE75420-A6B6-E721-B7DA-4188E0F13CC9}"/>
                </a:ext>
              </a:extLst>
            </p:cNvPr>
            <p:cNvCxnSpPr/>
            <p:nvPr userDrawn="1"/>
          </p:nvCxnSpPr>
          <p:spPr>
            <a:xfrm>
              <a:off x="781424" y="0"/>
              <a:ext cx="0" cy="3429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B0EC48A7-BA50-5EB5-C5C9-7010E642E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968" y="3287453"/>
            <a:ext cx="5643814" cy="126523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 cap="all" baseline="0">
                <a:latin typeface="+mj-lt"/>
              </a:defRPr>
            </a:lvl1pPr>
          </a:lstStyle>
          <a:p>
            <a:pPr lvl="0"/>
            <a:r>
              <a:rPr lang="ru-RU" dirty="0"/>
              <a:t>Раздел один </a:t>
            </a:r>
            <a:br>
              <a:rPr lang="ru-RU" dirty="0"/>
            </a:br>
            <a:r>
              <a:rPr lang="ru-RU" dirty="0"/>
              <a:t>и его 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D41809D-E8A8-F13C-7A24-A6FEADC2D2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306" y="782122"/>
            <a:ext cx="3465327" cy="2354695"/>
          </a:xfrm>
        </p:spPr>
        <p:txBody>
          <a:bodyPr>
            <a:noAutofit/>
          </a:bodyPr>
          <a:lstStyle>
            <a:lvl1pPr>
              <a:defRPr sz="16600" b="0">
                <a:solidFill>
                  <a:schemeClr val="accent5"/>
                </a:solidFill>
                <a:latin typeface="+mj-lt"/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8A1821C8-BEF4-3F4E-5811-B70CBF4242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7949" y="0"/>
            <a:ext cx="6434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9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фото и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9379078-8089-E304-F6DB-CCF235B22C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3321" y="165367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D51AFFA7-8B6D-70DF-897D-B66765E7C2D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93321" y="418432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8E1263-B417-DF4C-93E3-0D6B58A7E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9A9164EF-D105-DCD1-7173-E867BA6AB1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1653670"/>
            <a:ext cx="5494337" cy="45749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D4FBA1D9-4EBA-3BCB-3752-71BB193DB008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C639912B-3A41-B100-B66A-1AFD17767A15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3">
              <a:extLst>
                <a:ext uri="{FF2B5EF4-FFF2-40B4-BE49-F238E27FC236}">
                  <a16:creationId xmlns:a16="http://schemas.microsoft.com/office/drawing/2014/main" id="{62ECC92F-6739-A1AE-9CA1-A19FFF8E8742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1033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описания и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">
            <a:extLst>
              <a:ext uri="{FF2B5EF4-FFF2-40B4-BE49-F238E27FC236}">
                <a16:creationId xmlns:a16="http://schemas.microsoft.com/office/drawing/2014/main" id="{D0EBB720-4A38-D94B-E42B-26572EE74B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7988" y="1653670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9379078-8089-E304-F6DB-CCF235B22C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1626" y="418432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D51AFFA7-8B6D-70DF-897D-B66765E7C2D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93321" y="418432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F0A8F8-12A4-4DA8-D0A4-4ABC13DC9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22DD835C-7207-E0F0-7FF0-8354343892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9683" y="1653670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5491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описания и 2 заполнител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3CC10E-0337-6219-14BD-534C6F15A15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80153" y="4184320"/>
            <a:ext cx="5494337" cy="23653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0EBB720-4A38-D94B-E42B-26572EE74B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7988" y="1653670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F0A8F8-12A4-4DA8-D0A4-4ABC13DC9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22DD835C-7207-E0F0-7FF0-8354343892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9683" y="1653670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F24C4B9-009B-FC7C-A39D-2BB1CA0153E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92584" y="4184320"/>
            <a:ext cx="5494337" cy="23653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3889864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фото и 2 опис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9379078-8089-E304-F6DB-CCF235B22C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8718" y="165367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D51AFFA7-8B6D-70DF-897D-B66765E7C2D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90413" y="165367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0EBB720-4A38-D94B-E42B-26572EE74B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7988" y="4177992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F0A8F8-12A4-4DA8-D0A4-4ABC13DC9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22DD835C-7207-E0F0-7FF0-8354343892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9683" y="4177992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46360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заполнителя и 2 опис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">
            <a:extLst>
              <a:ext uri="{FF2B5EF4-FFF2-40B4-BE49-F238E27FC236}">
                <a16:creationId xmlns:a16="http://schemas.microsoft.com/office/drawing/2014/main" id="{D0EBB720-4A38-D94B-E42B-26572EE74B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7988" y="4177992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F0A8F8-12A4-4DA8-D0A4-4ABC13DC9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22DD835C-7207-E0F0-7FF0-8354343892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9683" y="4177992"/>
            <a:ext cx="5494337" cy="23831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58E28ED-D0CA-B387-5E8A-956F7D7DD28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77245" y="1653670"/>
            <a:ext cx="5494337" cy="23653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F24E29F-8A76-4D6D-0FC0-452B05190E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89676" y="1653670"/>
            <a:ext cx="5494337" cy="23653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1250729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заполнителя и 1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6" name="Объект 21">
            <a:extLst>
              <a:ext uri="{FF2B5EF4-FFF2-40B4-BE49-F238E27FC236}">
                <a16:creationId xmlns:a16="http://schemas.microsoft.com/office/drawing/2014/main" id="{7BD558CE-7A10-99A6-23CC-89D43DA67003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60950" y="1653671"/>
            <a:ext cx="3626958" cy="4895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18" name="Объект 21">
            <a:extLst>
              <a:ext uri="{FF2B5EF4-FFF2-40B4-BE49-F238E27FC236}">
                <a16:creationId xmlns:a16="http://schemas.microsoft.com/office/drawing/2014/main" id="{B6043F7B-56B1-0B0D-F958-0593F5110BB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401213" y="1653671"/>
            <a:ext cx="3626958" cy="4895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C664C-5CF9-268B-FF72-229197A42C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7988" y="1654175"/>
            <a:ext cx="3860446" cy="4906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1525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2 фото и 1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A8B71BE-815E-FAB3-C2FD-0854B12EB3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401459" y="1654175"/>
            <a:ext cx="3625850" cy="49069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20" name="Рисунок 10">
            <a:extLst>
              <a:ext uri="{FF2B5EF4-FFF2-40B4-BE49-F238E27FC236}">
                <a16:creationId xmlns:a16="http://schemas.microsoft.com/office/drawing/2014/main" id="{868FED55-CAA3-E8F1-AE88-7A3DFD6B9AC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60333" y="1654175"/>
            <a:ext cx="3625850" cy="49069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C664C-5CF9-268B-FF72-229197A42C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7988" y="1654175"/>
            <a:ext cx="3860446" cy="4906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0547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21880E18-C2AF-4D9F-9658-F4BF5FE2810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0889" y="165367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D0E1016-8D7F-4F0F-9E40-39BA823AD85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3321" y="165367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7DCFF0B8-07C4-4900-B435-1E9FA80F40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80889" y="418432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3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96E2EE1F-011D-4B97-9EFA-9726D113B12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93321" y="4184320"/>
            <a:ext cx="5493600" cy="2365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4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5DC86-8048-4A1E-8905-5E398BE5DF15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256117D-970A-42CD-8E4D-7E94C80C3229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5E17F5-3023-461C-85C5-233B95F6C338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901F97-182E-4DCE-861F-3D78E42D971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81BE03-EDF6-42D1-B7A2-DF3D486A7846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85AE8E-3A5B-42B7-BA3B-8C4A1E650970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AA1595A-E08D-4264-95AD-7E3A338AC79E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75BD38-8808-7346-556F-9270604F9C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3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1 среднее фото и 1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E936BD3-41DA-373A-8632-A618465B56E6}"/>
              </a:ext>
            </a:extLst>
          </p:cNvPr>
          <p:cNvSpPr/>
          <p:nvPr userDrawn="1"/>
        </p:nvSpPr>
        <p:spPr>
          <a:xfrm>
            <a:off x="8879116" y="740118"/>
            <a:ext cx="2880000" cy="2160000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h-TH" sz="2800"/>
          </a:p>
        </p:txBody>
      </p:sp>
      <p:pic>
        <p:nvPicPr>
          <p:cNvPr id="20" name="Graphic 3">
            <a:extLst>
              <a:ext uri="{FF2B5EF4-FFF2-40B4-BE49-F238E27FC236}">
                <a16:creationId xmlns:a16="http://schemas.microsoft.com/office/drawing/2014/main" id="{AA8C6170-D19B-98F2-A44E-CFEEA7AD2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47" t="1282" r="54370" b="70730"/>
          <a:stretch/>
        </p:blipFill>
        <p:spPr>
          <a:xfrm flipH="1">
            <a:off x="8879116" y="740118"/>
            <a:ext cx="2880000" cy="216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B51A58-0BC7-4914-8C8D-CE2DB9524BCE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840418-1CDB-41A6-A330-B801196D8126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6ADCC3-F983-4CC1-95AE-F5441A4DEC21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AE463D-6596-4321-96DA-EDB64D372D27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9E50A4-429B-45FB-B4C7-3591D1AD5B73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2D035E-FCC3-498F-BBAE-8EF1DA157EF3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33FF6C-C1E1-4AFE-A509-CA270C3242D4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C7DAA7-5308-398A-EB80-8A2A88E7A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8"/>
            <a:ext cx="5688012" cy="1837096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СПЕКТРУМ ЗАНИМАЕТ УСТОЙЧИВУЮ ПОЗИЦИЮ СРЕДИ НЕЗАВИСИМЫХ </a:t>
            </a:r>
            <a:br>
              <a:rPr lang="ru-RU" dirty="0"/>
            </a:br>
            <a:r>
              <a:rPr lang="ru-RU" dirty="0"/>
              <a:t>(МАКС. 4 СТРОКИ) </a:t>
            </a:r>
            <a:endParaRPr lang="en-US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25AA2163-B39E-C817-F766-23DBC47ABE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2580599"/>
            <a:ext cx="5688012" cy="39805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F382555B-666D-50B6-7003-88C1A9677E3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33899" y="1027902"/>
            <a:ext cx="3984804" cy="5521617"/>
          </a:xfrm>
          <a:solidFill>
            <a:schemeClr val="bg1">
              <a:lumMod val="85000"/>
            </a:schemeClr>
          </a:solidFill>
        </p:spPr>
        <p:txBody>
          <a:bodyPr tIns="108000" anchor="ctr">
            <a:normAutofit/>
          </a:bodyPr>
          <a:lstStyle>
            <a:lvl1pPr marL="0" indent="0" algn="ctr">
              <a:buNone/>
              <a:defRPr sz="1600" i="0" spc="0" baseline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Рисунок 1</a:t>
            </a:r>
            <a:endParaRPr lang="th-TH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2206707E-C123-4218-1C61-8DD9DE0C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F40631C-56BB-04AA-726E-5DB3F3E01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21" name="Graphic 7">
            <a:extLst>
              <a:ext uri="{FF2B5EF4-FFF2-40B4-BE49-F238E27FC236}">
                <a16:creationId xmlns:a16="http://schemas.microsoft.com/office/drawing/2014/main" id="{2019D9E1-7591-2E48-8ACB-08364236CF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8C2E7D6-1FA2-594E-96AF-05631D14E44F}"/>
              </a:ext>
            </a:extLst>
          </p:cNvPr>
          <p:cNvGrpSpPr/>
          <p:nvPr userDrawn="1"/>
        </p:nvGrpSpPr>
        <p:grpSpPr>
          <a:xfrm flipV="1">
            <a:off x="10600801" y="683474"/>
            <a:ext cx="1408104" cy="569922"/>
            <a:chOff x="11030292" y="6343515"/>
            <a:chExt cx="1408104" cy="569922"/>
          </a:xfrm>
          <a:solidFill>
            <a:schemeClr val="accent2"/>
          </a:solidFill>
        </p:grpSpPr>
        <p:sp>
          <p:nvSpPr>
            <p:cNvPr id="23" name="Полилиния: фигура 20">
              <a:extLst>
                <a:ext uri="{FF2B5EF4-FFF2-40B4-BE49-F238E27FC236}">
                  <a16:creationId xmlns:a16="http://schemas.microsoft.com/office/drawing/2014/main" id="{43AA641F-EA18-CC42-911B-B1051F75C34E}"/>
                </a:ext>
              </a:extLst>
            </p:cNvPr>
            <p:cNvSpPr/>
            <p:nvPr userDrawn="1"/>
          </p:nvSpPr>
          <p:spPr>
            <a:xfrm rot="2700000">
              <a:off x="11868898" y="6345632"/>
              <a:ext cx="378536" cy="757073"/>
            </a:xfrm>
            <a:custGeom>
              <a:avLst/>
              <a:gdLst>
                <a:gd name="connsiteX0" fmla="*/ 0 w 378536"/>
                <a:gd name="connsiteY0" fmla="*/ 0 h 757073"/>
                <a:gd name="connsiteX1" fmla="*/ 378536 w 378536"/>
                <a:gd name="connsiteY1" fmla="*/ 378536 h 757073"/>
                <a:gd name="connsiteX2" fmla="*/ 0 w 378536"/>
                <a:gd name="connsiteY2" fmla="*/ 757073 h 75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536" h="757073">
                  <a:moveTo>
                    <a:pt x="0" y="0"/>
                  </a:moveTo>
                  <a:lnTo>
                    <a:pt x="378536" y="378536"/>
                  </a:lnTo>
                  <a:lnTo>
                    <a:pt x="0" y="75707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4" name="Полилиния: фигура 21">
              <a:extLst>
                <a:ext uri="{FF2B5EF4-FFF2-40B4-BE49-F238E27FC236}">
                  <a16:creationId xmlns:a16="http://schemas.microsoft.com/office/drawing/2014/main" id="{DCA048E6-3E88-6145-8033-942BB1F2923C}"/>
                </a:ext>
              </a:extLst>
            </p:cNvPr>
            <p:cNvSpPr/>
            <p:nvPr userDrawn="1"/>
          </p:nvSpPr>
          <p:spPr>
            <a:xfrm rot="2700000">
              <a:off x="11793034" y="5975179"/>
              <a:ext cx="113654" cy="1081366"/>
            </a:xfrm>
            <a:custGeom>
              <a:avLst/>
              <a:gdLst>
                <a:gd name="connsiteX0" fmla="*/ 0 w 113654"/>
                <a:gd name="connsiteY0" fmla="*/ 0 h 1081366"/>
                <a:gd name="connsiteX1" fmla="*/ 113654 w 113654"/>
                <a:gd name="connsiteY1" fmla="*/ 113654 h 1081366"/>
                <a:gd name="connsiteX2" fmla="*/ 113654 w 113654"/>
                <a:gd name="connsiteY2" fmla="*/ 967712 h 1081366"/>
                <a:gd name="connsiteX3" fmla="*/ 0 w 113654"/>
                <a:gd name="connsiteY3" fmla="*/ 1081366 h 10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081366">
                  <a:moveTo>
                    <a:pt x="0" y="0"/>
                  </a:moveTo>
                  <a:lnTo>
                    <a:pt x="113654" y="113654"/>
                  </a:lnTo>
                  <a:lnTo>
                    <a:pt x="113654" y="967712"/>
                  </a:lnTo>
                  <a:lnTo>
                    <a:pt x="0" y="108136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5" name="Полилиния: фигура 22">
              <a:extLst>
                <a:ext uri="{FF2B5EF4-FFF2-40B4-BE49-F238E27FC236}">
                  <a16:creationId xmlns:a16="http://schemas.microsoft.com/office/drawing/2014/main" id="{9D1B2B8C-C211-3149-BA15-F985FD21F4B0}"/>
                </a:ext>
              </a:extLst>
            </p:cNvPr>
            <p:cNvSpPr/>
            <p:nvPr userDrawn="1"/>
          </p:nvSpPr>
          <p:spPr>
            <a:xfrm rot="2700000">
              <a:off x="11677517" y="5696290"/>
              <a:ext cx="113654" cy="1408104"/>
            </a:xfrm>
            <a:custGeom>
              <a:avLst/>
              <a:gdLst>
                <a:gd name="connsiteX0" fmla="*/ 0 w 113654"/>
                <a:gd name="connsiteY0" fmla="*/ 0 h 1408104"/>
                <a:gd name="connsiteX1" fmla="*/ 113654 w 113654"/>
                <a:gd name="connsiteY1" fmla="*/ 113654 h 1408104"/>
                <a:gd name="connsiteX2" fmla="*/ 113654 w 113654"/>
                <a:gd name="connsiteY2" fmla="*/ 1294451 h 1408104"/>
                <a:gd name="connsiteX3" fmla="*/ 0 w 113654"/>
                <a:gd name="connsiteY3" fmla="*/ 1408104 h 14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408104">
                  <a:moveTo>
                    <a:pt x="0" y="0"/>
                  </a:moveTo>
                  <a:lnTo>
                    <a:pt x="113654" y="113654"/>
                  </a:lnTo>
                  <a:lnTo>
                    <a:pt x="113654" y="1294451"/>
                  </a:lnTo>
                  <a:lnTo>
                    <a:pt x="0" y="140810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749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1 большое фото и 1 опис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>
            <a:extLst>
              <a:ext uri="{FF2B5EF4-FFF2-40B4-BE49-F238E27FC236}">
                <a16:creationId xmlns:a16="http://schemas.microsoft.com/office/drawing/2014/main" id="{7C8F1D1A-66B1-5005-DD4C-AAD46A8CD1F5}"/>
              </a:ext>
            </a:extLst>
          </p:cNvPr>
          <p:cNvSpPr/>
          <p:nvPr userDrawn="1"/>
        </p:nvSpPr>
        <p:spPr>
          <a:xfrm>
            <a:off x="6096002" y="296866"/>
            <a:ext cx="2419351" cy="62642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pic>
        <p:nvPicPr>
          <p:cNvPr id="25" name="Graphic 3">
            <a:extLst>
              <a:ext uri="{FF2B5EF4-FFF2-40B4-BE49-F238E27FC236}">
                <a16:creationId xmlns:a16="http://schemas.microsoft.com/office/drawing/2014/main" id="{A905E98F-B0AD-CA71-F22A-14FF5379A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647" t="1281" r="58366" b="17700"/>
          <a:stretch/>
        </p:blipFill>
        <p:spPr>
          <a:xfrm flipH="1">
            <a:off x="6095999" y="296866"/>
            <a:ext cx="2419354" cy="625265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B51A58-0BC7-4914-8C8D-CE2DB9524BCE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840418-1CDB-41A6-A330-B801196D8126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6ADCC3-F983-4CC1-95AE-F5441A4DEC21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AE463D-6596-4321-96DA-EDB64D372D27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9E50A4-429B-45FB-B4C7-3591D1AD5B73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2D035E-FCC3-498F-BBAE-8EF1DA157EF3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33FF6C-C1E1-4AFE-A509-CA270C3242D4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C7DAA7-5308-398A-EB80-8A2A88E7A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8"/>
            <a:ext cx="5309321" cy="1837096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СПЕКТРУМ ЗАНИМАЕТ УСТОЙЧИВУЮ ПОЗИЦИЮ СРЕДИ НЕЗАВИСИМЫХ </a:t>
            </a:r>
            <a:br>
              <a:rPr lang="ru-RU" dirty="0"/>
            </a:br>
            <a:r>
              <a:rPr lang="ru-RU" dirty="0"/>
              <a:t>(МАКС. 4 СТРОКИ) </a:t>
            </a:r>
            <a:endParaRPr lang="en-US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25AA2163-B39E-C817-F766-23DBC47ABE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2580600"/>
            <a:ext cx="5309321" cy="3560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DCC030D-CBFC-8E94-5066-8ACED72A460C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id="{76B5B04A-85B6-1DA1-2661-9412F82F05C4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13A80024-AFDF-1B95-2A77-4ACA9774FE8F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7753F7D-A4FC-6881-BCAA-12F9C29EE5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14581" y="685802"/>
            <a:ext cx="5168216" cy="5486403"/>
          </a:xfrm>
          <a:solidFill>
            <a:schemeClr val="bg1">
              <a:lumMod val="85000"/>
            </a:schemeClr>
          </a:solidFill>
        </p:spPr>
        <p:txBody>
          <a:bodyPr tIns="108000" anchor="ctr">
            <a:normAutofit/>
          </a:bodyPr>
          <a:lstStyle>
            <a:lvl1pPr marL="0" indent="0" algn="ctr">
              <a:buNone/>
              <a:defRPr sz="1600" i="0" spc="0" baseline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Рисунок 1</a:t>
            </a:r>
            <a:endParaRPr lang="th-TH" dirty="0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F2DDD9A-24EA-C9AF-831A-CA7EAE3F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D74D135-3943-AF93-151B-98EAD725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26" name="Graphic 7">
            <a:extLst>
              <a:ext uri="{FF2B5EF4-FFF2-40B4-BE49-F238E27FC236}">
                <a16:creationId xmlns:a16="http://schemas.microsoft.com/office/drawing/2014/main" id="{D733271F-A92D-3B41-A9A6-1448396A94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458A276-618B-F743-B684-8C4C698C086B}"/>
              </a:ext>
            </a:extLst>
          </p:cNvPr>
          <p:cNvGrpSpPr/>
          <p:nvPr userDrawn="1"/>
        </p:nvGrpSpPr>
        <p:grpSpPr>
          <a:xfrm flipH="1">
            <a:off x="5849528" y="6049882"/>
            <a:ext cx="1408104" cy="569922"/>
            <a:chOff x="11030292" y="6343515"/>
            <a:chExt cx="1408104" cy="569922"/>
          </a:xfrm>
          <a:solidFill>
            <a:schemeClr val="accent2"/>
          </a:solidFill>
        </p:grpSpPr>
        <p:sp>
          <p:nvSpPr>
            <p:cNvPr id="28" name="Полилиния: фигура 20">
              <a:extLst>
                <a:ext uri="{FF2B5EF4-FFF2-40B4-BE49-F238E27FC236}">
                  <a16:creationId xmlns:a16="http://schemas.microsoft.com/office/drawing/2014/main" id="{4FA03918-7453-1E47-AFE7-10DD39838998}"/>
                </a:ext>
              </a:extLst>
            </p:cNvPr>
            <p:cNvSpPr/>
            <p:nvPr userDrawn="1"/>
          </p:nvSpPr>
          <p:spPr>
            <a:xfrm rot="2700000">
              <a:off x="11868898" y="6345632"/>
              <a:ext cx="378536" cy="757073"/>
            </a:xfrm>
            <a:custGeom>
              <a:avLst/>
              <a:gdLst>
                <a:gd name="connsiteX0" fmla="*/ 0 w 378536"/>
                <a:gd name="connsiteY0" fmla="*/ 0 h 757073"/>
                <a:gd name="connsiteX1" fmla="*/ 378536 w 378536"/>
                <a:gd name="connsiteY1" fmla="*/ 378536 h 757073"/>
                <a:gd name="connsiteX2" fmla="*/ 0 w 378536"/>
                <a:gd name="connsiteY2" fmla="*/ 757073 h 75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536" h="757073">
                  <a:moveTo>
                    <a:pt x="0" y="0"/>
                  </a:moveTo>
                  <a:lnTo>
                    <a:pt x="378536" y="378536"/>
                  </a:lnTo>
                  <a:lnTo>
                    <a:pt x="0" y="75707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9" name="Полилиния: фигура 21">
              <a:extLst>
                <a:ext uri="{FF2B5EF4-FFF2-40B4-BE49-F238E27FC236}">
                  <a16:creationId xmlns:a16="http://schemas.microsoft.com/office/drawing/2014/main" id="{B242C794-FF7D-2343-B495-D2492556428B}"/>
                </a:ext>
              </a:extLst>
            </p:cNvPr>
            <p:cNvSpPr/>
            <p:nvPr userDrawn="1"/>
          </p:nvSpPr>
          <p:spPr>
            <a:xfrm rot="2700000">
              <a:off x="11793034" y="5975179"/>
              <a:ext cx="113654" cy="1081366"/>
            </a:xfrm>
            <a:custGeom>
              <a:avLst/>
              <a:gdLst>
                <a:gd name="connsiteX0" fmla="*/ 0 w 113654"/>
                <a:gd name="connsiteY0" fmla="*/ 0 h 1081366"/>
                <a:gd name="connsiteX1" fmla="*/ 113654 w 113654"/>
                <a:gd name="connsiteY1" fmla="*/ 113654 h 1081366"/>
                <a:gd name="connsiteX2" fmla="*/ 113654 w 113654"/>
                <a:gd name="connsiteY2" fmla="*/ 967712 h 1081366"/>
                <a:gd name="connsiteX3" fmla="*/ 0 w 113654"/>
                <a:gd name="connsiteY3" fmla="*/ 1081366 h 10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081366">
                  <a:moveTo>
                    <a:pt x="0" y="0"/>
                  </a:moveTo>
                  <a:lnTo>
                    <a:pt x="113654" y="113654"/>
                  </a:lnTo>
                  <a:lnTo>
                    <a:pt x="113654" y="967712"/>
                  </a:lnTo>
                  <a:lnTo>
                    <a:pt x="0" y="108136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31" name="Полилиния: фигура 22">
              <a:extLst>
                <a:ext uri="{FF2B5EF4-FFF2-40B4-BE49-F238E27FC236}">
                  <a16:creationId xmlns:a16="http://schemas.microsoft.com/office/drawing/2014/main" id="{E268E9C0-4B57-0E49-B27B-B404FF2A757A}"/>
                </a:ext>
              </a:extLst>
            </p:cNvPr>
            <p:cNvSpPr/>
            <p:nvPr userDrawn="1"/>
          </p:nvSpPr>
          <p:spPr>
            <a:xfrm rot="2700000">
              <a:off x="11677517" y="5696290"/>
              <a:ext cx="113654" cy="1408104"/>
            </a:xfrm>
            <a:custGeom>
              <a:avLst/>
              <a:gdLst>
                <a:gd name="connsiteX0" fmla="*/ 0 w 113654"/>
                <a:gd name="connsiteY0" fmla="*/ 0 h 1408104"/>
                <a:gd name="connsiteX1" fmla="*/ 113654 w 113654"/>
                <a:gd name="connsiteY1" fmla="*/ 113654 h 1408104"/>
                <a:gd name="connsiteX2" fmla="*/ 113654 w 113654"/>
                <a:gd name="connsiteY2" fmla="*/ 1294451 h 1408104"/>
                <a:gd name="connsiteX3" fmla="*/ 0 w 113654"/>
                <a:gd name="connsiteY3" fmla="*/ 1408104 h 14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408104">
                  <a:moveTo>
                    <a:pt x="0" y="0"/>
                  </a:moveTo>
                  <a:lnTo>
                    <a:pt x="113654" y="113654"/>
                  </a:lnTo>
                  <a:lnTo>
                    <a:pt x="113654" y="1294451"/>
                  </a:lnTo>
                  <a:lnTo>
                    <a:pt x="0" y="140810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992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7FD9F3-9620-44F7-B96B-15ABA57527C3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72AB89-6D23-44B3-988F-3331026897AD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245570-4BA4-4B0E-B43F-8D0A7AA8FB09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BF11F4-3A45-4241-B24C-A4597B22725B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8A69A2-D910-4378-800F-D5971A920142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295B43B-87E9-4008-AA35-3C2BC2495EE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D6B9EC-37E0-44ED-901F-3909F853DB91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ADD22BB0-EC00-4A8B-3E52-FA5DD74CC926}"/>
              </a:ext>
            </a:extLst>
          </p:cNvPr>
          <p:cNvCxnSpPr/>
          <p:nvPr userDrawn="1"/>
        </p:nvCxnSpPr>
        <p:spPr>
          <a:xfrm>
            <a:off x="501651" y="666750"/>
            <a:ext cx="0" cy="619125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0BE75420-A6B6-E721-B7DA-4188E0F13CC9}"/>
              </a:ext>
            </a:extLst>
          </p:cNvPr>
          <p:cNvCxnSpPr/>
          <p:nvPr userDrawn="1"/>
        </p:nvCxnSpPr>
        <p:spPr>
          <a:xfrm>
            <a:off x="781424" y="0"/>
            <a:ext cx="0" cy="3429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B0EC48A7-BA50-5EB5-C5C9-7010E642E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968" y="3287453"/>
            <a:ext cx="5643814" cy="126523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Раздел один </a:t>
            </a:r>
            <a:br>
              <a:rPr lang="ru-RU" dirty="0"/>
            </a:br>
            <a:r>
              <a:rPr lang="ru-RU" dirty="0"/>
              <a:t>и его 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D41809D-E8A8-F13C-7A24-A6FEADC2D2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306" y="782122"/>
            <a:ext cx="3465327" cy="2354695"/>
          </a:xfrm>
        </p:spPr>
        <p:txBody>
          <a:bodyPr>
            <a:noAutofit/>
          </a:bodyPr>
          <a:lstStyle>
            <a:lvl1pPr>
              <a:defRPr sz="16600" b="0">
                <a:solidFill>
                  <a:schemeClr val="accent5"/>
                </a:solidFill>
                <a:latin typeface="+mj-lt"/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18" name="Graphic 1">
            <a:extLst>
              <a:ext uri="{FF2B5EF4-FFF2-40B4-BE49-F238E27FC236}">
                <a16:creationId xmlns:a16="http://schemas.microsoft.com/office/drawing/2014/main" id="{C2968EC0-07CA-A5A1-6060-25B4C205F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466" b="82373"/>
          <a:stretch/>
        </p:blipFill>
        <p:spPr>
          <a:xfrm>
            <a:off x="9077084" y="-309698"/>
            <a:ext cx="2991173" cy="12088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EEB11DD-3EEF-E2D1-B872-CE58F792F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7949" y="0"/>
            <a:ext cx="6434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55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1 заполнитель и 1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0A06BEB-8C36-5688-9B5B-73613D44D95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03950" y="689368"/>
            <a:ext cx="5580063" cy="587177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Фото, диаграммы, таблицы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B51A58-0BC7-4914-8C8D-CE2DB9524BCE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840418-1CDB-41A6-A330-B801196D8126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6ADCC3-F983-4CC1-95AE-F5441A4DEC21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AE463D-6596-4321-96DA-EDB64D372D27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9E50A4-429B-45FB-B4C7-3591D1AD5B73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2D035E-FCC3-498F-BBAE-8EF1DA157EF3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33FF6C-C1E1-4AFE-A509-CA270C3242D4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C7DAA7-5308-398A-EB80-8A2A88E7A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8"/>
            <a:ext cx="5688012" cy="1837096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СПЕКТРУМ ЗАНИМАЕТ УСТОЙЧИВУЮ ПОЗИЦИЮ СРЕДИ НЕЗАВИСИМЫХ </a:t>
            </a:r>
            <a:br>
              <a:rPr lang="ru-RU" dirty="0"/>
            </a:br>
            <a:r>
              <a:rPr lang="ru-RU" dirty="0"/>
              <a:t>(МАКС. 4 СТРОКИ) </a:t>
            </a:r>
            <a:endParaRPr lang="en-US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5071C778-5600-92CF-D601-678CDF18B3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2580600"/>
            <a:ext cx="5688012" cy="3648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8E22950A-8547-8F30-8B36-8079CA17F67B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14" name="Straight Connector 12">
              <a:extLst>
                <a:ext uri="{FF2B5EF4-FFF2-40B4-BE49-F238E27FC236}">
                  <a16:creationId xmlns:a16="http://schemas.microsoft.com/office/drawing/2014/main" id="{6C44D13F-9611-D7F6-2D77-FFCD124CFF1E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">
              <a:extLst>
                <a:ext uri="{FF2B5EF4-FFF2-40B4-BE49-F238E27FC236}">
                  <a16:creationId xmlns:a16="http://schemas.microsoft.com/office/drawing/2014/main" id="{3663F848-200D-AE58-9DDB-9B763F691DE0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7">
            <a:extLst>
              <a:ext uri="{FF2B5EF4-FFF2-40B4-BE49-F238E27FC236}">
                <a16:creationId xmlns:a16="http://schemas.microsoft.com/office/drawing/2014/main" id="{3CEA72DA-BF2A-674A-8CFF-B0C892345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01E7C05-D02D-04CF-0EBB-72EE5A72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3130C1B-1A41-9BFA-46FA-6836E05C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4833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, 4 фото и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4ED9F90-02A0-4917-ABE6-51CCEDCC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8"/>
            <a:ext cx="5688012" cy="1837096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СПЕКТРУМ ЗАНИМАЕТ УСТОЙЧИВУЮ ПОЗИЦИЮ СРЕДИ НЕЗАВИСИМЫХ </a:t>
            </a:r>
            <a:br>
              <a:rPr lang="ru-RU" dirty="0"/>
            </a:br>
            <a:r>
              <a:rPr lang="ru-RU" dirty="0"/>
              <a:t>(МАКС. 4 СТРОКИ) </a:t>
            </a:r>
            <a:endParaRPr lang="en-US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17000545-CDAA-4144-B5B0-28717DC8813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88166" y="689368"/>
            <a:ext cx="2490409" cy="28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69C415E-2968-430E-A675-33E0F208512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7499" y="689368"/>
            <a:ext cx="2490409" cy="28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C42BA17-5D60-4DBE-A953-C8002F149B1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88166" y="3717143"/>
            <a:ext cx="2490409" cy="28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Рисунок 3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50CD2A0-32CA-486B-A7B6-90C7C9180AC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97499" y="3717143"/>
            <a:ext cx="2490409" cy="284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Рисунок 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BE99D6-0D14-4D6B-B65F-2886FE5031DE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089F9C-54F4-4D46-8F7B-F3D4BFFAA086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48CDADE-0900-4D4B-B027-DD5E1C3EE591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35D728-C918-47EA-8A4E-880DB89CE348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34F3BE-234C-49CF-8492-AE06372BF784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97C4C9D-1342-4B68-9AE0-EC1D8B46E383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89BDC1-5CFB-4A90-93F5-D12442BB48CF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62A2FB4-D781-061D-8517-4AE3071443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2580600"/>
            <a:ext cx="5688012" cy="3648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AD94AD67-868F-51B1-D041-29A96EF78E1F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18" name="Straight Connector 12">
              <a:extLst>
                <a:ext uri="{FF2B5EF4-FFF2-40B4-BE49-F238E27FC236}">
                  <a16:creationId xmlns:a16="http://schemas.microsoft.com/office/drawing/2014/main" id="{E7CFD563-DB92-38B2-5E03-B8EF6861055D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3">
              <a:extLst>
                <a:ext uri="{FF2B5EF4-FFF2-40B4-BE49-F238E27FC236}">
                  <a16:creationId xmlns:a16="http://schemas.microsoft.com/office/drawing/2014/main" id="{378A8BA2-08B0-EED9-8181-6DC75B0CDA43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CE40D588-0578-47E5-D787-6337BB7D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DCADDDBF-4D9B-A937-44D7-30331574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20" name="Graphic 7">
            <a:extLst>
              <a:ext uri="{FF2B5EF4-FFF2-40B4-BE49-F238E27FC236}">
                <a16:creationId xmlns:a16="http://schemas.microsoft.com/office/drawing/2014/main" id="{40DFE1C1-37BF-FE45-9402-289B1C538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70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ртфолио с 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9379078-8089-E304-F6DB-CCF235B22C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4308" y="615518"/>
            <a:ext cx="5493600" cy="59340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A9CA1A12-4D7B-A186-F1E4-29B0684C55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8" y="2857466"/>
            <a:ext cx="5494337" cy="1255318"/>
          </a:xfrm>
          <a:prstGeom prst="rect">
            <a:avLst/>
          </a:prstGeom>
        </p:spPr>
        <p:txBody>
          <a:bodyPr/>
          <a:lstStyle/>
          <a:p>
            <a:pPr lvl="2"/>
            <a:r>
              <a:rPr lang="ru-RU" dirty="0"/>
              <a:t>Перечень функций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001C2C-8B8B-E82C-9E6E-1A3E39EBC85A}"/>
              </a:ext>
            </a:extLst>
          </p:cNvPr>
          <p:cNvSpPr txBox="1"/>
          <p:nvPr userDrawn="1"/>
        </p:nvSpPr>
        <p:spPr>
          <a:xfrm>
            <a:off x="407988" y="2455297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Функции ГК «Спектрум»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293C93-394D-4DFE-A79C-88B4EECE8370}"/>
              </a:ext>
            </a:extLst>
          </p:cNvPr>
          <p:cNvSpPr txBox="1"/>
          <p:nvPr userDrawn="1"/>
        </p:nvSpPr>
        <p:spPr>
          <a:xfrm>
            <a:off x="407988" y="4360923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Заказчик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:a16="http://schemas.microsoft.com/office/drawing/2014/main" id="{81C35A92-DF55-7F2F-ACB7-F8A5B2D7DD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9" y="4730617"/>
            <a:ext cx="2505456" cy="650316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  <a:p>
            <a:pPr lvl="1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6357B-4E5A-660B-BE94-B8FEF2CEEDF7}"/>
              </a:ext>
            </a:extLst>
          </p:cNvPr>
          <p:cNvSpPr txBox="1"/>
          <p:nvPr userDrawn="1"/>
        </p:nvSpPr>
        <p:spPr>
          <a:xfrm>
            <a:off x="407988" y="5629072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Местоположение</a:t>
            </a: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06AC3FCA-115A-ECD5-F6F8-3B86E53CA9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7989" y="5998766"/>
            <a:ext cx="2505456" cy="569960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0C5418-B2AB-5227-C10A-2025051467A6}"/>
              </a:ext>
            </a:extLst>
          </p:cNvPr>
          <p:cNvSpPr txBox="1"/>
          <p:nvPr userDrawn="1"/>
        </p:nvSpPr>
        <p:spPr>
          <a:xfrm>
            <a:off x="3407220" y="4360923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Площадь</a:t>
            </a:r>
          </a:p>
        </p:txBody>
      </p:sp>
      <p:sp>
        <p:nvSpPr>
          <p:cNvPr id="39" name="Текст 3">
            <a:extLst>
              <a:ext uri="{FF2B5EF4-FFF2-40B4-BE49-F238E27FC236}">
                <a16:creationId xmlns:a16="http://schemas.microsoft.com/office/drawing/2014/main" id="{5FF6F071-D0DF-EAE7-A70E-3CD6E19438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7221" y="4730617"/>
            <a:ext cx="2505456" cy="650316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9D1E34-4A8F-F797-AD6B-644A116F3606}"/>
              </a:ext>
            </a:extLst>
          </p:cNvPr>
          <p:cNvSpPr txBox="1"/>
          <p:nvPr userDrawn="1"/>
        </p:nvSpPr>
        <p:spPr>
          <a:xfrm>
            <a:off x="3407220" y="5629072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Бюджет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8EC9B56-E649-0B40-1B48-ED98B511724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7221" y="5998766"/>
            <a:ext cx="2505456" cy="569960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0EE9B3F-1DA5-7C45-B8C9-E78EE32F6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5688012" cy="1498011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Название проекта</a:t>
            </a:r>
            <a:br>
              <a:rPr lang="ru-RU" dirty="0"/>
            </a:br>
            <a:r>
              <a:rPr lang="ru-RU" dirty="0"/>
              <a:t>(макс. 3 строки)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0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ртфолио с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9379078-8089-E304-F6DB-CCF235B22C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68201" y="629372"/>
            <a:ext cx="5436000" cy="28794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D51AFFA7-8B6D-70DF-897D-B66765E7C2D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45327" y="3689272"/>
            <a:ext cx="5436000" cy="28794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802F86E8-92A9-FC42-901C-7F5A273FD5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988" y="2857466"/>
            <a:ext cx="5494337" cy="1255318"/>
          </a:xfrm>
          <a:prstGeom prst="rect">
            <a:avLst/>
          </a:prstGeom>
        </p:spPr>
        <p:txBody>
          <a:bodyPr/>
          <a:lstStyle/>
          <a:p>
            <a:pPr lvl="2"/>
            <a:r>
              <a:rPr lang="ru-RU" dirty="0"/>
              <a:t>Перечень функций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3CC9C-B12A-674D-8F7D-6D879F17069F}"/>
              </a:ext>
            </a:extLst>
          </p:cNvPr>
          <p:cNvSpPr txBox="1"/>
          <p:nvPr userDrawn="1"/>
        </p:nvSpPr>
        <p:spPr>
          <a:xfrm>
            <a:off x="407988" y="2455297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Функции ГК «Спектрум»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3319AE-6C7D-C446-848C-F2F9A8C8A8CB}"/>
              </a:ext>
            </a:extLst>
          </p:cNvPr>
          <p:cNvSpPr txBox="1"/>
          <p:nvPr userDrawn="1"/>
        </p:nvSpPr>
        <p:spPr>
          <a:xfrm>
            <a:off x="407988" y="4360923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Заказчик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2C8D05-3A45-B14E-A125-82B4332DB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89" y="4730617"/>
            <a:ext cx="2505456" cy="650316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  <a:p>
            <a:pPr lvl="1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D4274-B798-1841-BCE9-F54072C07F13}"/>
              </a:ext>
            </a:extLst>
          </p:cNvPr>
          <p:cNvSpPr txBox="1"/>
          <p:nvPr userDrawn="1"/>
        </p:nvSpPr>
        <p:spPr>
          <a:xfrm>
            <a:off x="407988" y="5629072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Местоположение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C14C1A91-9715-794B-87B7-8255953E81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7989" y="5998766"/>
            <a:ext cx="2505456" cy="569960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497FA8-D879-174A-9909-A1F33441D768}"/>
              </a:ext>
            </a:extLst>
          </p:cNvPr>
          <p:cNvSpPr txBox="1"/>
          <p:nvPr userDrawn="1"/>
        </p:nvSpPr>
        <p:spPr>
          <a:xfrm>
            <a:off x="3407220" y="4360923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Площадь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D830F535-1FB8-FB43-B354-63F089A115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7221" y="4730617"/>
            <a:ext cx="2505456" cy="650316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A5320F-664A-F445-A1E0-A4603B6421CD}"/>
              </a:ext>
            </a:extLst>
          </p:cNvPr>
          <p:cNvSpPr txBox="1"/>
          <p:nvPr userDrawn="1"/>
        </p:nvSpPr>
        <p:spPr>
          <a:xfrm>
            <a:off x="3407220" y="5629072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</a:rPr>
              <a:t>Бюджет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65C91D56-F04D-0142-A5BD-FE2E278C6D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7221" y="5998766"/>
            <a:ext cx="2505456" cy="569960"/>
          </a:xfrm>
        </p:spPr>
        <p:txBody>
          <a:bodyPr/>
          <a:lstStyle/>
          <a:p>
            <a:pPr lvl="1"/>
            <a:r>
              <a:rPr lang="ru-RU" dirty="0"/>
              <a:t>Текст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CDBFB81-3CCC-265D-176C-D48D4F000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5688012" cy="1498011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Название проекта</a:t>
            </a:r>
            <a:br>
              <a:rPr lang="ru-RU" dirty="0"/>
            </a:br>
            <a:r>
              <a:rPr lang="ru-RU" dirty="0"/>
              <a:t>(макс. 3 строки)</a:t>
            </a:r>
            <a:endParaRPr lang="en-US" dirty="0"/>
          </a:p>
        </p:txBody>
      </p:sp>
      <p:pic>
        <p:nvPicPr>
          <p:cNvPr id="20" name="Graphic 7">
            <a:extLst>
              <a:ext uri="{FF2B5EF4-FFF2-40B4-BE49-F238E27FC236}">
                <a16:creationId xmlns:a16="http://schemas.microsoft.com/office/drawing/2014/main" id="{0E30B8E9-3301-48B7-C0C3-17FFC5965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62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н для портфоли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CF61DFD4-C518-CE4D-8354-2B7AE17A8C0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Фоновый рисунок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7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онтактами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extLst>
              <a:ext uri="{FF2B5EF4-FFF2-40B4-BE49-F238E27FC236}">
                <a16:creationId xmlns:a16="http://schemas.microsoft.com/office/drawing/2014/main" id="{4D7FC252-BD91-4AF5-9A01-E7B35FF23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13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E0E4C-7CF5-4E62-9734-A685C8588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96863"/>
            <a:ext cx="8209539" cy="648000"/>
          </a:xfrm>
        </p:spPr>
        <p:txBody>
          <a:bodyPr>
            <a:noAutofit/>
          </a:bodyPr>
          <a:lstStyle>
            <a:lvl1pPr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FB280A87-250C-431C-B4D9-2BA8BA149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466" b="82373"/>
          <a:stretch/>
        </p:blipFill>
        <p:spPr>
          <a:xfrm>
            <a:off x="9004514" y="-222614"/>
            <a:ext cx="2991173" cy="1208868"/>
          </a:xfrm>
          <a:prstGeom prst="rect">
            <a:avLst/>
          </a:prstGeom>
        </p:spPr>
      </p:pic>
      <p:grpSp>
        <p:nvGrpSpPr>
          <p:cNvPr id="4" name="Group 11">
            <a:extLst>
              <a:ext uri="{FF2B5EF4-FFF2-40B4-BE49-F238E27FC236}">
                <a16:creationId xmlns:a16="http://schemas.microsoft.com/office/drawing/2014/main" id="{E1358503-7A66-4695-A6BE-B893B6D6F162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5" name="Straight Connector 12">
              <a:extLst>
                <a:ext uri="{FF2B5EF4-FFF2-40B4-BE49-F238E27FC236}">
                  <a16:creationId xmlns:a16="http://schemas.microsoft.com/office/drawing/2014/main" id="{E9D2E8E5-3073-4055-B584-306C1D5483F2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3">
              <a:extLst>
                <a:ext uri="{FF2B5EF4-FFF2-40B4-BE49-F238E27FC236}">
                  <a16:creationId xmlns:a16="http://schemas.microsoft.com/office/drawing/2014/main" id="{3082B47E-4806-452E-A6AA-CEBFC7C226EE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0CB755-E753-4E17-B145-8D043BEAFECB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9133DF-38CA-43D3-8DFC-86283B741669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43F186-5B30-4186-A82B-557D4A5C5829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AE7BF8-7068-405E-8775-2787496F75A1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F699C7-5FF5-41DE-A75B-35E2E1AD0477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ABCD75-9370-4697-8BBC-E66066620A93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D0C851-E903-4EFC-B6C4-2EBCBDB80838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F33091-9F2C-DC28-9198-0D7BD57DDDD1}"/>
              </a:ext>
            </a:extLst>
          </p:cNvPr>
          <p:cNvSpPr/>
          <p:nvPr userDrawn="1"/>
        </p:nvSpPr>
        <p:spPr>
          <a:xfrm>
            <a:off x="479426" y="3203149"/>
            <a:ext cx="44911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cap="all" dirty="0">
                <a:solidFill>
                  <a:schemeClr val="bg1"/>
                </a:solidFill>
              </a:rPr>
              <a:t>МОСКВА</a:t>
            </a:r>
            <a:endParaRPr lang="ru-RU" sz="2400" b="1" cap="all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600" u="non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(495) 981-6888</a:t>
            </a:r>
            <a:r>
              <a:rPr lang="ru-RU" sz="1600" u="none" dirty="0">
                <a:solidFill>
                  <a:schemeClr val="bg1"/>
                </a:solidFill>
              </a:rPr>
              <a:t>, </a:t>
            </a:r>
            <a:r>
              <a:rPr lang="fr-FR" sz="1600" u="none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spectrum@spgr.ru</a:t>
            </a:r>
            <a:r>
              <a:rPr lang="ru-RU" sz="1600" u="none" dirty="0">
                <a:solidFill>
                  <a:schemeClr val="bg1"/>
                </a:solidFill>
              </a:rPr>
              <a:t>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105005, Москва, Набережная имени Академика Туполева, дом 15, корпус 29, этаж 4 и 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5AFFDD7-BF05-EEAB-7334-D62CC07554D3}"/>
              </a:ext>
            </a:extLst>
          </p:cNvPr>
          <p:cNvSpPr/>
          <p:nvPr userDrawn="1"/>
        </p:nvSpPr>
        <p:spPr>
          <a:xfrm>
            <a:off x="479426" y="4855936"/>
            <a:ext cx="450166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cap="all" dirty="0">
                <a:solidFill>
                  <a:schemeClr val="bg1"/>
                </a:solidFill>
              </a:rPr>
              <a:t>САНКТ-ПЕТЕРБУРГ</a:t>
            </a:r>
          </a:p>
          <a:p>
            <a:pPr>
              <a:spcAft>
                <a:spcPts val="1200"/>
              </a:spcAft>
            </a:pPr>
            <a:r>
              <a:rPr lang="ru-RU" sz="1600" u="none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(812) 332-60-32</a:t>
            </a:r>
            <a:r>
              <a:rPr lang="ru-RU" sz="1600" u="none" dirty="0">
                <a:solidFill>
                  <a:schemeClr val="bg1"/>
                </a:solidFill>
              </a:rPr>
              <a:t>, </a:t>
            </a:r>
            <a:r>
              <a:rPr lang="fr-FR" sz="1600" u="none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spectrum@spgr.ru</a:t>
            </a:r>
            <a:r>
              <a:rPr lang="ru-RU" sz="1600" u="none" dirty="0">
                <a:solidFill>
                  <a:schemeClr val="bg1"/>
                </a:solidFill>
              </a:rPr>
              <a:t> </a:t>
            </a:r>
            <a:br>
              <a:rPr lang="ru-RU" sz="1600" u="sng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199178, Санкт-Петербург, 7-ая линия ВО,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д. 76, лит. А, БЦ Сенатор</a:t>
            </a:r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60CF48E-6339-3723-2524-D0B4C89BA41F}"/>
              </a:ext>
            </a:extLst>
          </p:cNvPr>
          <p:cNvSpPr/>
          <p:nvPr userDrawn="1"/>
        </p:nvSpPr>
        <p:spPr>
          <a:xfrm>
            <a:off x="6096000" y="4855936"/>
            <a:ext cx="480646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cap="all" dirty="0">
                <a:solidFill>
                  <a:schemeClr val="bg1"/>
                </a:solidFill>
              </a:rPr>
              <a:t>НОВОСИБИРСК</a:t>
            </a:r>
          </a:p>
          <a:p>
            <a:r>
              <a:rPr lang="ru-RU" sz="16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+7(383) 363-0486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fr-FR" sz="1600" u="none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spectrum@spgr.ru</a:t>
            </a:r>
            <a:r>
              <a:rPr lang="ru-RU" sz="1600" u="none" dirty="0">
                <a:solidFill>
                  <a:schemeClr val="bg1"/>
                </a:solidFill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630007, г. Новосибирск, ул. Советская, д. 5,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блок А, оф. 501, БЦ Кронос</a:t>
            </a: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C526553-C13B-4243-BA2E-9B58F3D0E65C}"/>
              </a:ext>
            </a:extLst>
          </p:cNvPr>
          <p:cNvGrpSpPr/>
          <p:nvPr userDrawn="1"/>
        </p:nvGrpSpPr>
        <p:grpSpPr>
          <a:xfrm>
            <a:off x="11030292" y="6343515"/>
            <a:ext cx="1408104" cy="569922"/>
            <a:chOff x="11030292" y="6343515"/>
            <a:chExt cx="1408104" cy="569922"/>
          </a:xfrm>
          <a:solidFill>
            <a:schemeClr val="accent2"/>
          </a:solidFill>
        </p:grpSpPr>
        <p:sp>
          <p:nvSpPr>
            <p:cNvPr id="20" name="Полилиния: фигура 8">
              <a:extLst>
                <a:ext uri="{FF2B5EF4-FFF2-40B4-BE49-F238E27FC236}">
                  <a16:creationId xmlns:a16="http://schemas.microsoft.com/office/drawing/2014/main" id="{A0563373-AFD3-1A4D-9600-A2F4C2BEF1C0}"/>
                </a:ext>
              </a:extLst>
            </p:cNvPr>
            <p:cNvSpPr/>
            <p:nvPr userDrawn="1"/>
          </p:nvSpPr>
          <p:spPr>
            <a:xfrm rot="2700000">
              <a:off x="11868898" y="6345632"/>
              <a:ext cx="378536" cy="757073"/>
            </a:xfrm>
            <a:custGeom>
              <a:avLst/>
              <a:gdLst>
                <a:gd name="connsiteX0" fmla="*/ 0 w 378536"/>
                <a:gd name="connsiteY0" fmla="*/ 0 h 757073"/>
                <a:gd name="connsiteX1" fmla="*/ 378536 w 378536"/>
                <a:gd name="connsiteY1" fmla="*/ 378536 h 757073"/>
                <a:gd name="connsiteX2" fmla="*/ 0 w 378536"/>
                <a:gd name="connsiteY2" fmla="*/ 757073 h 75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536" h="757073">
                  <a:moveTo>
                    <a:pt x="0" y="0"/>
                  </a:moveTo>
                  <a:lnTo>
                    <a:pt x="378536" y="378536"/>
                  </a:lnTo>
                  <a:lnTo>
                    <a:pt x="0" y="75707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1" name="Полилиния: фигура 9">
              <a:extLst>
                <a:ext uri="{FF2B5EF4-FFF2-40B4-BE49-F238E27FC236}">
                  <a16:creationId xmlns:a16="http://schemas.microsoft.com/office/drawing/2014/main" id="{3595E9E0-A332-5F47-8A8F-8D205AC5B552}"/>
                </a:ext>
              </a:extLst>
            </p:cNvPr>
            <p:cNvSpPr/>
            <p:nvPr userDrawn="1"/>
          </p:nvSpPr>
          <p:spPr>
            <a:xfrm rot="2700000">
              <a:off x="11793034" y="5975179"/>
              <a:ext cx="113654" cy="1081366"/>
            </a:xfrm>
            <a:custGeom>
              <a:avLst/>
              <a:gdLst>
                <a:gd name="connsiteX0" fmla="*/ 0 w 113654"/>
                <a:gd name="connsiteY0" fmla="*/ 0 h 1081366"/>
                <a:gd name="connsiteX1" fmla="*/ 113654 w 113654"/>
                <a:gd name="connsiteY1" fmla="*/ 113654 h 1081366"/>
                <a:gd name="connsiteX2" fmla="*/ 113654 w 113654"/>
                <a:gd name="connsiteY2" fmla="*/ 967712 h 1081366"/>
                <a:gd name="connsiteX3" fmla="*/ 0 w 113654"/>
                <a:gd name="connsiteY3" fmla="*/ 1081366 h 10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081366">
                  <a:moveTo>
                    <a:pt x="0" y="0"/>
                  </a:moveTo>
                  <a:lnTo>
                    <a:pt x="113654" y="113654"/>
                  </a:lnTo>
                  <a:lnTo>
                    <a:pt x="113654" y="967712"/>
                  </a:lnTo>
                  <a:lnTo>
                    <a:pt x="0" y="108136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2" name="Полилиния: фигура 10">
              <a:extLst>
                <a:ext uri="{FF2B5EF4-FFF2-40B4-BE49-F238E27FC236}">
                  <a16:creationId xmlns:a16="http://schemas.microsoft.com/office/drawing/2014/main" id="{CFF7A526-B4BB-2943-8DFC-7982FF5E7A7C}"/>
                </a:ext>
              </a:extLst>
            </p:cNvPr>
            <p:cNvSpPr/>
            <p:nvPr userDrawn="1"/>
          </p:nvSpPr>
          <p:spPr>
            <a:xfrm rot="2700000">
              <a:off x="11677517" y="5696290"/>
              <a:ext cx="113654" cy="1408104"/>
            </a:xfrm>
            <a:custGeom>
              <a:avLst/>
              <a:gdLst>
                <a:gd name="connsiteX0" fmla="*/ 0 w 113654"/>
                <a:gd name="connsiteY0" fmla="*/ 0 h 1408104"/>
                <a:gd name="connsiteX1" fmla="*/ 113654 w 113654"/>
                <a:gd name="connsiteY1" fmla="*/ 113654 h 1408104"/>
                <a:gd name="connsiteX2" fmla="*/ 113654 w 113654"/>
                <a:gd name="connsiteY2" fmla="*/ 1294451 h 1408104"/>
                <a:gd name="connsiteX3" fmla="*/ 0 w 113654"/>
                <a:gd name="connsiteY3" fmla="*/ 1408104 h 14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408104">
                  <a:moveTo>
                    <a:pt x="0" y="0"/>
                  </a:moveTo>
                  <a:lnTo>
                    <a:pt x="113654" y="113654"/>
                  </a:lnTo>
                  <a:lnTo>
                    <a:pt x="113654" y="1294451"/>
                  </a:lnTo>
                  <a:lnTo>
                    <a:pt x="0" y="140810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49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онтактами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3">
            <a:extLst>
              <a:ext uri="{FF2B5EF4-FFF2-40B4-BE49-F238E27FC236}">
                <a16:creationId xmlns:a16="http://schemas.microsoft.com/office/drawing/2014/main" id="{D31B3F53-FE07-9F58-5036-1E16F9AAA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13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Текст 24">
            <a:extLst>
              <a:ext uri="{FF2B5EF4-FFF2-40B4-BE49-F238E27FC236}">
                <a16:creationId xmlns:a16="http://schemas.microsoft.com/office/drawing/2014/main" id="{76A24D35-CFD2-E741-7926-6FAB101E87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5161" y="2507127"/>
            <a:ext cx="3797299" cy="90634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E0E4C-7CF5-4E62-9734-A685C8588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296863"/>
            <a:ext cx="6897976" cy="648000"/>
          </a:xfrm>
        </p:spPr>
        <p:txBody>
          <a:bodyPr>
            <a:noAutofit/>
          </a:bodyPr>
          <a:lstStyle>
            <a:lvl1pPr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FB280A87-250C-431C-B4D9-2BA8BA149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466" b="82373"/>
          <a:stretch/>
        </p:blipFill>
        <p:spPr>
          <a:xfrm>
            <a:off x="9004514" y="-222614"/>
            <a:ext cx="2991173" cy="1208868"/>
          </a:xfrm>
          <a:prstGeom prst="rect">
            <a:avLst/>
          </a:prstGeom>
        </p:spPr>
      </p:pic>
      <p:grpSp>
        <p:nvGrpSpPr>
          <p:cNvPr id="4" name="Group 11">
            <a:extLst>
              <a:ext uri="{FF2B5EF4-FFF2-40B4-BE49-F238E27FC236}">
                <a16:creationId xmlns:a16="http://schemas.microsoft.com/office/drawing/2014/main" id="{E1358503-7A66-4695-A6BE-B893B6D6F162}"/>
              </a:ext>
            </a:extLst>
          </p:cNvPr>
          <p:cNvGrpSpPr/>
          <p:nvPr userDrawn="1"/>
        </p:nvGrpSpPr>
        <p:grpSpPr>
          <a:xfrm rot="5400000" flipH="1" flipV="1">
            <a:off x="2564029" y="3787283"/>
            <a:ext cx="209830" cy="5337889"/>
            <a:chOff x="376238" y="0"/>
            <a:chExt cx="209830" cy="6858000"/>
          </a:xfrm>
        </p:grpSpPr>
        <p:cxnSp>
          <p:nvCxnSpPr>
            <p:cNvPr id="5" name="Straight Connector 12">
              <a:extLst>
                <a:ext uri="{FF2B5EF4-FFF2-40B4-BE49-F238E27FC236}">
                  <a16:creationId xmlns:a16="http://schemas.microsoft.com/office/drawing/2014/main" id="{E9D2E8E5-3073-4055-B584-306C1D5483F2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3">
              <a:extLst>
                <a:ext uri="{FF2B5EF4-FFF2-40B4-BE49-F238E27FC236}">
                  <a16:creationId xmlns:a16="http://schemas.microsoft.com/office/drawing/2014/main" id="{3082B47E-4806-452E-A6AA-CEBFC7C226EE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0CB755-E753-4E17-B145-8D043BEAFECB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9133DF-38CA-43D3-8DFC-86283B741669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43F186-5B30-4186-A82B-557D4A5C5829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AE7BF8-7068-405E-8775-2787496F75A1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F699C7-5FF5-41DE-A75B-35E2E1AD0477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ABCD75-9370-4697-8BBC-E66066620A93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D0C851-E903-4EFC-B6C4-2EBCBDB80838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8" name="Рисунок 12">
            <a:extLst>
              <a:ext uri="{FF2B5EF4-FFF2-40B4-BE49-F238E27FC236}">
                <a16:creationId xmlns:a16="http://schemas.microsoft.com/office/drawing/2014/main" id="{3530BA09-CE08-4852-ADA7-536D8954CE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9425" y="2416807"/>
            <a:ext cx="2627363" cy="262696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Рисунок 1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9D7B879-2E71-5318-9803-D2F3B9CB7196}"/>
              </a:ext>
            </a:extLst>
          </p:cNvPr>
          <p:cNvGrpSpPr/>
          <p:nvPr userDrawn="1"/>
        </p:nvGrpSpPr>
        <p:grpSpPr>
          <a:xfrm>
            <a:off x="8166755" y="1770763"/>
            <a:ext cx="4806462" cy="3919995"/>
            <a:chOff x="8166755" y="1770254"/>
            <a:chExt cx="4806462" cy="3919995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EE6775E-4071-341E-5CEC-3A80915E2201}"/>
                </a:ext>
              </a:extLst>
            </p:cNvPr>
            <p:cNvSpPr/>
            <p:nvPr userDrawn="1"/>
          </p:nvSpPr>
          <p:spPr>
            <a:xfrm>
              <a:off x="8166755" y="1770254"/>
              <a:ext cx="449116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ru-RU" sz="1800" b="1" cap="all" dirty="0">
                  <a:solidFill>
                    <a:schemeClr val="bg1"/>
                  </a:solidFill>
                </a:rPr>
                <a:t>МОСКВА</a:t>
              </a:r>
              <a:endParaRPr lang="ru-RU" sz="2000" b="1" cap="all" dirty="0">
                <a:solidFill>
                  <a:schemeClr val="bg1"/>
                </a:solidFill>
              </a:endParaRPr>
            </a:p>
            <a:p>
              <a:pPr>
                <a:spcAft>
                  <a:spcPts val="1000"/>
                </a:spcAft>
              </a:pPr>
              <a:r>
                <a:rPr lang="ru-RU" sz="1400" dirty="0">
                  <a:solidFill>
                    <a:schemeClr val="bg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+7 (495) 981-6888</a:t>
              </a:r>
              <a:br>
                <a:rPr lang="ru-RU" sz="1400" dirty="0">
                  <a:solidFill>
                    <a:schemeClr val="bg1"/>
                  </a:solidFill>
                </a:rPr>
              </a:br>
              <a:r>
                <a:rPr lang="ru-RU" sz="1400" dirty="0">
                  <a:solidFill>
                    <a:schemeClr val="bg1"/>
                  </a:solidFill>
                </a:rPr>
                <a:t>105005, Москва, Набережная имени Академика </a:t>
              </a:r>
              <a:br>
                <a:rPr lang="ru-RU" sz="1400" dirty="0">
                  <a:solidFill>
                    <a:schemeClr val="bg1"/>
                  </a:solidFill>
                </a:rPr>
              </a:br>
              <a:r>
                <a:rPr lang="ru-RU" sz="1400" dirty="0">
                  <a:solidFill>
                    <a:schemeClr val="bg1"/>
                  </a:solidFill>
                </a:rPr>
                <a:t>Туполева, дом 15, корпус 29, этаж 4 и 8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FD3A4ED-68F6-C8B7-D613-193B037F0E16}"/>
                </a:ext>
              </a:extLst>
            </p:cNvPr>
            <p:cNvSpPr/>
            <p:nvPr userDrawn="1"/>
          </p:nvSpPr>
          <p:spPr>
            <a:xfrm>
              <a:off x="8166755" y="3253198"/>
              <a:ext cx="450166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ru-RU" sz="1800" b="1" cap="all" dirty="0">
                  <a:solidFill>
                    <a:schemeClr val="bg1"/>
                  </a:solidFill>
                </a:rPr>
                <a:t>САНКТ-ПЕТЕРБУРГ</a:t>
              </a:r>
            </a:p>
            <a:p>
              <a:pPr>
                <a:spcAft>
                  <a:spcPts val="1000"/>
                </a:spcAft>
              </a:pPr>
              <a:r>
                <a:rPr lang="ru-RU" sz="1400" u="sng" dirty="0">
                  <a:solidFill>
                    <a:schemeClr val="bg1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+7 (812) 332-60-32</a:t>
              </a:r>
              <a:br>
                <a:rPr lang="ru-RU" sz="1400" u="sng" dirty="0">
                  <a:solidFill>
                    <a:schemeClr val="bg1"/>
                  </a:solidFill>
                </a:rPr>
              </a:br>
              <a:r>
                <a:rPr lang="ru-RU" sz="1400" dirty="0">
                  <a:solidFill>
                    <a:schemeClr val="bg1"/>
                  </a:solidFill>
                </a:rPr>
                <a:t>199178, Санкт-Петербург, 7-ая линия ВО,</a:t>
              </a:r>
              <a:br>
                <a:rPr lang="ru-RU" sz="1400" dirty="0">
                  <a:solidFill>
                    <a:schemeClr val="bg1"/>
                  </a:solidFill>
                </a:rPr>
              </a:br>
              <a:r>
                <a:rPr lang="ru-RU" sz="1400" dirty="0">
                  <a:solidFill>
                    <a:schemeClr val="bg1"/>
                  </a:solidFill>
                </a:rPr>
                <a:t>д. 76, лит. А, БЦ Сенатор</a:t>
              </a:r>
              <a:endParaRPr lang="en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B9C699D-B092-EE12-1105-B1438006A605}"/>
                </a:ext>
              </a:extLst>
            </p:cNvPr>
            <p:cNvSpPr/>
            <p:nvPr userDrawn="1"/>
          </p:nvSpPr>
          <p:spPr>
            <a:xfrm>
              <a:off x="8166755" y="4736142"/>
              <a:ext cx="48064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ru-RU" sz="1800" b="1" cap="all" dirty="0">
                  <a:solidFill>
                    <a:schemeClr val="bg1"/>
                  </a:solidFill>
                </a:rPr>
                <a:t>НОВОСИБИРСК</a:t>
              </a:r>
            </a:p>
            <a:p>
              <a:pPr>
                <a:spcAft>
                  <a:spcPts val="1000"/>
                </a:spcAft>
              </a:pPr>
              <a:r>
                <a:rPr lang="ru-RU" sz="1400" dirty="0">
                  <a:solidFill>
                    <a:schemeClr val="bg1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+7(383) 363-0486</a:t>
              </a:r>
              <a:br>
                <a:rPr lang="ru-RU" sz="1400" dirty="0">
                  <a:solidFill>
                    <a:schemeClr val="bg1"/>
                  </a:solidFill>
                </a:rPr>
              </a:br>
              <a:r>
                <a:rPr lang="ru-RU" sz="1400" dirty="0">
                  <a:solidFill>
                    <a:schemeClr val="bg1"/>
                  </a:solidFill>
                </a:rPr>
                <a:t>630102, Новосибирск, ул. Шевченко д.15/1</a:t>
              </a:r>
            </a:p>
          </p:txBody>
        </p:sp>
      </p:grpSp>
      <p:sp>
        <p:nvSpPr>
          <p:cNvPr id="27" name="Текст 26">
            <a:extLst>
              <a:ext uri="{FF2B5EF4-FFF2-40B4-BE49-F238E27FC236}">
                <a16:creationId xmlns:a16="http://schemas.microsoft.com/office/drawing/2014/main" id="{BBBA8D88-8ADF-1A60-12D3-FD3242968D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5162" y="3413473"/>
            <a:ext cx="3797300" cy="322210"/>
          </a:xfrm>
        </p:spPr>
        <p:txBody>
          <a:bodyPr>
            <a:norm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1498902C-0E07-76C2-105F-10F9C5693E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25162" y="4035011"/>
            <a:ext cx="3797298" cy="412996"/>
          </a:xfrm>
        </p:spPr>
        <p:txBody>
          <a:bodyPr anchor="ctr"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ivan@spgr.ru</a:t>
            </a:r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7F1D64C1-8DA6-F7AF-BA35-6E582E9806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25162" y="4448007"/>
            <a:ext cx="3797298" cy="412996"/>
          </a:xfrm>
        </p:spPr>
        <p:txBody>
          <a:bodyPr anchor="ctr">
            <a:norm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+7 999 999 99 99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4A67C2B-98BA-3648-A4F2-D8D313E7E727}"/>
              </a:ext>
            </a:extLst>
          </p:cNvPr>
          <p:cNvGrpSpPr/>
          <p:nvPr userDrawn="1"/>
        </p:nvGrpSpPr>
        <p:grpSpPr>
          <a:xfrm>
            <a:off x="11030292" y="6343515"/>
            <a:ext cx="1408104" cy="569922"/>
            <a:chOff x="11030292" y="6343515"/>
            <a:chExt cx="1408104" cy="569922"/>
          </a:xfrm>
          <a:solidFill>
            <a:schemeClr val="accent2"/>
          </a:solidFill>
        </p:grpSpPr>
        <p:sp>
          <p:nvSpPr>
            <p:cNvPr id="26" name="Полилиния: фигура 8">
              <a:extLst>
                <a:ext uri="{FF2B5EF4-FFF2-40B4-BE49-F238E27FC236}">
                  <a16:creationId xmlns:a16="http://schemas.microsoft.com/office/drawing/2014/main" id="{299A2439-2A5C-5A40-BCDF-8467E5686D9A}"/>
                </a:ext>
              </a:extLst>
            </p:cNvPr>
            <p:cNvSpPr/>
            <p:nvPr userDrawn="1"/>
          </p:nvSpPr>
          <p:spPr>
            <a:xfrm rot="2700000">
              <a:off x="11868898" y="6345632"/>
              <a:ext cx="378536" cy="757073"/>
            </a:xfrm>
            <a:custGeom>
              <a:avLst/>
              <a:gdLst>
                <a:gd name="connsiteX0" fmla="*/ 0 w 378536"/>
                <a:gd name="connsiteY0" fmla="*/ 0 h 757073"/>
                <a:gd name="connsiteX1" fmla="*/ 378536 w 378536"/>
                <a:gd name="connsiteY1" fmla="*/ 378536 h 757073"/>
                <a:gd name="connsiteX2" fmla="*/ 0 w 378536"/>
                <a:gd name="connsiteY2" fmla="*/ 757073 h 75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536" h="757073">
                  <a:moveTo>
                    <a:pt x="0" y="0"/>
                  </a:moveTo>
                  <a:lnTo>
                    <a:pt x="378536" y="378536"/>
                  </a:lnTo>
                  <a:lnTo>
                    <a:pt x="0" y="75707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8" name="Полилиния: фигура 9">
              <a:extLst>
                <a:ext uri="{FF2B5EF4-FFF2-40B4-BE49-F238E27FC236}">
                  <a16:creationId xmlns:a16="http://schemas.microsoft.com/office/drawing/2014/main" id="{A3503260-26D4-E843-AA34-3005E08D48F8}"/>
                </a:ext>
              </a:extLst>
            </p:cNvPr>
            <p:cNvSpPr/>
            <p:nvPr userDrawn="1"/>
          </p:nvSpPr>
          <p:spPr>
            <a:xfrm rot="2700000">
              <a:off x="11793034" y="5975179"/>
              <a:ext cx="113654" cy="1081366"/>
            </a:xfrm>
            <a:custGeom>
              <a:avLst/>
              <a:gdLst>
                <a:gd name="connsiteX0" fmla="*/ 0 w 113654"/>
                <a:gd name="connsiteY0" fmla="*/ 0 h 1081366"/>
                <a:gd name="connsiteX1" fmla="*/ 113654 w 113654"/>
                <a:gd name="connsiteY1" fmla="*/ 113654 h 1081366"/>
                <a:gd name="connsiteX2" fmla="*/ 113654 w 113654"/>
                <a:gd name="connsiteY2" fmla="*/ 967712 h 1081366"/>
                <a:gd name="connsiteX3" fmla="*/ 0 w 113654"/>
                <a:gd name="connsiteY3" fmla="*/ 1081366 h 10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081366">
                  <a:moveTo>
                    <a:pt x="0" y="0"/>
                  </a:moveTo>
                  <a:lnTo>
                    <a:pt x="113654" y="113654"/>
                  </a:lnTo>
                  <a:lnTo>
                    <a:pt x="113654" y="967712"/>
                  </a:lnTo>
                  <a:lnTo>
                    <a:pt x="0" y="108136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29" name="Полилиния: фигура 10">
              <a:extLst>
                <a:ext uri="{FF2B5EF4-FFF2-40B4-BE49-F238E27FC236}">
                  <a16:creationId xmlns:a16="http://schemas.microsoft.com/office/drawing/2014/main" id="{60F0D123-951A-AB40-A96C-C678380E3DDB}"/>
                </a:ext>
              </a:extLst>
            </p:cNvPr>
            <p:cNvSpPr/>
            <p:nvPr userDrawn="1"/>
          </p:nvSpPr>
          <p:spPr>
            <a:xfrm rot="2700000">
              <a:off x="11677517" y="5696290"/>
              <a:ext cx="113654" cy="1408104"/>
            </a:xfrm>
            <a:custGeom>
              <a:avLst/>
              <a:gdLst>
                <a:gd name="connsiteX0" fmla="*/ 0 w 113654"/>
                <a:gd name="connsiteY0" fmla="*/ 0 h 1408104"/>
                <a:gd name="connsiteX1" fmla="*/ 113654 w 113654"/>
                <a:gd name="connsiteY1" fmla="*/ 113654 h 1408104"/>
                <a:gd name="connsiteX2" fmla="*/ 113654 w 113654"/>
                <a:gd name="connsiteY2" fmla="*/ 1294451 h 1408104"/>
                <a:gd name="connsiteX3" fmla="*/ 0 w 113654"/>
                <a:gd name="connsiteY3" fmla="*/ 1408104 h 14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408104">
                  <a:moveTo>
                    <a:pt x="0" y="0"/>
                  </a:moveTo>
                  <a:lnTo>
                    <a:pt x="113654" y="113654"/>
                  </a:lnTo>
                  <a:lnTo>
                    <a:pt x="113654" y="1294451"/>
                  </a:lnTo>
                  <a:lnTo>
                    <a:pt x="0" y="140810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384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Только 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26D00E8-EFF8-4CE1-BE9B-DA6308EC1264}"/>
              </a:ext>
            </a:extLst>
          </p:cNvPr>
          <p:cNvSpPr/>
          <p:nvPr userDrawn="1"/>
        </p:nvSpPr>
        <p:spPr>
          <a:xfrm>
            <a:off x="431801" y="438852"/>
            <a:ext cx="2519019" cy="1889264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h-TH" sz="280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4D48C9-953C-4369-93A8-C9454A40B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872" y="662608"/>
            <a:ext cx="4307475" cy="558579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rgbClr val="000000"/>
                </a:solidFill>
              </a:defRPr>
            </a:lvl1pPr>
          </a:lstStyle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21" name="Graphic 3">
            <a:extLst>
              <a:ext uri="{FF2B5EF4-FFF2-40B4-BE49-F238E27FC236}">
                <a16:creationId xmlns:a16="http://schemas.microsoft.com/office/drawing/2014/main" id="{13219FF7-0BB8-4479-88DE-2B8B43B37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248" t="7625" b="67707"/>
          <a:stretch/>
        </p:blipFill>
        <p:spPr>
          <a:xfrm flipH="1" flipV="1">
            <a:off x="407988" y="404734"/>
            <a:ext cx="2530084" cy="190375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F57D826-273A-4A38-82F3-4BA01F58CF26}"/>
              </a:ext>
            </a:extLst>
          </p:cNvPr>
          <p:cNvGrpSpPr/>
          <p:nvPr userDrawn="1"/>
        </p:nvGrpSpPr>
        <p:grpSpPr>
          <a:xfrm flipH="1" flipV="1">
            <a:off x="184091" y="382114"/>
            <a:ext cx="1408104" cy="569922"/>
            <a:chOff x="11030292" y="6343515"/>
            <a:chExt cx="1408104" cy="569922"/>
          </a:xfrm>
          <a:solidFill>
            <a:schemeClr val="accent2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F586B5FE-1A2F-4CE1-A7F7-1DD4B38B5800}"/>
                </a:ext>
              </a:extLst>
            </p:cNvPr>
            <p:cNvSpPr/>
            <p:nvPr userDrawn="1"/>
          </p:nvSpPr>
          <p:spPr>
            <a:xfrm rot="2700000">
              <a:off x="11868898" y="6345632"/>
              <a:ext cx="378536" cy="757073"/>
            </a:xfrm>
            <a:custGeom>
              <a:avLst/>
              <a:gdLst>
                <a:gd name="connsiteX0" fmla="*/ 0 w 378536"/>
                <a:gd name="connsiteY0" fmla="*/ 0 h 757073"/>
                <a:gd name="connsiteX1" fmla="*/ 378536 w 378536"/>
                <a:gd name="connsiteY1" fmla="*/ 378536 h 757073"/>
                <a:gd name="connsiteX2" fmla="*/ 0 w 378536"/>
                <a:gd name="connsiteY2" fmla="*/ 757073 h 75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536" h="757073">
                  <a:moveTo>
                    <a:pt x="0" y="0"/>
                  </a:moveTo>
                  <a:lnTo>
                    <a:pt x="378536" y="378536"/>
                  </a:lnTo>
                  <a:lnTo>
                    <a:pt x="0" y="75707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046D6484-DE3C-4D10-8C91-9CFB385B3256}"/>
                </a:ext>
              </a:extLst>
            </p:cNvPr>
            <p:cNvSpPr/>
            <p:nvPr userDrawn="1"/>
          </p:nvSpPr>
          <p:spPr>
            <a:xfrm rot="2700000">
              <a:off x="11793034" y="5975179"/>
              <a:ext cx="113654" cy="1081366"/>
            </a:xfrm>
            <a:custGeom>
              <a:avLst/>
              <a:gdLst>
                <a:gd name="connsiteX0" fmla="*/ 0 w 113654"/>
                <a:gd name="connsiteY0" fmla="*/ 0 h 1081366"/>
                <a:gd name="connsiteX1" fmla="*/ 113654 w 113654"/>
                <a:gd name="connsiteY1" fmla="*/ 113654 h 1081366"/>
                <a:gd name="connsiteX2" fmla="*/ 113654 w 113654"/>
                <a:gd name="connsiteY2" fmla="*/ 967712 h 1081366"/>
                <a:gd name="connsiteX3" fmla="*/ 0 w 113654"/>
                <a:gd name="connsiteY3" fmla="*/ 1081366 h 108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081366">
                  <a:moveTo>
                    <a:pt x="0" y="0"/>
                  </a:moveTo>
                  <a:lnTo>
                    <a:pt x="113654" y="113654"/>
                  </a:lnTo>
                  <a:lnTo>
                    <a:pt x="113654" y="967712"/>
                  </a:lnTo>
                  <a:lnTo>
                    <a:pt x="0" y="108136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1FD34E27-83BF-4B54-A7E2-9A1C5A2F2ABC}"/>
                </a:ext>
              </a:extLst>
            </p:cNvPr>
            <p:cNvSpPr/>
            <p:nvPr userDrawn="1"/>
          </p:nvSpPr>
          <p:spPr>
            <a:xfrm rot="2700000">
              <a:off x="11677517" y="5696290"/>
              <a:ext cx="113654" cy="1408104"/>
            </a:xfrm>
            <a:custGeom>
              <a:avLst/>
              <a:gdLst>
                <a:gd name="connsiteX0" fmla="*/ 0 w 113654"/>
                <a:gd name="connsiteY0" fmla="*/ 0 h 1408104"/>
                <a:gd name="connsiteX1" fmla="*/ 113654 w 113654"/>
                <a:gd name="connsiteY1" fmla="*/ 113654 h 1408104"/>
                <a:gd name="connsiteX2" fmla="*/ 113654 w 113654"/>
                <a:gd name="connsiteY2" fmla="*/ 1294451 h 1408104"/>
                <a:gd name="connsiteX3" fmla="*/ 0 w 113654"/>
                <a:gd name="connsiteY3" fmla="*/ 1408104 h 14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54" h="1408104">
                  <a:moveTo>
                    <a:pt x="0" y="0"/>
                  </a:moveTo>
                  <a:lnTo>
                    <a:pt x="113654" y="113654"/>
                  </a:lnTo>
                  <a:lnTo>
                    <a:pt x="113654" y="1294451"/>
                  </a:lnTo>
                  <a:lnTo>
                    <a:pt x="0" y="140810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Light"/>
                <a:ea typeface="+mn-ea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F557998-68DD-4833-9CE5-53BCEB6A8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8134" y="1454528"/>
            <a:ext cx="5512295" cy="617538"/>
          </a:xfrm>
        </p:spPr>
        <p:txBody>
          <a:bodyPr anchor="ctr">
            <a:noAutofit/>
          </a:bodyPr>
          <a:lstStyle>
            <a:lvl1pPr>
              <a:defRPr sz="32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pic>
        <p:nvPicPr>
          <p:cNvPr id="17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86FC8715-5213-4B53-BB90-D067D40EE65A}"/>
              </a:ext>
            </a:extLst>
          </p:cNvPr>
          <p:cNvGrpSpPr/>
          <p:nvPr userDrawn="1"/>
        </p:nvGrpSpPr>
        <p:grpSpPr>
          <a:xfrm rot="5400000" flipH="1" flipV="1">
            <a:off x="9418141" y="-1756266"/>
            <a:ext cx="209830" cy="5337889"/>
            <a:chOff x="376238" y="0"/>
            <a:chExt cx="209830" cy="6858000"/>
          </a:xfrm>
        </p:grpSpPr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id="{AF2D617D-BAD0-437A-AC9A-BEE928D1537D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CAAD66E1-68D3-482E-A18C-788AAD0F5666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3439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65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олько 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4F5B0-8DA5-4DA2-B9BE-7DCE40EC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29373"/>
            <a:ext cx="11352212" cy="648000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80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олько 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4F5B0-8DA5-4DA2-B9BE-7DCE40EC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29373"/>
            <a:ext cx="11352212" cy="648000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21880E18-C2AF-4D9F-9658-F4BF5FE2810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9425" y="1557338"/>
            <a:ext cx="5493600" cy="23652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D0E1016-8D7F-4F0F-9E40-39BA823AD85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66600" y="1557338"/>
            <a:ext cx="5493600" cy="23652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7DCFF0B8-07C4-4900-B435-1E9FA80F40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425" y="4087988"/>
            <a:ext cx="5493600" cy="23652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3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96E2EE1F-011D-4B97-9EFA-9726D113B12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66600" y="4087988"/>
            <a:ext cx="5493600" cy="23652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 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9586F4-1315-4772-AD36-30FA31440B3E}"/>
              </a:ext>
            </a:extLst>
          </p:cNvPr>
          <p:cNvGrpSpPr/>
          <p:nvPr userDrawn="1"/>
        </p:nvGrpSpPr>
        <p:grpSpPr>
          <a:xfrm rot="5400000" flipH="1" flipV="1">
            <a:off x="9418141" y="-1756266"/>
            <a:ext cx="209830" cy="5337889"/>
            <a:chOff x="376238" y="0"/>
            <a:chExt cx="209830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3AD39A-E0DE-4A71-82E0-1FFE7EC2BC6B}"/>
                </a:ext>
              </a:extLst>
            </p:cNvPr>
            <p:cNvCxnSpPr/>
            <p:nvPr userDrawn="1"/>
          </p:nvCxnSpPr>
          <p:spPr>
            <a:xfrm>
              <a:off x="376238" y="666750"/>
              <a:ext cx="0" cy="619125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7C61C7-FF8E-4A95-A234-D223F4E996E2}"/>
                </a:ext>
              </a:extLst>
            </p:cNvPr>
            <p:cNvCxnSpPr/>
            <p:nvPr userDrawn="1"/>
          </p:nvCxnSpPr>
          <p:spPr>
            <a:xfrm>
              <a:off x="586068" y="0"/>
              <a:ext cx="0" cy="34290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376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Разделите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">
            <a:extLst>
              <a:ext uri="{FF2B5EF4-FFF2-40B4-BE49-F238E27FC236}">
                <a16:creationId xmlns:a16="http://schemas.microsoft.com/office/drawing/2014/main" id="{F3BAFE9E-976B-B923-99F1-232CCF498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949" y="0"/>
            <a:ext cx="643405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7FD9F3-9620-44F7-B96B-15ABA57527C3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72AB89-6D23-44B3-988F-3331026897AD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245570-4BA4-4B0E-B43F-8D0A7AA8FB09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BF11F4-3A45-4241-B24C-A4597B22725B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8A69A2-D910-4378-800F-D5971A920142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295B43B-87E9-4008-AA35-3C2BC2495EE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D6B9EC-37E0-44ED-901F-3909F853DB91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ADD22BB0-EC00-4A8B-3E52-FA5DD74CC926}"/>
              </a:ext>
            </a:extLst>
          </p:cNvPr>
          <p:cNvCxnSpPr/>
          <p:nvPr userDrawn="1"/>
        </p:nvCxnSpPr>
        <p:spPr>
          <a:xfrm>
            <a:off x="501651" y="666750"/>
            <a:ext cx="0" cy="619125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0BE75420-A6B6-E721-B7DA-4188E0F13CC9}"/>
              </a:ext>
            </a:extLst>
          </p:cNvPr>
          <p:cNvCxnSpPr/>
          <p:nvPr userDrawn="1"/>
        </p:nvCxnSpPr>
        <p:spPr>
          <a:xfrm>
            <a:off x="781424" y="0"/>
            <a:ext cx="0" cy="3429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B0EC48A7-BA50-5EB5-C5C9-7010E642E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4093" y="2796381"/>
            <a:ext cx="5643814" cy="1265238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pic>
        <p:nvPicPr>
          <p:cNvPr id="18" name="Graphic 1">
            <a:extLst>
              <a:ext uri="{FF2B5EF4-FFF2-40B4-BE49-F238E27FC236}">
                <a16:creationId xmlns:a16="http://schemas.microsoft.com/office/drawing/2014/main" id="{C2968EC0-07CA-A5A1-6060-25B4C205F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466" b="82373"/>
          <a:stretch/>
        </p:blipFill>
        <p:spPr>
          <a:xfrm>
            <a:off x="9077084" y="-309698"/>
            <a:ext cx="2991173" cy="12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4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7FD9F3-9620-44F7-B96B-15ABA57527C3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72AB89-6D23-44B3-988F-3331026897AD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245570-4BA4-4B0E-B43F-8D0A7AA8FB09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BF11F4-3A45-4241-B24C-A4597B22725B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8A69A2-D910-4378-800F-D5971A920142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295B43B-87E9-4008-AA35-3C2BC2495EE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D6B9EC-37E0-44ED-901F-3909F853DB91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9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заголовком и текстовым бло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C058F463-B341-9249-8813-F5E93C65FC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7988" y="1653670"/>
            <a:ext cx="11376025" cy="4771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747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2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F3D50-7782-E0BD-A921-D2D346853422}"/>
              </a:ext>
            </a:extLst>
          </p:cNvPr>
          <p:cNvSpPr/>
          <p:nvPr userDrawn="1"/>
        </p:nvSpPr>
        <p:spPr>
          <a:xfrm>
            <a:off x="479423" y="1876091"/>
            <a:ext cx="5151356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88B777-C397-4CD8-DF6D-B5A7C686C8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3" y="1876091"/>
            <a:ext cx="5151355" cy="4331367"/>
          </a:xfrm>
        </p:spPr>
        <p:txBody>
          <a:bodyPr lIns="216000" tIns="612000" rIns="216000" bIns="612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0F71A3F-6398-E12D-6D0F-EEA2CEB038CE}"/>
              </a:ext>
            </a:extLst>
          </p:cNvPr>
          <p:cNvSpPr/>
          <p:nvPr userDrawn="1"/>
        </p:nvSpPr>
        <p:spPr>
          <a:xfrm>
            <a:off x="6096000" y="1876091"/>
            <a:ext cx="5151356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546B1C-CC5F-EBF6-84B2-582B06561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76091"/>
            <a:ext cx="5151355" cy="4331367"/>
          </a:xfrm>
        </p:spPr>
        <p:txBody>
          <a:bodyPr lIns="216000" tIns="612000" rIns="216000" bIns="612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01931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2 блоками +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F3D50-7782-E0BD-A921-D2D346853422}"/>
              </a:ext>
            </a:extLst>
          </p:cNvPr>
          <p:cNvSpPr/>
          <p:nvPr userDrawn="1"/>
        </p:nvSpPr>
        <p:spPr>
          <a:xfrm>
            <a:off x="479423" y="1876091"/>
            <a:ext cx="5151356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27CBA4F-2F7A-4BE0-A212-8B502AA2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  <a:prstGeom prst="rect">
            <a:avLst/>
          </a:prstGeom>
        </p:spPr>
        <p:txBody>
          <a:bodyPr/>
          <a:lstStyle>
            <a:lvl1pPr>
              <a:defRPr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098981CB-9914-4991-9E6B-37E4537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44FB4C7-BA40-4843-BB16-0C6E1462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1784" y="221538"/>
            <a:ext cx="2318416" cy="393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0499C2-E5AA-4916-8C3E-AC028F8BD14A}"/>
              </a:ext>
            </a:extLst>
          </p:cNvPr>
          <p:cNvSpPr/>
          <p:nvPr userDrawn="1"/>
        </p:nvSpPr>
        <p:spPr>
          <a:xfrm>
            <a:off x="-463118" y="0"/>
            <a:ext cx="296863" cy="296863"/>
          </a:xfrm>
          <a:prstGeom prst="rect">
            <a:avLst/>
          </a:prstGeom>
          <a:solidFill>
            <a:srgbClr val="A74A8A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61F-E9F8-4C9D-BB91-0B4D6EC12844}"/>
              </a:ext>
            </a:extLst>
          </p:cNvPr>
          <p:cNvSpPr/>
          <p:nvPr userDrawn="1"/>
        </p:nvSpPr>
        <p:spPr>
          <a:xfrm>
            <a:off x="-463118" y="392505"/>
            <a:ext cx="296863" cy="296863"/>
          </a:xfrm>
          <a:prstGeom prst="rect">
            <a:avLst/>
          </a:prstGeom>
          <a:solidFill>
            <a:srgbClr val="1B67B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3C4E7-1FDA-4D7A-9F7F-7BC9291DF9EF}"/>
              </a:ext>
            </a:extLst>
          </p:cNvPr>
          <p:cNvSpPr/>
          <p:nvPr userDrawn="1"/>
        </p:nvSpPr>
        <p:spPr>
          <a:xfrm>
            <a:off x="-463118" y="785010"/>
            <a:ext cx="296863" cy="296863"/>
          </a:xfrm>
          <a:prstGeom prst="rect">
            <a:avLst/>
          </a:prstGeom>
          <a:solidFill>
            <a:srgbClr val="24A9E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EFA631-FAA3-4334-8395-970753C930AC}"/>
              </a:ext>
            </a:extLst>
          </p:cNvPr>
          <p:cNvSpPr/>
          <p:nvPr userDrawn="1"/>
        </p:nvSpPr>
        <p:spPr>
          <a:xfrm>
            <a:off x="-463118" y="1177515"/>
            <a:ext cx="296863" cy="296863"/>
          </a:xfrm>
          <a:prstGeom prst="rect">
            <a:avLst/>
          </a:prstGeom>
          <a:solidFill>
            <a:srgbClr val="A3CC39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3A1A90-2C97-43E9-951C-26A3E64D8B5B}"/>
              </a:ext>
            </a:extLst>
          </p:cNvPr>
          <p:cNvSpPr/>
          <p:nvPr userDrawn="1"/>
        </p:nvSpPr>
        <p:spPr>
          <a:xfrm>
            <a:off x="-463118" y="1570020"/>
            <a:ext cx="296863" cy="296863"/>
          </a:xfrm>
          <a:prstGeom prst="rect">
            <a:avLst/>
          </a:prstGeom>
          <a:solidFill>
            <a:srgbClr val="FECE0B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08EE69-E709-44F2-BE21-E9FDAA930D92}"/>
              </a:ext>
            </a:extLst>
          </p:cNvPr>
          <p:cNvSpPr/>
          <p:nvPr userDrawn="1"/>
        </p:nvSpPr>
        <p:spPr>
          <a:xfrm>
            <a:off x="-463118" y="1962525"/>
            <a:ext cx="296863" cy="296863"/>
          </a:xfrm>
          <a:prstGeom prst="rect">
            <a:avLst/>
          </a:prstGeom>
          <a:solidFill>
            <a:srgbClr val="F5832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EB15C5-A44E-44BB-A4DB-58CAF51825CC}"/>
              </a:ext>
            </a:extLst>
          </p:cNvPr>
          <p:cNvSpPr/>
          <p:nvPr userDrawn="1"/>
        </p:nvSpPr>
        <p:spPr>
          <a:xfrm>
            <a:off x="-463118" y="2355030"/>
            <a:ext cx="296863" cy="296863"/>
          </a:xfrm>
          <a:prstGeom prst="rect">
            <a:avLst/>
          </a:prstGeom>
          <a:solidFill>
            <a:srgbClr val="EC1F2C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4C4106-7ED7-C9F9-1824-61BF6443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629372"/>
            <a:ext cx="11352212" cy="940647"/>
          </a:xfrm>
        </p:spPr>
        <p:txBody>
          <a:bodyPr>
            <a:noAutofit/>
          </a:bodyPr>
          <a:lstStyle>
            <a:lvl1pPr>
              <a:defRPr sz="3200" cap="all" baseline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(макс. 2 строки)</a:t>
            </a:r>
            <a:endParaRPr lang="en-US" dirty="0"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6CCF6E9E-C0DE-DBE7-8060-E1EBE7204D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876090"/>
            <a:ext cx="5151355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1854158B-1206-50A5-2A2F-B9BF49572AD7}"/>
              </a:ext>
            </a:extLst>
          </p:cNvPr>
          <p:cNvSpPr/>
          <p:nvPr userDrawn="1"/>
        </p:nvSpPr>
        <p:spPr>
          <a:xfrm>
            <a:off x="658813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01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CFFB98-07D5-E01F-DFAF-09BD7C953C26}"/>
              </a:ext>
            </a:extLst>
          </p:cNvPr>
          <p:cNvSpPr/>
          <p:nvPr userDrawn="1"/>
        </p:nvSpPr>
        <p:spPr>
          <a:xfrm>
            <a:off x="6096000" y="1876091"/>
            <a:ext cx="5151356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539C8074-327F-C3F6-1666-DA0DB5B3CF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1876090"/>
            <a:ext cx="5151355" cy="4331367"/>
          </a:xfrm>
        </p:spPr>
        <p:txBody>
          <a:bodyPr lIns="216000" tIns="1368000" rIns="216000" bIns="396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BED4A55-5FD6-B1A8-D66A-6F5077FD1B53}"/>
              </a:ext>
            </a:extLst>
          </p:cNvPr>
          <p:cNvSpPr/>
          <p:nvPr userDrawn="1"/>
        </p:nvSpPr>
        <p:spPr>
          <a:xfrm>
            <a:off x="6275390" y="2319395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+mj-lt"/>
              </a:rPr>
              <a:t>0</a:t>
            </a:r>
            <a:r>
              <a:rPr lang="en-US" sz="2400" b="1" dirty="0">
                <a:solidFill>
                  <a:srgbClr val="333333"/>
                </a:solidFill>
                <a:latin typeface="+mj-lt"/>
              </a:rPr>
              <a:t>2</a:t>
            </a:r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5963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9" y="296863"/>
            <a:ext cx="11352212" cy="64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046158"/>
            <a:ext cx="11352212" cy="525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73760" y="6549520"/>
            <a:ext cx="403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WWW.SPECTRUM-GROUP.RU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75120" y="6549520"/>
            <a:ext cx="216000" cy="21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fld id="{899C7A52-A8D5-417D-AA8A-05D2632DCD69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81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3" r:id="rId2"/>
    <p:sldLayoutId id="2147483845" r:id="rId3"/>
    <p:sldLayoutId id="2147483846" r:id="rId4"/>
    <p:sldLayoutId id="2147483833" r:id="rId5"/>
    <p:sldLayoutId id="2147483814" r:id="rId6"/>
    <p:sldLayoutId id="2147483842" r:id="rId7"/>
    <p:sldLayoutId id="2147483847" r:id="rId8"/>
    <p:sldLayoutId id="2147483850" r:id="rId9"/>
    <p:sldLayoutId id="2147483851" r:id="rId10"/>
    <p:sldLayoutId id="2147483834" r:id="rId11"/>
    <p:sldLayoutId id="2147483835" r:id="rId12"/>
    <p:sldLayoutId id="2147483836" r:id="rId13"/>
    <p:sldLayoutId id="2147483838" r:id="rId14"/>
    <p:sldLayoutId id="2147483837" r:id="rId15"/>
    <p:sldLayoutId id="2147483839" r:id="rId16"/>
    <p:sldLayoutId id="2147483840" r:id="rId17"/>
    <p:sldLayoutId id="2147483818" r:id="rId18"/>
    <p:sldLayoutId id="2147483822" r:id="rId19"/>
    <p:sldLayoutId id="2147483823" r:id="rId20"/>
    <p:sldLayoutId id="2147483824" r:id="rId21"/>
    <p:sldLayoutId id="2147483829" r:id="rId22"/>
    <p:sldLayoutId id="2147483830" r:id="rId23"/>
    <p:sldLayoutId id="2147483831" r:id="rId24"/>
    <p:sldLayoutId id="2147483827" r:id="rId25"/>
    <p:sldLayoutId id="2147483828" r:id="rId26"/>
    <p:sldLayoutId id="2147483813" r:id="rId27"/>
    <p:sldLayoutId id="2147483825" r:id="rId28"/>
    <p:sldLayoutId id="2147483832" r:id="rId29"/>
    <p:sldLayoutId id="2147483826" r:id="rId30"/>
    <p:sldLayoutId id="2147483817" r:id="rId31"/>
    <p:sldLayoutId id="2147483844" r:id="rId32"/>
    <p:sldLayoutId id="2147483852" r:id="rId33"/>
    <p:sldLayoutId id="2147483853" r:id="rId34"/>
    <p:sldLayoutId id="2147483769" r:id="rId35"/>
    <p:sldLayoutId id="2147483821" r:id="rId36"/>
    <p:sldLayoutId id="2147483854" r:id="rId37"/>
    <p:sldLayoutId id="2147483856" r:id="rId38"/>
    <p:sldLayoutId id="2147483857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D3A5A86D-B558-4271-E0A4-1F8C364922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8063" y="4332597"/>
            <a:ext cx="5251017" cy="387350"/>
          </a:xfrm>
        </p:spPr>
        <p:txBody>
          <a:bodyPr/>
          <a:lstStyle/>
          <a:p>
            <a:r>
              <a:rPr lang="ru-RU" dirty="0"/>
              <a:t>4й квартал 2022 и 2022 в целом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FC0BE79-8352-E051-4BD8-8B6C475CB3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8064" y="2378262"/>
            <a:ext cx="5888326" cy="186010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Тренды ценообразования</a:t>
            </a:r>
            <a:br>
              <a:rPr lang="ru-RU" dirty="0"/>
            </a:br>
            <a:r>
              <a:rPr lang="ru-RU" dirty="0"/>
              <a:t>в строительстве</a:t>
            </a:r>
          </a:p>
        </p:txBody>
      </p:sp>
      <p:pic>
        <p:nvPicPr>
          <p:cNvPr id="3" name="Рисунок 2" descr="Изображение выглядит как лазер&#10;&#10;Автоматически созданное описание">
            <a:extLst>
              <a:ext uri="{FF2B5EF4-FFF2-40B4-BE49-F238E27FC236}">
                <a16:creationId xmlns:a16="http://schemas.microsoft.com/office/drawing/2014/main" id="{55DB8B01-5806-E319-85AA-DB6F77373F7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5" r="33683"/>
          <a:stretch/>
        </p:blipFill>
        <p:spPr>
          <a:xfrm>
            <a:off x="7595000" y="304800"/>
            <a:ext cx="4165200" cy="6256338"/>
          </a:xfrm>
        </p:spPr>
      </p:pic>
    </p:spTree>
    <p:extLst>
      <p:ext uri="{BB962C8B-B14F-4D97-AF65-F5344CB8AC3E}">
        <p14:creationId xmlns:p14="http://schemas.microsoft.com/office/powerpoint/2010/main" val="2652693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D34E3E-73BA-0D33-36E4-74768C364796}"/>
              </a:ext>
            </a:extLst>
          </p:cNvPr>
          <p:cNvSpPr/>
          <p:nvPr/>
        </p:nvSpPr>
        <p:spPr>
          <a:xfrm>
            <a:off x="0" y="5902035"/>
            <a:ext cx="12191120" cy="6591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BF39FB-4173-9788-1929-6229AECC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A738B7-D0B5-3B7B-369E-D9214278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10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32F91D-B16D-2B9A-25BC-F7D2DFEC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затрат инвестиционных проектов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12F16A3-61CB-A8C5-D35D-D7BCF6E84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90831"/>
              </p:ext>
            </p:extLst>
          </p:nvPr>
        </p:nvGraphicFramePr>
        <p:xfrm>
          <a:off x="515938" y="1440927"/>
          <a:ext cx="11268075" cy="4461108"/>
        </p:xfrm>
        <a:graphic>
          <a:graphicData uri="http://schemas.openxmlformats.org/drawingml/2006/table">
            <a:tbl>
              <a:tblPr/>
              <a:tblGrid>
                <a:gridCol w="568230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3297413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84567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  <a:gridCol w="1084566">
                  <a:extLst>
                    <a:ext uri="{9D8B030D-6E8A-4147-A177-3AD203B41FA5}">
                      <a16:colId xmlns:a16="http://schemas.microsoft.com/office/drawing/2014/main" val="1971107291"/>
                    </a:ext>
                  </a:extLst>
                </a:gridCol>
                <a:gridCol w="1084566">
                  <a:extLst>
                    <a:ext uri="{9D8B030D-6E8A-4147-A177-3AD203B41FA5}">
                      <a16:colId xmlns:a16="http://schemas.microsoft.com/office/drawing/2014/main" val="2854180564"/>
                    </a:ext>
                  </a:extLst>
                </a:gridCol>
                <a:gridCol w="4148733">
                  <a:extLst>
                    <a:ext uri="{9D8B030D-6E8A-4147-A177-3AD203B41FA5}">
                      <a16:colId xmlns:a16="http://schemas.microsoft.com/office/drawing/2014/main" val="1492431325"/>
                    </a:ext>
                  </a:extLst>
                </a:gridCol>
              </a:tblGrid>
              <a:tr h="2567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КОД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РАЗДЕЛ ГРУППЫ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Проект 1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Проект 2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Проект 3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Примечание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256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92 619 м</a:t>
                      </a:r>
                      <a:r>
                        <a:rPr lang="ru-RU" sz="15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580 282 м</a:t>
                      </a:r>
                      <a:r>
                        <a:rPr lang="ru-RU" sz="15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160 000 м</a:t>
                      </a:r>
                      <a:r>
                        <a:rPr lang="ru-RU" sz="15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438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100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Приобретение, аренда объектов недвижимости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Права на земельный участок, аренда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654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200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Проектно-изыскательские услуги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Концепция, Проектная документация, тендерная документация, Рабочая документация, консультанты, СТУ, Дизайн-проект, Экспертиза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113885"/>
                  </a:ext>
                </a:extLst>
              </a:tr>
              <a:tr h="438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300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Подключение к сетям и мощностям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Плата ресурсоснабжающим организациям за технологическое присоединение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61764"/>
                  </a:ext>
                </a:extLst>
              </a:tr>
              <a:tr h="438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400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Объекты основного строительства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СМР, подготовительные работы, ПОС (проект организации строительства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925933"/>
                  </a:ext>
                </a:extLst>
              </a:tr>
              <a:tr h="438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500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затраты на девелопмент проекта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Технический заказчик, строительный контроль, авторский надзор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309810"/>
                  </a:ext>
                </a:extLst>
              </a:tr>
              <a:tr h="4381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600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Коммерческие расходы 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Маркетинговые услуги, маркетинговые услуги, затраты </a:t>
                      </a:r>
                      <a:b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</a:t>
                      </a:r>
                      <a:r>
                        <a:rPr lang="ru-RU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предоткрытие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35576"/>
                  </a:ext>
                </a:extLst>
              </a:tr>
              <a:tr h="221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ИТОГО 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48210"/>
                  </a:ext>
                </a:extLst>
              </a:tr>
              <a:tr h="221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5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138360"/>
                  </a:ext>
                </a:extLst>
              </a:tr>
              <a:tr h="242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700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Непредвиденные расходы, риски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509291"/>
                  </a:ext>
                </a:extLst>
              </a:tr>
              <a:tr h="417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800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Инфляция 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67432"/>
                  </a:ext>
                </a:extLst>
              </a:tr>
            </a:tbl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892F5F9-F1E8-FE27-7A80-4ACDC8B3B678}"/>
              </a:ext>
            </a:extLst>
          </p:cNvPr>
          <p:cNvGrpSpPr/>
          <p:nvPr/>
        </p:nvGrpSpPr>
        <p:grpSpPr>
          <a:xfrm>
            <a:off x="515938" y="5967018"/>
            <a:ext cx="2997177" cy="523220"/>
            <a:chOff x="515938" y="5967018"/>
            <a:chExt cx="2997177" cy="52322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FDE45D2-04AB-0D71-1B91-6F264D59A973}"/>
                </a:ext>
              </a:extLst>
            </p:cNvPr>
            <p:cNvSpPr/>
            <p:nvPr/>
          </p:nvSpPr>
          <p:spPr>
            <a:xfrm>
              <a:off x="515938" y="5997586"/>
              <a:ext cx="468000" cy="4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08000" tIns="108000" rIns="108000" bIns="108000" rtlCol="0" anchor="ctr" anchorCtr="0">
              <a:noAutofit/>
            </a:bodyPr>
            <a:lstStyle/>
            <a:p>
              <a:pPr marL="12134" algn="ctr" defTabSz="1042690"/>
              <a:r>
                <a:rPr lang="ru-RU" sz="1400" b="1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Roboto Condensed" panose="02000000000000000000" pitchFamily="2" charset="0"/>
                </a:rPr>
                <a:t>П1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B1C627-5CD8-FB58-0B25-39D626A8252F}"/>
                </a:ext>
              </a:extLst>
            </p:cNvPr>
            <p:cNvSpPr txBox="1"/>
            <p:nvPr/>
          </p:nvSpPr>
          <p:spPr>
            <a:xfrm>
              <a:off x="1039358" y="5967018"/>
              <a:ext cx="2473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ru-RU" sz="1400" dirty="0">
                  <a:solidFill>
                    <a:schemeClr val="tx1"/>
                  </a:solidFill>
                </a:rPr>
                <a:t>Гостиничный комплекс, </a:t>
              </a:r>
              <a:br>
                <a:rPr lang="ru-RU" sz="1400" dirty="0">
                  <a:solidFill>
                    <a:schemeClr val="tx1"/>
                  </a:solidFill>
                </a:rPr>
              </a:br>
              <a:r>
                <a:rPr lang="ru-RU" sz="1400" dirty="0">
                  <a:solidFill>
                    <a:schemeClr val="tx1"/>
                  </a:solidFill>
                </a:rPr>
                <a:t>АБК, общежитие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21033A5-9AC2-6B62-5D88-C2B0FA1D88CF}"/>
              </a:ext>
            </a:extLst>
          </p:cNvPr>
          <p:cNvGrpSpPr/>
          <p:nvPr/>
        </p:nvGrpSpPr>
        <p:grpSpPr>
          <a:xfrm>
            <a:off x="3737120" y="5967018"/>
            <a:ext cx="2997177" cy="523220"/>
            <a:chOff x="515938" y="5967018"/>
            <a:chExt cx="2997177" cy="52322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7C0ACC3-3200-0EF9-893A-52E86A00D2E5}"/>
                </a:ext>
              </a:extLst>
            </p:cNvPr>
            <p:cNvSpPr/>
            <p:nvPr/>
          </p:nvSpPr>
          <p:spPr>
            <a:xfrm>
              <a:off x="515938" y="5997586"/>
              <a:ext cx="468000" cy="4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08000" tIns="108000" rIns="108000" bIns="108000" rtlCol="0" anchor="ctr" anchorCtr="0">
              <a:noAutofit/>
            </a:bodyPr>
            <a:lstStyle/>
            <a:p>
              <a:pPr marL="12134" algn="ctr" defTabSz="1042690"/>
              <a:r>
                <a:rPr lang="ru-RU" sz="1400" b="1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Roboto Condensed" panose="02000000000000000000" pitchFamily="2" charset="0"/>
                </a:rPr>
                <a:t>П2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ECD3BD-2A5D-D45A-18D1-F2F397046ECB}"/>
                </a:ext>
              </a:extLst>
            </p:cNvPr>
            <p:cNvSpPr txBox="1"/>
            <p:nvPr/>
          </p:nvSpPr>
          <p:spPr>
            <a:xfrm>
              <a:off x="1039358" y="5967018"/>
              <a:ext cx="2473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ru-RU" sz="1400" dirty="0">
                  <a:solidFill>
                    <a:schemeClr val="tx1"/>
                  </a:solidFill>
                </a:rPr>
                <a:t>Офисные помещение, </a:t>
              </a:r>
              <a:br>
                <a:rPr lang="ru-RU" sz="1400" dirty="0">
                  <a:solidFill>
                    <a:schemeClr val="tx1"/>
                  </a:solidFill>
                </a:rPr>
              </a:br>
              <a:r>
                <a:rPr lang="ru-RU" sz="1400" dirty="0">
                  <a:solidFill>
                    <a:schemeClr val="tx1"/>
                  </a:solidFill>
                </a:rPr>
                <a:t>гостиница, университет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650F16F-43DB-7BE8-156E-DA724F1AD573}"/>
              </a:ext>
            </a:extLst>
          </p:cNvPr>
          <p:cNvGrpSpPr/>
          <p:nvPr/>
        </p:nvGrpSpPr>
        <p:grpSpPr>
          <a:xfrm>
            <a:off x="6958301" y="5967018"/>
            <a:ext cx="4000644" cy="523220"/>
            <a:chOff x="515938" y="5967018"/>
            <a:chExt cx="4000644" cy="52322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F982893-4571-AC98-A9FD-B89719D32588}"/>
                </a:ext>
              </a:extLst>
            </p:cNvPr>
            <p:cNvSpPr/>
            <p:nvPr/>
          </p:nvSpPr>
          <p:spPr>
            <a:xfrm>
              <a:off x="515938" y="5997586"/>
              <a:ext cx="468000" cy="4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08000" tIns="108000" rIns="108000" bIns="108000" rtlCol="0" anchor="ctr" anchorCtr="0">
              <a:noAutofit/>
            </a:bodyPr>
            <a:lstStyle/>
            <a:p>
              <a:pPr marL="12134" algn="ctr" defTabSz="1042690"/>
              <a:r>
                <a:rPr lang="ru-RU" sz="14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Roboto Condensed" panose="02000000000000000000" pitchFamily="2" charset="0"/>
                </a:rPr>
                <a:t>П3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AEF780-40D4-1959-AADB-B0EC6E8A9E85}"/>
                </a:ext>
              </a:extLst>
            </p:cNvPr>
            <p:cNvSpPr txBox="1"/>
            <p:nvPr/>
          </p:nvSpPr>
          <p:spPr>
            <a:xfrm>
              <a:off x="1039358" y="5967018"/>
              <a:ext cx="347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ru-RU" sz="1400" dirty="0">
                  <a:solidFill>
                    <a:schemeClr val="tx1"/>
                  </a:solidFill>
                </a:rPr>
                <a:t>Гостиница, апартаменты, конгресс-холл, театр, круизный терминал, Марина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5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C7FFD5-3A23-D7D1-7A46-E513792D1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536106"/>
              </p:ext>
            </p:extLst>
          </p:nvPr>
        </p:nvGraphicFramePr>
        <p:xfrm>
          <a:off x="479426" y="2215741"/>
          <a:ext cx="5076247" cy="4292049"/>
        </p:xfrm>
        <a:graphic>
          <a:graphicData uri="http://schemas.openxmlformats.org/drawingml/2006/table">
            <a:tbl>
              <a:tblPr firstRow="1" bandRow="1"/>
              <a:tblGrid>
                <a:gridCol w="33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5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2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ordia New"/>
                        </a:rPr>
                        <a:t>№</a:t>
                      </a:r>
                      <a:endParaRPr lang="th-TH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ordia New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Раздел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% раздела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1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Конструктивные решения</a:t>
                      </a:r>
                      <a:endParaRPr lang="th-TH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1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Архитектурные решения</a:t>
                      </a:r>
                      <a:endParaRPr lang="th-TH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278804"/>
                  </a:ext>
                </a:extLst>
              </a:tr>
              <a:tr h="7681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Отделка </a:t>
                      </a:r>
                      <a:r>
                        <a:rPr lang="en" sz="1400" b="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Shell&amp;Core</a:t>
                      </a:r>
                      <a:endParaRPr lang="en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1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Оснащение </a:t>
                      </a:r>
                      <a:b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00" b="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лифты+оборудование</a:t>
                      </a:r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парктинга</a:t>
                      </a:r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1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Инженерные сети </a:t>
                      </a:r>
                      <a:r>
                        <a:rPr lang="en" sz="1400" b="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Shell&amp;Core</a:t>
                      </a:r>
                      <a:endParaRPr lang="en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GB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B0D593-C467-7E7B-1034-1FB65F0D190D}"/>
              </a:ext>
            </a:extLst>
          </p:cNvPr>
          <p:cNvSpPr/>
          <p:nvPr/>
        </p:nvSpPr>
        <p:spPr>
          <a:xfrm>
            <a:off x="407987" y="1806239"/>
            <a:ext cx="4177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accent1"/>
                </a:solidFill>
                <a:latin typeface="+mj-lt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Пример 1: Апартаменты</a:t>
            </a:r>
            <a:endParaRPr lang="ru-RU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0F0FB587-EA41-2828-5A48-B4BD3E366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456488"/>
              </p:ext>
            </p:extLst>
          </p:nvPr>
        </p:nvGraphicFramePr>
        <p:xfrm>
          <a:off x="6242921" y="2215741"/>
          <a:ext cx="5534765" cy="4292049"/>
        </p:xfrm>
        <a:graphic>
          <a:graphicData uri="http://schemas.openxmlformats.org/drawingml/2006/table">
            <a:tbl>
              <a:tblPr firstRow="1" bandRow="1"/>
              <a:tblGrid>
                <a:gridCol w="36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5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ordia New"/>
                        </a:rPr>
                        <a:t>№</a:t>
                      </a:r>
                      <a:endParaRPr lang="th-TH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ordia New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Раздел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% раздела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7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Конструктивные решения (котлован, </a:t>
                      </a:r>
                      <a:r>
                        <a:rPr lang="ru-RU" sz="1400" b="0" kern="1200" spc="-3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фундаменты, каркас: стены, колонны, перекрытия)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Архитектурные решения (внутренние стены и перегородки, кровля, фасады)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278804"/>
                  </a:ext>
                </a:extLst>
              </a:tr>
              <a:tr h="55177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Интерьеры </a:t>
                      </a:r>
                      <a:b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(черновая и чистовая отделка)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7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Мебель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Оборудование и оснащение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778443"/>
                  </a:ext>
                </a:extLst>
              </a:tr>
              <a:tr h="5517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Арт и искусство</a:t>
                      </a: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endParaRPr lang="th-TH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722860"/>
                  </a:ext>
                </a:extLst>
              </a:tr>
              <a:tr h="5517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en-GB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Инженерные сети</a:t>
                      </a:r>
                      <a:endParaRPr lang="en" sz="1400" b="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  <a:endParaRPr lang="en-GB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B8324-C1C9-0C4F-719F-205FAC2810A2}"/>
              </a:ext>
            </a:extLst>
          </p:cNvPr>
          <p:cNvSpPr/>
          <p:nvPr/>
        </p:nvSpPr>
        <p:spPr>
          <a:xfrm>
            <a:off x="6171482" y="1806239"/>
            <a:ext cx="4177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chemeClr val="accent1"/>
                </a:solidFill>
                <a:latin typeface="+mj-lt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Пример 2: Гостиница</a:t>
            </a:r>
            <a:endParaRPr lang="ru-RU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0FB4D8E-D45C-A05F-02DD-69DE2260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BFD693-C1BF-FEC2-9CC0-BCD7A293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11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B7740E7-058F-783D-23E9-D2C6EAAD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структуры затрат </a:t>
            </a:r>
            <a:br>
              <a:rPr lang="ru-RU" dirty="0"/>
            </a:br>
            <a:r>
              <a:rPr lang="ru-RU" dirty="0"/>
              <a:t>строительно-монтажных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251850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CFC15EA-21BB-4884-8B59-0C8B34C2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WWW.SPECTRUM-GROUP.RU</a:t>
            </a: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5D9EBE-913E-420D-9BE0-BCA2C10C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2"/>
          </a:solidFill>
        </p:spPr>
        <p:txBody>
          <a:bodyPr/>
          <a:lstStyle/>
          <a:p>
            <a:fld id="{899C7A52-A8D5-417D-AA8A-05D2632DCD69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8802E9-3DDC-4E96-B8AF-57306E1A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Избранные проекты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4BD3ED7-42CF-4D7C-94B9-1350637B5339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Новосибирск (Толмачево)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026C0CD-CE84-4CEE-8426-2A6E0B75F43A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Комплекс «Московская гребная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База «Динамо»»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B034000B-0B21-4ED7-9DBF-A48353C76BDF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«Геленджик»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4987D32-0E3A-4EE1-9928-1D29A5E88EE3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Краснодар</a:t>
            </a:r>
          </a:p>
        </p:txBody>
      </p:sp>
      <p:pic>
        <p:nvPicPr>
          <p:cNvPr id="11" name="Рисунок 10" descr="Изображение выглядит как здание, внешний, улица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6982E43F-CBC8-4E9B-A9CD-AD4A2207CBC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 b="2495"/>
          <a:stretch/>
        </p:blipFill>
        <p:spPr>
          <a:xfrm>
            <a:off x="479425" y="1557338"/>
            <a:ext cx="5493600" cy="2365200"/>
          </a:xfr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57671D6F-D78C-4762-BB81-98479A9E252F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Новосибирск (Толмачево)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356D047-DBBB-4454-BD49-55A2C8A63C7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0" b="11480"/>
          <a:stretch>
            <a:fillRect/>
          </a:stretch>
        </p:blipFill>
        <p:spPr>
          <a:xfrm>
            <a:off x="6265863" y="1557338"/>
            <a:ext cx="5494337" cy="2365375"/>
          </a:xfr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12D3AB5C-0261-4643-A9D4-6B164C88BFCA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Ангар авиакомпании </a:t>
            </a:r>
            <a:r>
              <a:rPr lang="en-US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S7</a:t>
            </a:r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(г. Новосибирск)</a:t>
            </a:r>
            <a:endPara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5" name="Рисунок 24" descr="Изображение выглядит как внешний, вода, небо, река&#10;&#10;Автоматически созданное описание">
            <a:extLst>
              <a:ext uri="{FF2B5EF4-FFF2-40B4-BE49-F238E27FC236}">
                <a16:creationId xmlns:a16="http://schemas.microsoft.com/office/drawing/2014/main" id="{4C1E1DA8-9836-4B08-899B-08CEBAF117E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11745"/>
          <a:stretch>
            <a:fillRect/>
          </a:stretch>
        </p:blipFill>
        <p:spPr>
          <a:xfrm>
            <a:off x="479425" y="4087813"/>
            <a:ext cx="5494338" cy="2365375"/>
          </a:xfr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6B27DF17-6619-42F2-96E0-BAF23931FBC3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Комплекс «Московская гребная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База «Динамо»» (г. Москва)</a:t>
            </a:r>
          </a:p>
        </p:txBody>
      </p:sp>
      <p:pic>
        <p:nvPicPr>
          <p:cNvPr id="30" name="Рисунок 29" descr="Изображение выглядит как внешний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4518A1A3-B42B-4EF1-86A0-503FC3752F5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b="3723"/>
          <a:stretch>
            <a:fillRect/>
          </a:stretch>
        </p:blipFill>
        <p:spPr>
          <a:xfrm>
            <a:off x="6265863" y="4087813"/>
            <a:ext cx="5494337" cy="2365375"/>
          </a:xfr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0B40CC20-DCD4-4328-9725-585ABE169D7C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Обход г. Тольятти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(Самарская область)</a:t>
            </a:r>
          </a:p>
        </p:txBody>
      </p:sp>
    </p:spTree>
    <p:extLst>
      <p:ext uri="{BB962C8B-B14F-4D97-AF65-F5344CB8AC3E}">
        <p14:creationId xmlns:p14="http://schemas.microsoft.com/office/powerpoint/2010/main" val="1755336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CFC15EA-21BB-4884-8B59-0C8B34C2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WWW.SPECTRUM-GROUP.RU</a:t>
            </a: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5D9EBE-913E-420D-9BE0-BCA2C10C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2"/>
          </a:solidFill>
        </p:spPr>
        <p:txBody>
          <a:bodyPr/>
          <a:lstStyle/>
          <a:p>
            <a:fld id="{899C7A52-A8D5-417D-AA8A-05D2632DCD69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8802E9-3DDC-4E96-B8AF-57306E1A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Избранные проекты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4BD3ED7-42CF-4D7C-94B9-1350637B5339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Новосибирск (Толмачево)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026C0CD-CE84-4CEE-8426-2A6E0B75F43A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Комплекс «Московская гребная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База «Динамо»»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B034000B-0B21-4ED7-9DBF-A48353C76BDF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«Геленджик»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4987D32-0E3A-4EE1-9928-1D29A5E88EE3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Краснодар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57671D6F-D78C-4762-BB81-98479A9E252F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Новосибирск (Толмачево)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12D3AB5C-0261-4643-A9D4-6B164C88BFCA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Ангар авиакомпании </a:t>
            </a:r>
            <a:r>
              <a:rPr lang="en-US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S7</a:t>
            </a: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6B27DF17-6619-42F2-96E0-BAF23931FBC3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Комплекс «Московская гребная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База «Динамо»»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0BEB65E7-4798-4BBB-98A5-481E9F6A047A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ЦКАД, 4-й пусковой комплекс</a:t>
            </a:r>
            <a:b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(Московская область)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96ED75D9-74D4-4681-881E-99182E376EA4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Воспитательный дом, 18 век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(г. Москва)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7C303333-EE2E-4096-BBCA-D3D2D006DA89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«Восточный выезд» из Уфы </a:t>
            </a:r>
            <a:b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 федеральную дорогу М-5 «Урал»</a:t>
            </a:r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13924327-5902-484B-B71E-67A0C7069C8F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Ангар авиакомпании </a:t>
            </a:r>
            <a:r>
              <a:rPr lang="en-US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S7</a:t>
            </a: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96FBA858-D3BE-4A1D-808A-1A27123D12BF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Бизнес-парк «</a:t>
            </a:r>
            <a:r>
              <a:rPr lang="ru-RU" sz="120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Ростех</a:t>
            </a: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-Сити»</a:t>
            </a:r>
            <a:b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 Тушино</a:t>
            </a:r>
          </a:p>
        </p:txBody>
      </p:sp>
      <p:pic>
        <p:nvPicPr>
          <p:cNvPr id="40" name="Рисунок 39" descr="Изображение выглядит как текст, небо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D1C9FF4-79E1-4CF8-AE63-F37BB6FB70E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3" b="925"/>
          <a:stretch/>
        </p:blipFill>
        <p:spPr>
          <a:xfrm>
            <a:off x="6266600" y="4087988"/>
            <a:ext cx="5493600" cy="2365200"/>
          </a:xfr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F8057337-63A7-4834-93F4-C62E5DF038D7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spc="-2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Многофункциональный спортивный комплекс «Арена-Омск»</a:t>
            </a:r>
          </a:p>
        </p:txBody>
      </p:sp>
      <p:pic>
        <p:nvPicPr>
          <p:cNvPr id="34" name="Рисунок 33" descr="Изображение выглядит как внешний, лодка, город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C16C6123-34B8-48C1-A478-AC5E76B785C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b="20801"/>
          <a:stretch/>
        </p:blipFill>
        <p:spPr>
          <a:xfrm>
            <a:off x="6265863" y="1557338"/>
            <a:ext cx="5494337" cy="2365375"/>
          </a:xfrm>
        </p:spPr>
      </p:pic>
      <p:sp>
        <p:nvSpPr>
          <p:cNvPr id="30" name="object 3">
            <a:extLst>
              <a:ext uri="{FF2B5EF4-FFF2-40B4-BE49-F238E27FC236}">
                <a16:creationId xmlns:a16="http://schemas.microsoft.com/office/drawing/2014/main" id="{D099B6B6-E44B-416D-87B9-875600CC9F0E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Рублево-Архангельское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(г. Москва)</a:t>
            </a:r>
          </a:p>
        </p:txBody>
      </p:sp>
      <p:pic>
        <p:nvPicPr>
          <p:cNvPr id="18" name="Рисунок 17" descr="Изображение выглядит как небо, внешний, здание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81004DA1-32DA-4FB2-A2D2-3EB66C961F5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8" b="11462"/>
          <a:stretch/>
        </p:blipFill>
        <p:spPr>
          <a:xfrm>
            <a:off x="479425" y="1557338"/>
            <a:ext cx="5494338" cy="2365375"/>
          </a:xfrm>
        </p:spPr>
      </p:pic>
      <p:sp>
        <p:nvSpPr>
          <p:cNvPr id="31" name="object 3">
            <a:extLst>
              <a:ext uri="{FF2B5EF4-FFF2-40B4-BE49-F238E27FC236}">
                <a16:creationId xmlns:a16="http://schemas.microsoft.com/office/drawing/2014/main" id="{7A267F2D-66EE-40F0-A927-562852D8166E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Многофункциональный офисный центр (г. Москва)</a:t>
            </a:r>
          </a:p>
        </p:txBody>
      </p:sp>
      <p:pic>
        <p:nvPicPr>
          <p:cNvPr id="38" name="Рисунок 37" descr="Изображение выглядит как внешний, здание, дорог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72360AA4-8FC2-46CF-BE8A-EE263FFD5B4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9" b="3477"/>
          <a:stretch/>
        </p:blipFill>
        <p:spPr>
          <a:xfrm>
            <a:off x="479425" y="4087813"/>
            <a:ext cx="5494338" cy="2365375"/>
          </a:xfr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5289B897-A361-4FBA-824E-E607B4522288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Жилой комплекс </a:t>
            </a:r>
            <a:r>
              <a:rPr lang="en-US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Clever Park </a:t>
            </a:r>
            <a:br>
              <a:rPr lang="en-US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(г. Екатеринбург)</a:t>
            </a:r>
            <a:endParaRPr lang="en-US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00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CFC15EA-21BB-4884-8B59-0C8B34C2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WWW.SPECTRUM-GROUP.RU</a:t>
            </a: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5D9EBE-913E-420D-9BE0-BCA2C10C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2"/>
          </a:solidFill>
        </p:spPr>
        <p:txBody>
          <a:bodyPr/>
          <a:lstStyle/>
          <a:p>
            <a:fld id="{899C7A52-A8D5-417D-AA8A-05D2632DCD69}" type="slidenum">
              <a:rPr lang="th-TH" smtClean="0"/>
              <a:pPr/>
              <a:t>14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8802E9-3DDC-4E96-B8AF-57306E1A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Избранные проекты</a:t>
            </a:r>
          </a:p>
        </p:txBody>
      </p:sp>
      <p:pic>
        <p:nvPicPr>
          <p:cNvPr id="12" name="Рисунок 11" descr="Изображение выглядит как трава, небо, внешний, посадочная полоса&#10;&#10;Автоматически созданное описание">
            <a:extLst>
              <a:ext uri="{FF2B5EF4-FFF2-40B4-BE49-F238E27FC236}">
                <a16:creationId xmlns:a16="http://schemas.microsoft.com/office/drawing/2014/main" id="{1C5CD01C-3049-4089-A199-70FFB1AD2B1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4" b="5383"/>
          <a:stretch/>
        </p:blipFill>
        <p:spPr>
          <a:xfrm>
            <a:off x="479425" y="1557338"/>
            <a:ext cx="5493600" cy="2365200"/>
          </a:xfrm>
        </p:spPr>
      </p:pic>
      <p:pic>
        <p:nvPicPr>
          <p:cNvPr id="31" name="Рисунок 30" descr="Изображение выглядит как внешний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C162725A-341E-4B89-BC71-3F5FCC91F64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4" b="2262"/>
          <a:stretch/>
        </p:blipFill>
        <p:spPr>
          <a:xfrm>
            <a:off x="6266600" y="1557338"/>
            <a:ext cx="5493600" cy="2365200"/>
          </a:xfrm>
        </p:spPr>
      </p:pic>
      <p:pic>
        <p:nvPicPr>
          <p:cNvPr id="33" name="Рисунок 32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FEF8F5F2-7E5D-4582-80FC-F13DC5CD98D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8745" r="1" b="3180"/>
          <a:stretch/>
        </p:blipFill>
        <p:spPr>
          <a:xfrm>
            <a:off x="479425" y="4087988"/>
            <a:ext cx="5493600" cy="2365200"/>
          </a:xfr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0C2498C-9694-455B-BD8A-F3A6BF171A8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1" b="6651"/>
          <a:stretch/>
        </p:blipFill>
        <p:spPr>
          <a:xfrm>
            <a:off x="6266600" y="4087988"/>
            <a:ext cx="5493600" cy="2365200"/>
          </a:xfr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94BD3ED7-42CF-4D7C-94B9-1350637B5339}"/>
              </a:ext>
            </a:extLst>
          </p:cNvPr>
          <p:cNvSpPr txBox="1"/>
          <p:nvPr/>
        </p:nvSpPr>
        <p:spPr>
          <a:xfrm>
            <a:off x="3436175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Аэропорт Елизово </a:t>
            </a:r>
            <a:b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(г. Петропавловск-Камчатский)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9026C0CD-CE84-4CEE-8426-2A6E0B75F43A}"/>
              </a:ext>
            </a:extLst>
          </p:cNvPr>
          <p:cNvSpPr txBox="1"/>
          <p:nvPr/>
        </p:nvSpPr>
        <p:spPr>
          <a:xfrm>
            <a:off x="3436175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Аэропорт </a:t>
            </a:r>
            <a:b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Новый Уренгой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B034000B-0B21-4ED7-9DBF-A48353C76BDF}"/>
              </a:ext>
            </a:extLst>
          </p:cNvPr>
          <p:cNvSpPr txBox="1"/>
          <p:nvPr/>
        </p:nvSpPr>
        <p:spPr>
          <a:xfrm>
            <a:off x="9223350" y="343668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</a:t>
            </a:r>
          </a:p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«Геленджик»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4987D32-0E3A-4EE1-9928-1D29A5E88EE3}"/>
              </a:ext>
            </a:extLst>
          </p:cNvPr>
          <p:cNvSpPr txBox="1"/>
          <p:nvPr/>
        </p:nvSpPr>
        <p:spPr>
          <a:xfrm>
            <a:off x="9223350" y="5967332"/>
            <a:ext cx="2536850" cy="485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defTabSz="1042690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Международный аэропорт Краснодар</a:t>
            </a:r>
          </a:p>
        </p:txBody>
      </p:sp>
    </p:spTree>
    <p:extLst>
      <p:ext uri="{BB962C8B-B14F-4D97-AF65-F5344CB8AC3E}">
        <p14:creationId xmlns:p14="http://schemas.microsoft.com/office/powerpoint/2010/main" val="2138778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4909CBC-8C3B-4DBB-A5B3-F116CD2C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WWW.SPECTRUM-GROUP.RU</a:t>
            </a: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E2944E-515F-4D9F-B3B1-8F95CAB9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15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BECA878-D6BA-4784-9769-61089CD8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84" y="629373"/>
            <a:ext cx="11352212" cy="648000"/>
          </a:xfrm>
        </p:spPr>
        <p:txBody>
          <a:bodyPr/>
          <a:lstStyle/>
          <a:p>
            <a:r>
              <a:rPr lang="ru-RU" dirty="0"/>
              <a:t>Наши услуги на всех этапах проекта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4BB9C00-8316-4ED5-9B25-AB92AAE506B0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490576" y="3855313"/>
            <a:ext cx="9572119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A70885-DCC3-4576-80CD-1666647A867B}"/>
              </a:ext>
            </a:extLst>
          </p:cNvPr>
          <p:cNvSpPr/>
          <p:nvPr/>
        </p:nvSpPr>
        <p:spPr>
          <a:xfrm>
            <a:off x="407988" y="3619650"/>
            <a:ext cx="471330" cy="471326"/>
          </a:xfrm>
          <a:prstGeom prst="rect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477282-530B-4CA8-9276-510C536A3BDE}"/>
              </a:ext>
            </a:extLst>
          </p:cNvPr>
          <p:cNvSpPr/>
          <p:nvPr/>
        </p:nvSpPr>
        <p:spPr>
          <a:xfrm>
            <a:off x="2244663" y="3619650"/>
            <a:ext cx="471330" cy="471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C8F6A8-2C99-4059-A61D-2597D71D2B70}"/>
              </a:ext>
            </a:extLst>
          </p:cNvPr>
          <p:cNvSpPr/>
          <p:nvPr/>
        </p:nvSpPr>
        <p:spPr>
          <a:xfrm>
            <a:off x="4081338" y="3619650"/>
            <a:ext cx="471330" cy="471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DE89F8-6AF6-489D-8A49-F2D0FB190A4C}"/>
              </a:ext>
            </a:extLst>
          </p:cNvPr>
          <p:cNvSpPr/>
          <p:nvPr/>
        </p:nvSpPr>
        <p:spPr>
          <a:xfrm>
            <a:off x="5918013" y="3619650"/>
            <a:ext cx="471330" cy="471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04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3329294-81C5-4393-96D6-48457AA66391}"/>
              </a:ext>
            </a:extLst>
          </p:cNvPr>
          <p:cNvSpPr/>
          <p:nvPr/>
        </p:nvSpPr>
        <p:spPr>
          <a:xfrm>
            <a:off x="7754688" y="3619650"/>
            <a:ext cx="471330" cy="471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6A5E46-0CA4-478E-A0DD-FE638A24F04A}"/>
              </a:ext>
            </a:extLst>
          </p:cNvPr>
          <p:cNvSpPr/>
          <p:nvPr/>
        </p:nvSpPr>
        <p:spPr>
          <a:xfrm>
            <a:off x="9591365" y="3619650"/>
            <a:ext cx="471330" cy="471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06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7AABA5-C7E8-4CC5-A809-9BC8A06D8F3A}"/>
              </a:ext>
            </a:extLst>
          </p:cNvPr>
          <p:cNvSpPr/>
          <p:nvPr/>
        </p:nvSpPr>
        <p:spPr>
          <a:xfrm>
            <a:off x="305546" y="1470349"/>
            <a:ext cx="3198464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Прединвестиционный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Инвестиционный бюджет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Стратегия закупок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Финансовое моделирование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Бенчмаркинг стоимости </a:t>
            </a:r>
            <a:b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объектов аналогов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Финансово-технический аудит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16039B7-908B-4176-AFF4-991C228DA5FF}"/>
              </a:ext>
            </a:extLst>
          </p:cNvPr>
          <p:cNvSpPr/>
          <p:nvPr/>
        </p:nvSpPr>
        <p:spPr>
          <a:xfrm>
            <a:off x="2140190" y="4367600"/>
            <a:ext cx="3597921" cy="20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Проектирование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Коммерческий расчет бюджетов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spc="-30" dirty="0">
                <a:solidFill>
                  <a:srgbClr val="000000"/>
                </a:solidFill>
                <a:cs typeface="Arial" panose="020B0604020202020204" pitchFamily="34" charset="0"/>
              </a:rPr>
              <a:t>Сметный расчет (ТЕР, ФЕР, Ресурсный и др.)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Ведомость объемов работ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spc="-30" dirty="0">
                <a:solidFill>
                  <a:srgbClr val="000000"/>
                </a:solidFill>
                <a:cs typeface="Arial" panose="020B0604020202020204" pitchFamily="34" charset="0"/>
              </a:rPr>
              <a:t>Проектирование под бюджет (</a:t>
            </a:r>
            <a:r>
              <a:rPr lang="en-US" sz="1200" spc="-30" dirty="0">
                <a:solidFill>
                  <a:srgbClr val="000000"/>
                </a:solidFill>
                <a:cs typeface="Arial" panose="020B0604020202020204" pitchFamily="34" charset="0"/>
              </a:rPr>
              <a:t>Design-to-Budget)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Оптимизация проектных решений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Закупки ПИР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Экспертиза и Аудит смет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Прогноз движения денежных средств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04E4D97-1984-4A69-83BB-C45CF9640710}"/>
              </a:ext>
            </a:extLst>
          </p:cNvPr>
          <p:cNvSpPr/>
          <p:nvPr/>
        </p:nvSpPr>
        <p:spPr>
          <a:xfrm>
            <a:off x="9485146" y="4367600"/>
            <a:ext cx="359792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Ликвидация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Коммерческий расчет бюджета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Финансово-технический аудит</a:t>
            </a:r>
          </a:p>
          <a:p>
            <a:pPr marL="252000" indent="-252000"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AA67AE4-CA13-4845-84A7-E9127BF219CD}"/>
              </a:ext>
            </a:extLst>
          </p:cNvPr>
          <p:cNvSpPr/>
          <p:nvPr/>
        </p:nvSpPr>
        <p:spPr>
          <a:xfrm>
            <a:off x="3979213" y="1470349"/>
            <a:ext cx="3597921" cy="183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Закупки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Планирование, график закупок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Подбор списка участника тендера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Предварительная квалификация </a:t>
            </a:r>
            <a:b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участников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 err="1">
                <a:solidFill>
                  <a:srgbClr val="000000"/>
                </a:solidFill>
                <a:cs typeface="Arial" panose="020B0604020202020204" pitchFamily="34" charset="0"/>
              </a:rPr>
              <a:t>Предтендерная</a:t>
            </a: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оценка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Управление тендерами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Аудит результатов тендеров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639C14E-9DF7-4D75-B9E6-3D75ADC6606E}"/>
              </a:ext>
            </a:extLst>
          </p:cNvPr>
          <p:cNvSpPr/>
          <p:nvPr/>
        </p:nvSpPr>
        <p:spPr>
          <a:xfrm>
            <a:off x="5829006" y="4367600"/>
            <a:ext cx="3198464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Строительство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Управление затратами план-факт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Контроль стоимости изменений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Контроль стоимости выполнений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График движения денежных средств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Сметный расчет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Независимая экспертиза и аудит смет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Анализ изменения стоимости рынка СМР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Финансово-технический мониторинг</a:t>
            </a:r>
          </a:p>
          <a:p>
            <a:pPr marL="216000" indent="-216000"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5A80C19-B07D-45A7-8494-17B549E45A25}"/>
              </a:ext>
            </a:extLst>
          </p:cNvPr>
          <p:cNvSpPr/>
          <p:nvPr/>
        </p:nvSpPr>
        <p:spPr>
          <a:xfrm>
            <a:off x="7652732" y="1470349"/>
            <a:ext cx="3597921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accent1"/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Эксплуатация</a:t>
            </a:r>
            <a:endParaRPr 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Оценка операционных затрат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Контроль операционных затрат</a:t>
            </a:r>
          </a:p>
          <a:p>
            <a:pPr marL="216000" indent="-216000">
              <a:spcAft>
                <a:spcPts val="1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Финансово-технический аудит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65C39D8-0554-44C2-B680-AD0ED8C3607E}"/>
              </a:ext>
            </a:extLst>
          </p:cNvPr>
          <p:cNvCxnSpPr>
            <a:cxnSpLocks/>
          </p:cNvCxnSpPr>
          <p:nvPr/>
        </p:nvCxnSpPr>
        <p:spPr>
          <a:xfrm flipH="1" flipV="1">
            <a:off x="639097" y="3364686"/>
            <a:ext cx="4556" cy="25200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B29A731-1A37-45E3-B2C9-9B5D215FEDE2}"/>
              </a:ext>
            </a:extLst>
          </p:cNvPr>
          <p:cNvCxnSpPr>
            <a:stCxn id="12" idx="2"/>
          </p:cNvCxnSpPr>
          <p:nvPr/>
        </p:nvCxnSpPr>
        <p:spPr>
          <a:xfrm>
            <a:off x="2480328" y="4090976"/>
            <a:ext cx="0" cy="25200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93AE510-479A-451F-A4BF-01F2ACB503C8}"/>
              </a:ext>
            </a:extLst>
          </p:cNvPr>
          <p:cNvCxnSpPr/>
          <p:nvPr/>
        </p:nvCxnSpPr>
        <p:spPr>
          <a:xfrm>
            <a:off x="6156277" y="4090976"/>
            <a:ext cx="0" cy="25200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9569147-FB66-4ED9-8722-EAB3C00F6DC6}"/>
              </a:ext>
            </a:extLst>
          </p:cNvPr>
          <p:cNvCxnSpPr/>
          <p:nvPr/>
        </p:nvCxnSpPr>
        <p:spPr>
          <a:xfrm>
            <a:off x="9828313" y="4090976"/>
            <a:ext cx="0" cy="25200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9E294E8-1E2C-4855-BFDE-1EEF0605B553}"/>
              </a:ext>
            </a:extLst>
          </p:cNvPr>
          <p:cNvCxnSpPr/>
          <p:nvPr/>
        </p:nvCxnSpPr>
        <p:spPr>
          <a:xfrm flipH="1" flipV="1">
            <a:off x="4311567" y="3364686"/>
            <a:ext cx="4556" cy="25200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5BF5409-BF86-4E6A-8705-DB8B94B58BB6}"/>
              </a:ext>
            </a:extLst>
          </p:cNvPr>
          <p:cNvCxnSpPr/>
          <p:nvPr/>
        </p:nvCxnSpPr>
        <p:spPr>
          <a:xfrm flipH="1" flipV="1">
            <a:off x="7988075" y="3364686"/>
            <a:ext cx="4556" cy="25200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62797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98CCF-BA63-25B3-3EEA-2EF83E6F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96863"/>
            <a:ext cx="9588628" cy="648000"/>
          </a:xfrm>
        </p:spPr>
        <p:txBody>
          <a:bodyPr/>
          <a:lstStyle/>
          <a:p>
            <a:r>
              <a:rPr lang="ru-RU" dirty="0">
                <a:latin typeface="+mj-lt"/>
              </a:rPr>
              <a:t>Умное и эффективное управление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затратами на всем жизненном цикле проекта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73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Изображение выглядит как человек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E77C18B-6D7B-4B47-800C-F576AE9FF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71" r="407" b="9399"/>
          <a:stretch/>
        </p:blipFill>
        <p:spPr>
          <a:xfrm>
            <a:off x="777872" y="662608"/>
            <a:ext cx="4307475" cy="5585791"/>
          </a:xfr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F8A7BE-5441-4C25-BCC4-CD7F6CEB04E7}"/>
              </a:ext>
            </a:extLst>
          </p:cNvPr>
          <p:cNvSpPr txBox="1"/>
          <p:nvPr/>
        </p:nvSpPr>
        <p:spPr>
          <a:xfrm>
            <a:off x="8883902" y="4991595"/>
            <a:ext cx="27201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1600" b="1" dirty="0">
                <a:solidFill>
                  <a:schemeClr val="accent1"/>
                </a:solidFill>
              </a:rPr>
              <a:t>Дмитрий </a:t>
            </a:r>
            <a:r>
              <a:rPr lang="ru-RU" sz="1600" b="1" dirty="0" err="1">
                <a:solidFill>
                  <a:schemeClr val="accent1"/>
                </a:solidFill>
              </a:rPr>
              <a:t>Лучанский</a:t>
            </a:r>
            <a:endParaRPr lang="ru-RU" sz="1600" b="1" dirty="0">
              <a:solidFill>
                <a:schemeClr val="accent1"/>
              </a:solidFill>
            </a:endParaRPr>
          </a:p>
          <a:p>
            <a:pPr algn="r">
              <a:spcAft>
                <a:spcPts val="600"/>
              </a:spcAft>
            </a:pPr>
            <a:r>
              <a:rPr lang="ru-RU" sz="1400" dirty="0"/>
              <a:t>Лидер направления </a:t>
            </a:r>
            <a:br>
              <a:rPr lang="ru-RU" sz="1400" dirty="0"/>
            </a:br>
            <a:r>
              <a:rPr lang="ru-RU" sz="1400" spc="-30" dirty="0"/>
              <a:t>стоимостного инжиниринга  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695EA398-EC53-4A58-91CF-7D2D725CE6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24219" y="1552705"/>
            <a:ext cx="372406" cy="326581"/>
            <a:chOff x="2703" y="1336"/>
            <a:chExt cx="577" cy="506"/>
          </a:xfrm>
          <a:solidFill>
            <a:schemeClr val="accent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6BA6EEF-574A-4F46-847F-CCD303457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3" y="1336"/>
              <a:ext cx="269" cy="506"/>
            </a:xfrm>
            <a:custGeom>
              <a:avLst/>
              <a:gdLst>
                <a:gd name="T0" fmla="*/ 0 w 559"/>
                <a:gd name="T1" fmla="*/ 684 h 1053"/>
                <a:gd name="T2" fmla="*/ 409 w 559"/>
                <a:gd name="T3" fmla="*/ 37 h 1053"/>
                <a:gd name="T4" fmla="*/ 512 w 559"/>
                <a:gd name="T5" fmla="*/ 0 h 1053"/>
                <a:gd name="T6" fmla="*/ 548 w 559"/>
                <a:gd name="T7" fmla="*/ 29 h 1053"/>
                <a:gd name="T8" fmla="*/ 512 w 559"/>
                <a:gd name="T9" fmla="*/ 84 h 1053"/>
                <a:gd name="T10" fmla="*/ 318 w 559"/>
                <a:gd name="T11" fmla="*/ 490 h 1053"/>
                <a:gd name="T12" fmla="*/ 372 w 559"/>
                <a:gd name="T13" fmla="*/ 596 h 1053"/>
                <a:gd name="T14" fmla="*/ 559 w 559"/>
                <a:gd name="T15" fmla="*/ 841 h 1053"/>
                <a:gd name="T16" fmla="*/ 340 w 559"/>
                <a:gd name="T17" fmla="*/ 1053 h 1053"/>
                <a:gd name="T18" fmla="*/ 0 w 559"/>
                <a:gd name="T19" fmla="*/ 684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9" h="1053">
                  <a:moveTo>
                    <a:pt x="0" y="684"/>
                  </a:moveTo>
                  <a:cubicBezTo>
                    <a:pt x="0" y="300"/>
                    <a:pt x="354" y="66"/>
                    <a:pt x="409" y="37"/>
                  </a:cubicBezTo>
                  <a:cubicBezTo>
                    <a:pt x="449" y="15"/>
                    <a:pt x="486" y="0"/>
                    <a:pt x="512" y="0"/>
                  </a:cubicBezTo>
                  <a:cubicBezTo>
                    <a:pt x="534" y="0"/>
                    <a:pt x="548" y="11"/>
                    <a:pt x="548" y="29"/>
                  </a:cubicBezTo>
                  <a:cubicBezTo>
                    <a:pt x="548" y="48"/>
                    <a:pt x="530" y="70"/>
                    <a:pt x="512" y="84"/>
                  </a:cubicBezTo>
                  <a:cubicBezTo>
                    <a:pt x="461" y="121"/>
                    <a:pt x="318" y="311"/>
                    <a:pt x="318" y="490"/>
                  </a:cubicBezTo>
                  <a:cubicBezTo>
                    <a:pt x="318" y="538"/>
                    <a:pt x="343" y="581"/>
                    <a:pt x="372" y="596"/>
                  </a:cubicBezTo>
                  <a:cubicBezTo>
                    <a:pt x="406" y="614"/>
                    <a:pt x="559" y="648"/>
                    <a:pt x="559" y="841"/>
                  </a:cubicBezTo>
                  <a:cubicBezTo>
                    <a:pt x="559" y="955"/>
                    <a:pt x="468" y="1053"/>
                    <a:pt x="340" y="1053"/>
                  </a:cubicBezTo>
                  <a:cubicBezTo>
                    <a:pt x="171" y="1053"/>
                    <a:pt x="0" y="925"/>
                    <a:pt x="0" y="6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B0A4A8F-E5F2-4AA9-8102-57087621CF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11" y="1336"/>
              <a:ext cx="269" cy="506"/>
            </a:xfrm>
            <a:custGeom>
              <a:avLst/>
              <a:gdLst>
                <a:gd name="T0" fmla="*/ 0 w 560"/>
                <a:gd name="T1" fmla="*/ 684 h 1053"/>
                <a:gd name="T2" fmla="*/ 410 w 560"/>
                <a:gd name="T3" fmla="*/ 37 h 1053"/>
                <a:gd name="T4" fmla="*/ 512 w 560"/>
                <a:gd name="T5" fmla="*/ 0 h 1053"/>
                <a:gd name="T6" fmla="*/ 548 w 560"/>
                <a:gd name="T7" fmla="*/ 29 h 1053"/>
                <a:gd name="T8" fmla="*/ 512 w 560"/>
                <a:gd name="T9" fmla="*/ 84 h 1053"/>
                <a:gd name="T10" fmla="*/ 318 w 560"/>
                <a:gd name="T11" fmla="*/ 490 h 1053"/>
                <a:gd name="T12" fmla="*/ 373 w 560"/>
                <a:gd name="T13" fmla="*/ 596 h 1053"/>
                <a:gd name="T14" fmla="*/ 560 w 560"/>
                <a:gd name="T15" fmla="*/ 841 h 1053"/>
                <a:gd name="T16" fmla="*/ 340 w 560"/>
                <a:gd name="T17" fmla="*/ 1053 h 1053"/>
                <a:gd name="T18" fmla="*/ 0 w 560"/>
                <a:gd name="T19" fmla="*/ 684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0" h="1053">
                  <a:moveTo>
                    <a:pt x="0" y="684"/>
                  </a:moveTo>
                  <a:cubicBezTo>
                    <a:pt x="0" y="300"/>
                    <a:pt x="355" y="66"/>
                    <a:pt x="410" y="37"/>
                  </a:cubicBezTo>
                  <a:cubicBezTo>
                    <a:pt x="450" y="15"/>
                    <a:pt x="486" y="0"/>
                    <a:pt x="512" y="0"/>
                  </a:cubicBezTo>
                  <a:cubicBezTo>
                    <a:pt x="534" y="0"/>
                    <a:pt x="548" y="11"/>
                    <a:pt x="548" y="29"/>
                  </a:cubicBezTo>
                  <a:cubicBezTo>
                    <a:pt x="548" y="48"/>
                    <a:pt x="530" y="70"/>
                    <a:pt x="512" y="84"/>
                  </a:cubicBezTo>
                  <a:cubicBezTo>
                    <a:pt x="461" y="121"/>
                    <a:pt x="318" y="311"/>
                    <a:pt x="318" y="490"/>
                  </a:cubicBezTo>
                  <a:cubicBezTo>
                    <a:pt x="318" y="538"/>
                    <a:pt x="344" y="581"/>
                    <a:pt x="373" y="596"/>
                  </a:cubicBezTo>
                  <a:cubicBezTo>
                    <a:pt x="406" y="615"/>
                    <a:pt x="560" y="648"/>
                    <a:pt x="560" y="841"/>
                  </a:cubicBezTo>
                  <a:cubicBezTo>
                    <a:pt x="560" y="955"/>
                    <a:pt x="468" y="1053"/>
                    <a:pt x="340" y="1053"/>
                  </a:cubicBezTo>
                  <a:cubicBezTo>
                    <a:pt x="172" y="1053"/>
                    <a:pt x="0" y="925"/>
                    <a:pt x="0" y="6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BAC345-757D-41D6-8F78-9912E07ED6BE}"/>
              </a:ext>
            </a:extLst>
          </p:cNvPr>
          <p:cNvSpPr/>
          <p:nvPr/>
        </p:nvSpPr>
        <p:spPr>
          <a:xfrm>
            <a:off x="5433474" y="2275411"/>
            <a:ext cx="65416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spc="-30" dirty="0">
                <a:solidFill>
                  <a:srgbClr val="000000"/>
                </a:solidFill>
                <a:cs typeface="Arial" panose="020B0604020202020204" pitchFamily="34" charset="0"/>
              </a:rPr>
              <a:t>Да, сегодня есть изменения в экономике, разрыв логистических цепочек и колебания цен, влияющих на строительные бюджеты. Тем не менее: мы обеспечиваем управляемость затрат в строительных проектах за счет единых алгоритмов планирования и опыта команды…</a:t>
            </a:r>
            <a:endParaRPr lang="ru-RU" sz="24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0BFCF5FB-337B-B0BD-31A3-AA01A7D1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1685" y="6549520"/>
            <a:ext cx="4032000" cy="216000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WWW.SPECTRUM-GROUP.RU</a:t>
            </a: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05C3F49-A446-FAF5-D6C9-F0D677FD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5120" y="6549520"/>
            <a:ext cx="216000" cy="216000"/>
          </a:xfrm>
          <a:solidFill>
            <a:schemeClr val="tx2"/>
          </a:solidFill>
        </p:spPr>
        <p:txBody>
          <a:bodyPr/>
          <a:lstStyle/>
          <a:p>
            <a:fld id="{899C7A52-A8D5-417D-AA8A-05D2632DCD69}" type="slidenum">
              <a:rPr lang="th-TH" smtClean="0"/>
              <a:pPr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616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8A12F-93D9-EF3B-D35A-1A18CD28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29378"/>
            <a:ext cx="5309321" cy="1097822"/>
          </a:xfrm>
        </p:spPr>
        <p:txBody>
          <a:bodyPr/>
          <a:lstStyle/>
          <a:p>
            <a:r>
              <a:rPr lang="ru-RU" dirty="0"/>
              <a:t>МЫ регулярно проводим исследования рынка</a:t>
            </a:r>
          </a:p>
        </p:txBody>
      </p:sp>
      <p:pic>
        <p:nvPicPr>
          <p:cNvPr id="18" name="Рисунок 17" descr="Изображение выглядит как текст, человек, внутренни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24F41B09-CC8D-3792-C812-2CA31B47F58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r="18570"/>
          <a:stretch>
            <a:fillRect/>
          </a:stretch>
        </p:blipFill>
        <p:spPr/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CEA35-34AE-19BC-ACBC-D3828125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WWW.SPECTRUM-GROUP.RU</a:t>
            </a:r>
            <a:endParaRPr lang="th-TH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9821D2-FC48-0FA3-7E89-B00C9C22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3</a:t>
            </a:fld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DBF95-A9C1-6123-3B0D-96458E5BFA9E}"/>
              </a:ext>
            </a:extLst>
          </p:cNvPr>
          <p:cNvSpPr txBox="1"/>
          <p:nvPr/>
        </p:nvSpPr>
        <p:spPr>
          <a:xfrm>
            <a:off x="1398067" y="2489927"/>
            <a:ext cx="4672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</a:rPr>
              <a:t>Направление «Стоимостный инжиниринг»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в составе ГК Спектрум регулярно выполняет </a:t>
            </a:r>
            <a:r>
              <a:rPr lang="ru-RU" sz="1600" spc="-30" dirty="0">
                <a:solidFill>
                  <a:schemeClr val="tx1"/>
                </a:solidFill>
              </a:rPr>
              <a:t>мониторинг и аналитику стоимости строительно-монтажных работ, материалов и оборудования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14E5017D-029A-007B-0922-1CB2C18F53A1}"/>
              </a:ext>
            </a:extLst>
          </p:cNvPr>
          <p:cNvSpPr/>
          <p:nvPr/>
        </p:nvSpPr>
        <p:spPr>
          <a:xfrm>
            <a:off x="515938" y="2672397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D9ED7E-2FF9-E438-B1DB-34F4C4583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2077" y="2848536"/>
            <a:ext cx="360000" cy="3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1E2806-4140-D8EE-AE27-51DC3EA67734}"/>
              </a:ext>
            </a:extLst>
          </p:cNvPr>
          <p:cNvSpPr txBox="1"/>
          <p:nvPr/>
        </p:nvSpPr>
        <p:spPr>
          <a:xfrm>
            <a:off x="1398068" y="3997337"/>
            <a:ext cx="4319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</a:rPr>
              <a:t>В конце декабря 2022 года мы провели очередное исследование рынка и рады поделиться с вами аналитикой и выводами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FD020200-3CAB-1D10-741D-38AD630D8412}"/>
              </a:ext>
            </a:extLst>
          </p:cNvPr>
          <p:cNvSpPr/>
          <p:nvPr/>
        </p:nvSpPr>
        <p:spPr>
          <a:xfrm>
            <a:off x="515938" y="4056697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4D9217-BD78-1182-D55C-E1929DB95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2077" y="42328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743EAE6-98F5-326C-353C-53EE793A3D9B}"/>
              </a:ext>
            </a:extLst>
          </p:cNvPr>
          <p:cNvSpPr/>
          <p:nvPr/>
        </p:nvSpPr>
        <p:spPr>
          <a:xfrm>
            <a:off x="479425" y="4040960"/>
            <a:ext cx="6927849" cy="191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5C485631-CEBC-EC7D-AE57-E61CF3F54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3390"/>
              </p:ext>
            </p:extLst>
          </p:nvPr>
        </p:nvGraphicFramePr>
        <p:xfrm>
          <a:off x="479425" y="2276476"/>
          <a:ext cx="3384549" cy="1592064"/>
        </p:xfrm>
        <a:graphic>
          <a:graphicData uri="http://schemas.openxmlformats.org/drawingml/2006/table">
            <a:tbl>
              <a:tblPr/>
              <a:tblGrid>
                <a:gridCol w="1603375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44574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</a:tblGrid>
              <a:tr h="1672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Вид ресурсов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  <a:b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IV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Изменение </a:t>
                      </a:r>
                      <a:b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за год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167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за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I-IV 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кварталы 2022</a:t>
                      </a:r>
                      <a:endParaRPr lang="ru-RU" sz="105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114204">
                <a:tc>
                  <a:txBody>
                    <a:bodyPr/>
                    <a:lstStyle/>
                    <a:p>
                      <a:pPr marL="243450" indent="-243450" algn="l" fontAlgn="ctr">
                        <a:buClr>
                          <a:srgbClr val="F58121"/>
                        </a:buClr>
                        <a:buSzPct val="300000"/>
                        <a:buFont typeface="Wingdings" pitchFamily="2" charset="2"/>
                        <a:buChar char="§"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Каменщик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104292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08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Кровельщик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6863"/>
                  </a:ext>
                </a:extLst>
              </a:tr>
              <a:tr h="104292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D3BE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Маляр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95669"/>
                  </a:ext>
                </a:extLst>
              </a:tr>
              <a:tr h="104292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4CCCC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Бетонщик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98946"/>
                  </a:ext>
                </a:extLst>
              </a:tr>
              <a:tr h="104292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E5E9B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Арматурщик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1367"/>
                  </a:ext>
                </a:extLst>
              </a:tr>
              <a:tr h="104292">
                <a:tc>
                  <a:txBody>
                    <a:bodyPr/>
                    <a:lstStyle/>
                    <a:p>
                      <a:pPr marL="243450" indent="-243450" algn="l" fontAlgn="ctr">
                        <a:buClr>
                          <a:srgbClr val="6A0C0A"/>
                        </a:buClr>
                        <a:buSzPct val="300000"/>
                        <a:buFont typeface="Wingdings" pitchFamily="2" charset="2"/>
                        <a:buChar char="§"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Монтажник систем ВК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08949"/>
                  </a:ext>
                </a:extLst>
              </a:tr>
            </a:tbl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3A25F-0D8C-1DD5-3293-B9F80D1E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5F5CB-13E5-6EBE-7E0C-305B2F50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4</a:t>
            </a:fld>
            <a:endParaRPr lang="th-TH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22F45914-E75A-9E57-8213-BC9D49A6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29372"/>
            <a:ext cx="11352212" cy="940647"/>
          </a:xfrm>
        </p:spPr>
        <p:txBody>
          <a:bodyPr/>
          <a:lstStyle/>
          <a:p>
            <a:r>
              <a:rPr lang="ru-RU" spc="-30" dirty="0"/>
              <a:t>4 квартал 2022 года относительно </a:t>
            </a:r>
            <a:br>
              <a:rPr lang="en-US" dirty="0"/>
            </a:br>
            <a:r>
              <a:rPr lang="ru-RU" dirty="0"/>
              <a:t>3 квартала 2022 года 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8B1C074-AFD4-5EA6-60BF-577BBB691306}"/>
              </a:ext>
            </a:extLst>
          </p:cNvPr>
          <p:cNvSpPr txBox="1">
            <a:spLocks/>
          </p:cNvSpPr>
          <p:nvPr/>
        </p:nvSpPr>
        <p:spPr>
          <a:xfrm>
            <a:off x="400050" y="1570018"/>
            <a:ext cx="7880350" cy="70645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380">
              <a:defRPr/>
            </a:pPr>
            <a:r>
              <a:rPr lang="ru-RU" sz="1600" b="0" dirty="0">
                <a:solidFill>
                  <a:schemeClr val="tx1"/>
                </a:solidFill>
              </a:rPr>
              <a:t>Стоимость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оплаты труда рабочих в</a:t>
            </a:r>
            <a:r>
              <a:rPr lang="ru-RU" sz="1600" b="0" dirty="0">
                <a:solidFill>
                  <a:schemeClr val="tx1"/>
                </a:solidFill>
              </a:rPr>
              <a:t> строительной отрасли продолжила снижаться незначительно (8%), что обусловлено низкой сезонностью некоторых видов работ</a:t>
            </a:r>
          </a:p>
        </p:txBody>
      </p:sp>
      <p:pic>
        <p:nvPicPr>
          <p:cNvPr id="19" name="Рисунок 18" descr="Изображение выглядит как здание, внешний, город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5A62CE4C-5C3F-C117-2891-1DA48A54457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r="10072"/>
          <a:stretch/>
        </p:blipFill>
        <p:spPr>
          <a:xfrm>
            <a:off x="7764463" y="1027113"/>
            <a:ext cx="3654425" cy="5522912"/>
          </a:xfrm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BD6D1F34-97C1-51C3-686D-40546E7CC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7598"/>
              </p:ext>
            </p:extLst>
          </p:nvPr>
        </p:nvGraphicFramePr>
        <p:xfrm>
          <a:off x="4008438" y="2276477"/>
          <a:ext cx="3398836" cy="1663172"/>
        </p:xfrm>
        <a:graphic>
          <a:graphicData uri="http://schemas.openxmlformats.org/drawingml/2006/table">
            <a:tbl>
              <a:tblPr/>
              <a:tblGrid>
                <a:gridCol w="1610143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739709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48984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</a:tblGrid>
              <a:tr h="2891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Вид ресурсов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  <a:b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IV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Изменение </a:t>
                      </a:r>
                      <a:b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за год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289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за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I-IV 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кварталы 2022</a:t>
                      </a:r>
                      <a:endParaRPr lang="ru-RU" sz="105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217868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F4B07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Сварщик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198957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D7D00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 строительный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6863"/>
                  </a:ext>
                </a:extLst>
              </a:tr>
              <a:tr h="198957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66955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Электромонтажник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95669"/>
                  </a:ext>
                </a:extLst>
              </a:tr>
              <a:tr h="198957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99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Монтажник систем </a:t>
                      </a:r>
                      <a:r>
                        <a:rPr lang="ru-RU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ОВиК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Clr>
                          <a:srgbClr val="009999"/>
                        </a:buClr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98946"/>
                  </a:ext>
                </a:extLst>
              </a:tr>
              <a:tr h="1989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3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Усредненные показатели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-8%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14%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1367"/>
                  </a:ext>
                </a:extLst>
              </a:tr>
            </a:tbl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31427F30-DA61-78A9-AD75-5C1414293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177802"/>
              </p:ext>
            </p:extLst>
          </p:nvPr>
        </p:nvGraphicFramePr>
        <p:xfrm>
          <a:off x="296654" y="4037718"/>
          <a:ext cx="8087142" cy="203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F1F2755-34BA-734A-5619-DE470C3E2C82}"/>
              </a:ext>
            </a:extLst>
          </p:cNvPr>
          <p:cNvSpPr/>
          <p:nvPr/>
        </p:nvSpPr>
        <p:spPr>
          <a:xfrm>
            <a:off x="479425" y="6015777"/>
            <a:ext cx="6927849" cy="545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8240F46A-4D8E-A267-CD9D-2638E1D9DDD0}"/>
              </a:ext>
            </a:extLst>
          </p:cNvPr>
          <p:cNvSpPr txBox="1">
            <a:spLocks/>
          </p:cNvSpPr>
          <p:nvPr/>
        </p:nvSpPr>
        <p:spPr>
          <a:xfrm>
            <a:off x="1217783" y="6118223"/>
            <a:ext cx="5394575" cy="3404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380">
              <a:defRPr/>
            </a:pPr>
            <a:r>
              <a:rPr lang="ru-RU" sz="1600" b="0" dirty="0">
                <a:solidFill>
                  <a:schemeClr val="bg1"/>
                </a:solidFill>
              </a:rPr>
              <a:t>Средний показатель оплаты труда рост на 14% за год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7CCEB3D-2A08-8CE6-6487-468F21F47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679" y="6064734"/>
            <a:ext cx="443985" cy="44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743EAE6-98F5-326C-353C-53EE793A3D9B}"/>
              </a:ext>
            </a:extLst>
          </p:cNvPr>
          <p:cNvSpPr/>
          <p:nvPr/>
        </p:nvSpPr>
        <p:spPr>
          <a:xfrm>
            <a:off x="479425" y="4066360"/>
            <a:ext cx="6927849" cy="191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5C485631-CEBC-EC7D-AE57-E61CF3F54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614019"/>
              </p:ext>
            </p:extLst>
          </p:nvPr>
        </p:nvGraphicFramePr>
        <p:xfrm>
          <a:off x="479425" y="2276476"/>
          <a:ext cx="3384549" cy="1713984"/>
        </p:xfrm>
        <a:graphic>
          <a:graphicData uri="http://schemas.openxmlformats.org/drawingml/2006/table">
            <a:tbl>
              <a:tblPr/>
              <a:tblGrid>
                <a:gridCol w="1828346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511629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44574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</a:tblGrid>
              <a:tr h="131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Вид ресурсов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  <a:b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IV </a:t>
                      </a:r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Изменение </a:t>
                      </a:r>
                      <a:b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за год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131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за 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I-IV 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кварталы 2022</a:t>
                      </a:r>
                      <a:endParaRPr lang="ru-RU" sz="100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63449">
                <a:tc>
                  <a:txBody>
                    <a:bodyPr/>
                    <a:lstStyle/>
                    <a:p>
                      <a:pPr marL="243450" indent="-243450" algn="l" fontAlgn="ctr">
                        <a:buClr>
                          <a:srgbClr val="EB6211"/>
                        </a:buClr>
                        <a:buSzPct val="300000"/>
                        <a:buFont typeface="Wingdings" pitchFamily="2" charset="2"/>
                        <a:buChar char="§"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Металлопродукция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-30%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6344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08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Гидро- и теплоизоляционные материалы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6863"/>
                  </a:ext>
                </a:extLst>
              </a:tr>
              <a:tr h="6344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D3BE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Нерудные материалы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95669"/>
                  </a:ext>
                </a:extLst>
              </a:tr>
              <a:tr h="6344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4849A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Бетон и бетонные изделия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1367"/>
                  </a:ext>
                </a:extLst>
              </a:tr>
              <a:tr h="14371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E5E9B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Сухие смеси, цемент. растворы</a:t>
                      </a:r>
                      <a:endParaRPr lang="en-US" sz="1000" b="0" i="0" u="none" strike="noStrike" kern="1200" spc="-3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27%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26806"/>
                  </a:ext>
                </a:extLst>
              </a:tr>
              <a:tr h="63449">
                <a:tc>
                  <a:txBody>
                    <a:bodyPr/>
                    <a:lstStyle/>
                    <a:p>
                      <a:pPr marL="243450" indent="-243450" algn="l" fontAlgn="ctr">
                        <a:buClr>
                          <a:srgbClr val="6A0C0A"/>
                        </a:buClr>
                        <a:buSzPct val="300000"/>
                        <a:buFont typeface="Wingdings" pitchFamily="2" charset="2"/>
                        <a:buChar char="§"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Битумы и мастики битумные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44%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08949"/>
                  </a:ext>
                </a:extLst>
              </a:tr>
            </a:tbl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3A25F-0D8C-1DD5-3293-B9F80D1E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5F5CB-13E5-6EBE-7E0C-305B2F50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5</a:t>
            </a:fld>
            <a:endParaRPr lang="th-TH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22F45914-E75A-9E57-8213-BC9D49A6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29372"/>
            <a:ext cx="11352212" cy="940647"/>
          </a:xfrm>
        </p:spPr>
        <p:txBody>
          <a:bodyPr/>
          <a:lstStyle/>
          <a:p>
            <a:r>
              <a:rPr lang="ru-RU" spc="-30" dirty="0"/>
              <a:t>4 квартал 2022 года относительно </a:t>
            </a:r>
            <a:br>
              <a:rPr lang="en-US" dirty="0"/>
            </a:br>
            <a:r>
              <a:rPr lang="ru-RU" dirty="0"/>
              <a:t>3 квартала 2022 года 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8B1C074-AFD4-5EA6-60BF-577BBB691306}"/>
              </a:ext>
            </a:extLst>
          </p:cNvPr>
          <p:cNvSpPr txBox="1">
            <a:spLocks/>
          </p:cNvSpPr>
          <p:nvPr/>
        </p:nvSpPr>
        <p:spPr>
          <a:xfrm>
            <a:off x="400050" y="1570018"/>
            <a:ext cx="7880350" cy="70645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380">
              <a:defRPr/>
            </a:pPr>
            <a:r>
              <a:rPr lang="ru-RU" sz="1600" b="0" dirty="0">
                <a:solidFill>
                  <a:schemeClr val="tx1"/>
                </a:solidFill>
              </a:rPr>
              <a:t>Стоимость на рынке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строительных материалов </a:t>
            </a:r>
            <a:r>
              <a:rPr lang="ru-RU" sz="1600" b="0" dirty="0">
                <a:solidFill>
                  <a:schemeClr val="tx1"/>
                </a:solidFill>
              </a:rPr>
              <a:t>стабилизировалась. 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Средний показатель прироста относительно 3 квартала составил 2%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BD6D1F34-97C1-51C3-686D-40546E7CC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04520"/>
              </p:ext>
            </p:extLst>
          </p:nvPr>
        </p:nvGraphicFramePr>
        <p:xfrm>
          <a:off x="4008438" y="2276478"/>
          <a:ext cx="3398836" cy="1749162"/>
        </p:xfrm>
        <a:graphic>
          <a:graphicData uri="http://schemas.openxmlformats.org/drawingml/2006/table">
            <a:tbl>
              <a:tblPr/>
              <a:tblGrid>
                <a:gridCol w="1610143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739709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48984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</a:tblGrid>
              <a:tr h="1687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Вид ресурсов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  <a:b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IV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Изменение </a:t>
                      </a:r>
                      <a:b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за год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16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за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I-IV 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кварталы 2022</a:t>
                      </a:r>
                      <a:endParaRPr lang="ru-RU" sz="105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11324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F4B07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Асфальтобетонные смеси</a:t>
                      </a:r>
                      <a:endParaRPr lang="en-US" sz="1000" b="0" i="0" u="none" strike="noStrike" kern="1200" spc="-3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11324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D7D00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Кирпич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70233"/>
                  </a:ext>
                </a:extLst>
              </a:tr>
              <a:tr h="10341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6B57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Изделия из гипса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6863"/>
                  </a:ext>
                </a:extLst>
              </a:tr>
              <a:tr h="10341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14F5C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Пиломатериал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429074"/>
                  </a:ext>
                </a:extLst>
              </a:tr>
              <a:tr h="10341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385D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Кабельная продукция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95669"/>
                  </a:ext>
                </a:extLst>
              </a:tr>
              <a:tr h="10341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61D1C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Отделочные материалы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Clr>
                          <a:srgbClr val="009999"/>
                        </a:buClr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98946"/>
                  </a:ext>
                </a:extLst>
              </a:tr>
              <a:tr h="1034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3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Усредненные показатели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33%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1367"/>
                  </a:ext>
                </a:extLst>
              </a:tr>
            </a:tbl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F1F2755-34BA-734A-5619-DE470C3E2C82}"/>
              </a:ext>
            </a:extLst>
          </p:cNvPr>
          <p:cNvSpPr/>
          <p:nvPr/>
        </p:nvSpPr>
        <p:spPr>
          <a:xfrm>
            <a:off x="479425" y="6015777"/>
            <a:ext cx="6927849" cy="545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8240F46A-4D8E-A267-CD9D-2638E1D9DDD0}"/>
              </a:ext>
            </a:extLst>
          </p:cNvPr>
          <p:cNvSpPr txBox="1">
            <a:spLocks/>
          </p:cNvSpPr>
          <p:nvPr/>
        </p:nvSpPr>
        <p:spPr>
          <a:xfrm>
            <a:off x="1217783" y="6015776"/>
            <a:ext cx="6173617" cy="54536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380">
              <a:defRPr/>
            </a:pPr>
            <a:r>
              <a:rPr lang="ru-RU" sz="1600" b="0" dirty="0">
                <a:solidFill>
                  <a:schemeClr val="bg1"/>
                </a:solidFill>
              </a:rPr>
              <a:t>Средний рост стоимости строительных материалов более 30%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7CCEB3D-2A08-8CE6-6487-468F21F47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679" y="6064734"/>
            <a:ext cx="443985" cy="44398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ебо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2E6A002-9CA8-73D7-FB2A-225A9102548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31934"/>
          <a:stretch/>
        </p:blipFill>
        <p:spPr>
          <a:xfrm>
            <a:off x="7764463" y="1027113"/>
            <a:ext cx="3654425" cy="5522912"/>
          </a:xfrm>
        </p:spPr>
      </p:pic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FB2C3408-487D-817C-18CE-C175EF7815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75132"/>
              </p:ext>
            </p:extLst>
          </p:nvPr>
        </p:nvGraphicFramePr>
        <p:xfrm>
          <a:off x="590820" y="3976207"/>
          <a:ext cx="7869383" cy="2029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1452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743EAE6-98F5-326C-353C-53EE793A3D9B}"/>
              </a:ext>
            </a:extLst>
          </p:cNvPr>
          <p:cNvSpPr/>
          <p:nvPr/>
        </p:nvSpPr>
        <p:spPr>
          <a:xfrm>
            <a:off x="479425" y="4052535"/>
            <a:ext cx="6927849" cy="191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5C485631-CEBC-EC7D-AE57-E61CF3F54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16900"/>
              </p:ext>
            </p:extLst>
          </p:nvPr>
        </p:nvGraphicFramePr>
        <p:xfrm>
          <a:off x="479425" y="2276476"/>
          <a:ext cx="3384549" cy="1739766"/>
        </p:xfrm>
        <a:graphic>
          <a:graphicData uri="http://schemas.openxmlformats.org/drawingml/2006/table">
            <a:tbl>
              <a:tblPr/>
              <a:tblGrid>
                <a:gridCol w="1603375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44574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</a:tblGrid>
              <a:tr h="2860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Вид ресурсов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  <a:b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IV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Изменение </a:t>
                      </a:r>
                      <a:b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за год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286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за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I-IV 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кварталы 2022</a:t>
                      </a:r>
                      <a:endParaRPr lang="ru-RU" sz="105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272653">
                <a:tc>
                  <a:txBody>
                    <a:bodyPr/>
                    <a:lstStyle/>
                    <a:p>
                      <a:pPr marL="243450" indent="-243450" algn="l" fontAlgn="ctr">
                        <a:buClr>
                          <a:srgbClr val="F58121"/>
                        </a:buClr>
                        <a:buSzPct val="300000"/>
                        <a:buFont typeface="Wingdings" pitchFamily="2" charset="2"/>
                        <a:buChar char="§"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Экскаватор на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колесном ходу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272653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08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Экскаватор на гусеничном ходу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6863"/>
                  </a:ext>
                </a:extLst>
              </a:tr>
              <a:tr h="138396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AAC90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Бульдозер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95669"/>
                  </a:ext>
                </a:extLst>
              </a:tr>
              <a:tr h="138396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4849A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Фронтальный погрузчик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98946"/>
                  </a:ext>
                </a:extLst>
              </a:tr>
              <a:tr h="138396">
                <a:tc>
                  <a:txBody>
                    <a:bodyPr/>
                    <a:lstStyle/>
                    <a:p>
                      <a:pPr marL="243450" indent="-243450" algn="l" fontAlgn="ctr">
                        <a:buClr>
                          <a:srgbClr val="9E5E9B"/>
                        </a:buClr>
                        <a:buSzPct val="300000"/>
                        <a:buFont typeface="Wingdings" pitchFamily="2" charset="2"/>
                        <a:buChar char="§"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Манипулятор 10 т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08949"/>
                  </a:ext>
                </a:extLst>
              </a:tr>
            </a:tbl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3A25F-0D8C-1DD5-3293-B9F80D1E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5F5CB-13E5-6EBE-7E0C-305B2F50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6</a:t>
            </a:fld>
            <a:endParaRPr lang="th-TH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22F45914-E75A-9E57-8213-BC9D49A6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629372"/>
            <a:ext cx="11352212" cy="940647"/>
          </a:xfrm>
        </p:spPr>
        <p:txBody>
          <a:bodyPr/>
          <a:lstStyle/>
          <a:p>
            <a:r>
              <a:rPr lang="ru-RU" spc="-30" dirty="0"/>
              <a:t>4 квартал 2022 года относительно </a:t>
            </a:r>
            <a:br>
              <a:rPr lang="en-US" dirty="0"/>
            </a:br>
            <a:r>
              <a:rPr lang="ru-RU" dirty="0"/>
              <a:t>3 квартала 2022 года 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8B1C074-AFD4-5EA6-60BF-577BBB691306}"/>
              </a:ext>
            </a:extLst>
          </p:cNvPr>
          <p:cNvSpPr txBox="1">
            <a:spLocks/>
          </p:cNvSpPr>
          <p:nvPr/>
        </p:nvSpPr>
        <p:spPr>
          <a:xfrm>
            <a:off x="400050" y="1570018"/>
            <a:ext cx="7880350" cy="70645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380">
              <a:defRPr/>
            </a:pPr>
            <a:r>
              <a:rPr lang="ru-RU" sz="1600" b="0" dirty="0">
                <a:solidFill>
                  <a:schemeClr val="tx1"/>
                </a:solidFill>
              </a:rPr>
              <a:t>Стоимости эксплуатации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строительных машин и механизмов </a:t>
            </a:r>
            <a:r>
              <a:rPr lang="ru-RU" sz="1600" b="0" dirty="0">
                <a:solidFill>
                  <a:schemeClr val="tx1"/>
                </a:solidFill>
              </a:rPr>
              <a:t>снизилась на 6%, </a:t>
            </a:r>
            <a:br>
              <a:rPr lang="en-US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причиной чему стал низкий спрос на оборудование в холодное время года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BD6D1F34-97C1-51C3-686D-40546E7CC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55548"/>
              </p:ext>
            </p:extLst>
          </p:nvPr>
        </p:nvGraphicFramePr>
        <p:xfrm>
          <a:off x="4008438" y="2276476"/>
          <a:ext cx="3398836" cy="1739763"/>
        </p:xfrm>
        <a:graphic>
          <a:graphicData uri="http://schemas.openxmlformats.org/drawingml/2006/table">
            <a:tbl>
              <a:tblPr/>
              <a:tblGrid>
                <a:gridCol w="1610143">
                  <a:extLst>
                    <a:ext uri="{9D8B030D-6E8A-4147-A177-3AD203B41FA5}">
                      <a16:colId xmlns:a16="http://schemas.microsoft.com/office/drawing/2014/main" val="2651783466"/>
                    </a:ext>
                  </a:extLst>
                </a:gridCol>
                <a:gridCol w="739709">
                  <a:extLst>
                    <a:ext uri="{9D8B030D-6E8A-4147-A177-3AD203B41FA5}">
                      <a16:colId xmlns:a16="http://schemas.microsoft.com/office/drawing/2014/main" val="3570909347"/>
                    </a:ext>
                  </a:extLst>
                </a:gridCol>
                <a:gridCol w="1048984">
                  <a:extLst>
                    <a:ext uri="{9D8B030D-6E8A-4147-A177-3AD203B41FA5}">
                      <a16:colId xmlns:a16="http://schemas.microsoft.com/office/drawing/2014/main" val="3785833512"/>
                    </a:ext>
                  </a:extLst>
                </a:gridCol>
              </a:tblGrid>
              <a:tr h="3396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Вид ресурсов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  <a:b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IV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Изменение </a:t>
                      </a:r>
                      <a:b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за год</a:t>
                      </a: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41899"/>
                  </a:ext>
                </a:extLst>
              </a:tr>
              <a:tr h="339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за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I-IV 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кварталы 2022</a:t>
                      </a:r>
                      <a:endParaRPr lang="ru-RU" sz="105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698" marR="4698" marT="4698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15920"/>
                  </a:ext>
                </a:extLst>
              </a:tr>
              <a:tr h="227901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A0C0A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Автокран (40 т)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31968"/>
                  </a:ext>
                </a:extLst>
              </a:tr>
              <a:tr h="20811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C3B0B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Автосамосвал (20 м</a:t>
                      </a:r>
                      <a:r>
                        <a:rPr lang="ru-RU" sz="10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6863"/>
                  </a:ext>
                </a:extLst>
              </a:tr>
              <a:tr h="20811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7211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Гидравлический молот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-14%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95669"/>
                  </a:ext>
                </a:extLst>
              </a:tr>
              <a:tr h="208119">
                <a:tc>
                  <a:txBody>
                    <a:bodyPr/>
                    <a:lstStyle/>
                    <a:p>
                      <a:pPr marL="243450" marR="0" lvl="0" indent="-243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6B57"/>
                        </a:buClr>
                        <a:buSzPct val="30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Автовышка (30м)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Clr>
                          <a:srgbClr val="009999"/>
                        </a:buClr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98946"/>
                  </a:ext>
                </a:extLst>
              </a:tr>
              <a:tr h="2081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3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Усредненные показатели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-6%</a:t>
                      </a:r>
                    </a:p>
                  </a:txBody>
                  <a:tcPr marL="4698" marR="4698" marT="4698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-5%</a:t>
                      </a:r>
                    </a:p>
                  </a:txBody>
                  <a:tcPr marL="4698" marR="4698" marT="4698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1367"/>
                  </a:ext>
                </a:extLst>
              </a:tr>
            </a:tbl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F1F2755-34BA-734A-5619-DE470C3E2C82}"/>
              </a:ext>
            </a:extLst>
          </p:cNvPr>
          <p:cNvSpPr/>
          <p:nvPr/>
        </p:nvSpPr>
        <p:spPr>
          <a:xfrm>
            <a:off x="479425" y="6015777"/>
            <a:ext cx="6927849" cy="545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134" algn="l" defTabSz="1042690"/>
            <a:endParaRPr lang="ru-RU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8240F46A-4D8E-A267-CD9D-2638E1D9DDD0}"/>
              </a:ext>
            </a:extLst>
          </p:cNvPr>
          <p:cNvSpPr txBox="1">
            <a:spLocks/>
          </p:cNvSpPr>
          <p:nvPr/>
        </p:nvSpPr>
        <p:spPr>
          <a:xfrm>
            <a:off x="1217783" y="6015776"/>
            <a:ext cx="6173617" cy="54536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5380">
              <a:defRPr/>
            </a:pPr>
            <a:r>
              <a:rPr lang="ru-RU" sz="1400" b="0" dirty="0">
                <a:solidFill>
                  <a:schemeClr val="bg1"/>
                </a:solidFill>
              </a:rPr>
              <a:t>Стоимость аренды строительных машин и механизмов: рост цен в начале и середине года и постепенный спад к концу года (носит сезонный характер)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7CCEB3D-2A08-8CE6-6487-468F21F47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679" y="6064734"/>
            <a:ext cx="443985" cy="44398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дание, внешний, город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F1240493-E18D-408F-AD9D-01F754BBD9D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r="12144"/>
          <a:stretch/>
        </p:blipFill>
        <p:spPr>
          <a:xfrm>
            <a:off x="7764463" y="1027113"/>
            <a:ext cx="3654425" cy="5522912"/>
          </a:xfrm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66E49FC8-3DCA-CB20-69C6-485C0E0CB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533676"/>
              </p:ext>
            </p:extLst>
          </p:nvPr>
        </p:nvGraphicFramePr>
        <p:xfrm>
          <a:off x="460388" y="4053859"/>
          <a:ext cx="6931012" cy="177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6593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67034DF-E31B-B3AE-AD46-53545BAC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2897E1-5505-D2E8-28C8-C1E96990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7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EE3FF0-FA24-FD99-F1FE-DD6A1ECF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значительных изменений стоимости </a:t>
            </a:r>
            <a:br>
              <a:rPr lang="ru-RU" dirty="0"/>
            </a:br>
            <a:r>
              <a:rPr lang="ru-RU" dirty="0"/>
              <a:t>по результату 2022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9EDEB8-81D1-D637-BE62-5C842E3D0409}"/>
              </a:ext>
            </a:extLst>
          </p:cNvPr>
          <p:cNvSpPr/>
          <p:nvPr/>
        </p:nvSpPr>
        <p:spPr>
          <a:xfrm>
            <a:off x="479425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EE6FE-D6D0-67C3-C01D-29AC9D843441}"/>
              </a:ext>
            </a:extLst>
          </p:cNvPr>
          <p:cNvSpPr/>
          <p:nvPr/>
        </p:nvSpPr>
        <p:spPr>
          <a:xfrm>
            <a:off x="3370894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3761A3-55C1-6112-F0C8-643A967219CF}"/>
              </a:ext>
            </a:extLst>
          </p:cNvPr>
          <p:cNvSpPr/>
          <p:nvPr/>
        </p:nvSpPr>
        <p:spPr>
          <a:xfrm>
            <a:off x="6262363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F162F7-0795-CC4A-A6A6-7AF77CA91F68}"/>
              </a:ext>
            </a:extLst>
          </p:cNvPr>
          <p:cNvSpPr/>
          <p:nvPr/>
        </p:nvSpPr>
        <p:spPr>
          <a:xfrm>
            <a:off x="9153832" y="1876091"/>
            <a:ext cx="2558743" cy="433136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EED03-505B-5AD2-4859-4863CC91EF31}"/>
              </a:ext>
            </a:extLst>
          </p:cNvPr>
          <p:cNvSpPr txBox="1"/>
          <p:nvPr/>
        </p:nvSpPr>
        <p:spPr>
          <a:xfrm>
            <a:off x="556761" y="3353228"/>
            <a:ext cx="2126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solidFill>
                  <a:schemeClr val="tx1"/>
                </a:solidFill>
              </a:rPr>
              <a:t>Рост стоимости сырьевых компонентов, р</a:t>
            </a:r>
            <a:r>
              <a:rPr lang="ru-RU" sz="1800" dirty="0"/>
              <a:t>ост курса доллара и евро</a:t>
            </a:r>
          </a:p>
          <a:p>
            <a:endParaRPr lang="ru-RU" sz="1800" b="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E29D47-2D08-F822-0651-3DC29CF9EA09}"/>
              </a:ext>
            </a:extLst>
          </p:cNvPr>
          <p:cNvSpPr txBox="1"/>
          <p:nvPr/>
        </p:nvSpPr>
        <p:spPr>
          <a:xfrm>
            <a:off x="3435884" y="3353228"/>
            <a:ext cx="2379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solidFill>
                  <a:schemeClr val="tx1"/>
                </a:solidFill>
              </a:rPr>
              <a:t>Критическая зависимость </a:t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от оборудования импортного производства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2018C5-BFE0-81D3-02FF-478C25081CB9}"/>
              </a:ext>
            </a:extLst>
          </p:cNvPr>
          <p:cNvSpPr txBox="1"/>
          <p:nvPr/>
        </p:nvSpPr>
        <p:spPr>
          <a:xfrm>
            <a:off x="6339722" y="3353228"/>
            <a:ext cx="2379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solidFill>
                  <a:schemeClr val="tx1"/>
                </a:solidFill>
              </a:rPr>
              <a:t>Перестройка </a:t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и последующее удорожание логистических </a:t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цепочек поставок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70CC74-E696-F0A3-7CF5-37736A3FB695}"/>
              </a:ext>
            </a:extLst>
          </p:cNvPr>
          <p:cNvSpPr txBox="1"/>
          <p:nvPr/>
        </p:nvSpPr>
        <p:spPr>
          <a:xfrm>
            <a:off x="9218848" y="3353228"/>
            <a:ext cx="1971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solidFill>
                  <a:schemeClr val="tx1"/>
                </a:solidFill>
              </a:rPr>
              <a:t>Дефицит  т.к. </a:t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часть коллекций производится </a:t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в Европе</a:t>
            </a:r>
          </a:p>
          <a:p>
            <a:endParaRPr lang="ru-RU" sz="1800" dirty="0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315BEE8E-250F-4089-F213-9F606ACF27BC}"/>
              </a:ext>
            </a:extLst>
          </p:cNvPr>
          <p:cNvSpPr/>
          <p:nvPr/>
        </p:nvSpPr>
        <p:spPr>
          <a:xfrm>
            <a:off x="658813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DD1D437F-9C9D-538B-C52C-6A5FDD94BD42}"/>
              </a:ext>
            </a:extLst>
          </p:cNvPr>
          <p:cNvSpPr/>
          <p:nvPr/>
        </p:nvSpPr>
        <p:spPr>
          <a:xfrm>
            <a:off x="3550282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BC1A280F-E83A-02EA-B003-99D804E4D181}"/>
              </a:ext>
            </a:extLst>
          </p:cNvPr>
          <p:cNvSpPr/>
          <p:nvPr/>
        </p:nvSpPr>
        <p:spPr>
          <a:xfrm>
            <a:off x="6441751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5B2FC59-1667-68A4-E6DA-14232A0B71EA}"/>
              </a:ext>
            </a:extLst>
          </p:cNvPr>
          <p:cNvSpPr/>
          <p:nvPr/>
        </p:nvSpPr>
        <p:spPr>
          <a:xfrm>
            <a:off x="9333220" y="2298889"/>
            <a:ext cx="712278" cy="71227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75396D4-5951-6CB2-90B8-E6F3FD163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4952" y="2475028"/>
            <a:ext cx="360000" cy="36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389710-FE0A-C612-2600-CE4B525A2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421" y="2475028"/>
            <a:ext cx="360000" cy="36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58CC147-C6E2-9F44-F070-F979D0859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1890" y="2439028"/>
            <a:ext cx="432000" cy="432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F49A009-8D19-C36C-6EEB-1960DF61A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09359" y="247502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9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B111FAD-38AE-E0B1-E5C0-379F0BAD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96896B1-DA86-9978-61A1-AB56FD23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8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C31852-98CC-346D-9632-7453CF07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удорожания материалов и оборудования </a:t>
            </a:r>
            <a:br>
              <a:rPr lang="ru-RU" dirty="0"/>
            </a:br>
            <a:r>
              <a:rPr lang="ru-RU" dirty="0"/>
              <a:t>на примере реализации конкретного проекта за 3 года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DD576-59F7-149D-52DF-792F66067663}"/>
              </a:ext>
            </a:extLst>
          </p:cNvPr>
          <p:cNvSpPr txBox="1"/>
          <p:nvPr/>
        </p:nvSpPr>
        <p:spPr>
          <a:xfrm>
            <a:off x="8118388" y="1720193"/>
            <a:ext cx="3665625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Сокращения производства в период пандемии </a:t>
            </a:r>
            <a:r>
              <a:rPr lang="en" sz="1400" dirty="0">
                <a:solidFill>
                  <a:srgbClr val="000000"/>
                </a:solidFill>
                <a:cs typeface="Arial" panose="020B0604020202020204" pitchFamily="34" charset="0"/>
              </a:rPr>
              <a:t>COVID-19, </a:t>
            </a: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и как следствие недостатка предложения на рынке при высоком спросе.</a:t>
            </a:r>
          </a:p>
          <a:p>
            <a:pPr marL="216000" indent="-216000"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Оборудование претерпело удорожание, </a:t>
            </a:r>
            <a:b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т.к. в период пандемии были нарушены цепочки поставок</a:t>
            </a:r>
          </a:p>
          <a:p>
            <a:pPr marL="216000" indent="-216000"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Санкции в 1 кв. 2022 г. Подрядчик был вынужден искать альтернативные пути поставки через параллельный импорт. </a:t>
            </a:r>
          </a:p>
          <a:p>
            <a:pPr marL="216000" indent="-216000"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Замена недоступных к покупке товаров </a:t>
            </a:r>
            <a:b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на аналоги. </a:t>
            </a:r>
          </a:p>
          <a:p>
            <a:pPr marL="216000" indent="-216000"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Убытки в ситуациях, когда часть импортного оборудования уже была закуплена, а покупка оставшегося объема стала невозможна, вследствие чего были повторно закуплены аналоги.</a:t>
            </a:r>
          </a:p>
          <a:p>
            <a:pPr marL="216000" indent="-216000"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Монтаж, демонтаж в свою очередь привел </a:t>
            </a:r>
            <a:b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 сдвигам сроков готовности объекта строительства и увеличению затрат.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4A1A8E52-74CD-B1C3-0AED-5EC2324FB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49049"/>
              </p:ext>
            </p:extLst>
          </p:nvPr>
        </p:nvGraphicFramePr>
        <p:xfrm>
          <a:off x="511508" y="1816442"/>
          <a:ext cx="7450177" cy="4741379"/>
        </p:xfrm>
        <a:graphic>
          <a:graphicData uri="http://schemas.openxmlformats.org/drawingml/2006/table">
            <a:tbl>
              <a:tblPr firstRow="1" bandRow="1"/>
              <a:tblGrid>
                <a:gridCol w="3033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0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00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l" defTabSz="685800" rtl="0" eaLnBrk="1" latinLnBrk="0" hangingPunct="1"/>
                      <a:r>
                        <a:rPr lang="ru-RU" sz="15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ordia New"/>
                        </a:rPr>
                        <a:t>Наименование работ</a:t>
                      </a:r>
                      <a:endParaRPr lang="th-TH" sz="15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ordia New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+mj-lt"/>
                        </a:rPr>
                        <a:t>Удорожание (%)</a:t>
                      </a:r>
                      <a:endParaRPr lang="en-GB" sz="15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latin typeface="+mj-lt"/>
                        </a:rPr>
                        <a:t>Примечание</a:t>
                      </a:r>
                      <a:endParaRPr lang="en-GB" sz="15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7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Аэровокзальный комплекс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094">
                <a:tc>
                  <a:txBody>
                    <a:bodyPr/>
                    <a:lstStyle/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Архитектурные решения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Кровельные материалы, сэндвич-панели, отделочные материалы, изоляция, смеси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696754"/>
                  </a:ext>
                </a:extLst>
              </a:tr>
              <a:tr h="522708">
                <a:tc>
                  <a:txBody>
                    <a:bodyPr/>
                    <a:lstStyle/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Конструктивные и объемно-планировочные решения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Бетон, металл, металлопрокат, антикоррозийные, огнезащитные покрытия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653273"/>
                  </a:ext>
                </a:extLst>
              </a:tr>
              <a:tr h="569425">
                <a:tc>
                  <a:txBody>
                    <a:bodyPr/>
                    <a:lstStyle/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Система электроснабжения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ВРУ, ГРЩ, Распределительное оборудование, кабели, лотки, ДЭС, ТП, свет, </a:t>
                      </a:r>
                      <a:r>
                        <a:rPr lang="ru-RU" sz="125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молниезащита</a:t>
                      </a:r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(мачты)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821856"/>
                  </a:ext>
                </a:extLst>
              </a:tr>
              <a:tr h="429631">
                <a:tc>
                  <a:txBody>
                    <a:bodyPr/>
                    <a:lstStyle/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Система водоснабжения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Сантехника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88059"/>
                  </a:ext>
                </a:extLst>
              </a:tr>
              <a:tr h="759233">
                <a:tc>
                  <a:txBody>
                    <a:bodyPr/>
                    <a:lstStyle/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Отопление, вентиляция и кондиционирование воздуха, </a:t>
                      </a:r>
                      <a:b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ru-RU" sz="1250" b="0" spc="-30" baseline="0" dirty="0">
                          <a:solidFill>
                            <a:schemeClr val="tx2"/>
                          </a:solidFill>
                          <a:latin typeface="+mj-lt"/>
                        </a:rPr>
                        <a:t>тепловые сети. Холодоснабжение</a:t>
                      </a:r>
                      <a:endParaRPr lang="en-GB" sz="1250" b="0" spc="-30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Фанкойлы</a:t>
                      </a:r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5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чилеры</a:t>
                      </a:r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приточные установки, сплит-системы, воздухораспределители, вент. Решетки, вентиляторы, диффузоры, тепловые завесы, воздуховоды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3501"/>
                  </a:ext>
                </a:extLst>
              </a:tr>
              <a:tr h="189808">
                <a:tc>
                  <a:txBody>
                    <a:bodyPr/>
                    <a:lstStyle/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Сети связи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ИБП, АТС, СКС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8460"/>
                  </a:ext>
                </a:extLst>
              </a:tr>
              <a:tr h="37961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Мероприятия по обеспечению </a:t>
                      </a:r>
                      <a:b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ru-RU" sz="1250" b="0" dirty="0">
                          <a:solidFill>
                            <a:schemeClr val="tx2"/>
                          </a:solidFill>
                          <a:latin typeface="+mj-lt"/>
                        </a:rPr>
                        <a:t>пожарной безопасности</a:t>
                      </a:r>
                      <a:endParaRPr lang="en-GB" sz="125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Клапаны противопожарные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47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250" b="0" spc="-30" baseline="0" dirty="0">
                          <a:solidFill>
                            <a:schemeClr val="tx2"/>
                          </a:solidFill>
                          <a:latin typeface="+mj-lt"/>
                        </a:rPr>
                        <a:t>Сооружения инженерной инфраструктуры</a:t>
                      </a:r>
                      <a:endParaRPr lang="en-GB" sz="1250" b="0" spc="-30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Трубопроводы, насосы</a:t>
                      </a:r>
                      <a:endParaRPr lang="th-TH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16">
                <a:tc>
                  <a:txBody>
                    <a:bodyPr/>
                    <a:lstStyle/>
                    <a:p>
                      <a:pPr algn="l"/>
                      <a:r>
                        <a:rPr lang="ru-RU" sz="125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Схема планировочной </a:t>
                      </a:r>
                      <a:r>
                        <a:rPr lang="ru-RU" sz="1250" b="0" spc="-30" baseline="0" dirty="0">
                          <a:solidFill>
                            <a:schemeClr val="tx2"/>
                          </a:solidFill>
                          <a:latin typeface="+mj-lt"/>
                        </a:rPr>
                        <a:t>организации земельного участка</a:t>
                      </a:r>
                      <a:endParaRPr lang="en-GB" sz="1250" b="0" spc="-30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endParaRPr lang="en-GB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Асфальтобетонные и битумные смеси, щебень, песок</a:t>
                      </a:r>
                      <a:endParaRPr lang="en-GB" sz="12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08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DCEE2F5-DDA5-C9AE-A88E-9D616EA9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WWW.SPECTRUM-GROUP.RU</a:t>
            </a:r>
            <a:endParaRPr lang="th-TH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296A432-CF2A-B2E0-CF4C-0F1EB80F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7A52-A8D5-417D-AA8A-05D2632DCD69}" type="slidenum">
              <a:rPr lang="th-TH" smtClean="0"/>
              <a:pPr/>
              <a:t>9</a:t>
            </a:fld>
            <a:endParaRPr lang="th-TH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8632F08-2B88-498C-08EE-F138C2EA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возможной оптимизации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A3B9E09-D2D3-2161-069E-FB169FB0B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667893"/>
              </p:ext>
            </p:extLst>
          </p:nvPr>
        </p:nvGraphicFramePr>
        <p:xfrm>
          <a:off x="479426" y="1422241"/>
          <a:ext cx="11304586" cy="5143903"/>
        </p:xfrm>
        <a:graphic>
          <a:graphicData uri="http://schemas.openxmlformats.org/drawingml/2006/table">
            <a:tbl>
              <a:tblPr firstRow="1" bandRow="1"/>
              <a:tblGrid>
                <a:gridCol w="5446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04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ordia New"/>
                        </a:rPr>
                        <a:t>Вариант оптимизации</a:t>
                      </a:r>
                      <a:endParaRPr lang="th-TH" sz="20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ordia New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Сумма оптимизаций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Примечание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9471" marR="99471" marT="49736" marB="49736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92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600" b="0" dirty="0">
                          <a:solidFill>
                            <a:schemeClr val="tx2"/>
                          </a:solidFill>
                          <a:latin typeface="+mj-lt"/>
                        </a:rPr>
                        <a:t>Понижение звездности гостиницы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429 054 538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понизить звездность гостиницы. </a:t>
                      </a:r>
                      <a:b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Согласно аналитике СХ, средняя стоимость м</a:t>
                      </a:r>
                      <a:r>
                        <a:rPr lang="ru-RU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br>
                        <a:rPr lang="ru-RU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гостиницы 4* равняется 113 тыс. рублей без НДС в центральном регионе. С учетом удаленности объекта, принята стоимость 150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рублей за м</a:t>
                      </a:r>
                      <a:r>
                        <a:rPr lang="ru-RU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18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600" b="0" dirty="0">
                          <a:solidFill>
                            <a:schemeClr val="tx2"/>
                          </a:solidFill>
                          <a:latin typeface="+mj-lt"/>
                        </a:rPr>
                        <a:t>Расходы на устройство СПА передать арендатору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456 727 013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1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algn="l"/>
                      <a:r>
                        <a:rPr lang="ru-RU" sz="16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Перенос инженерного блока в АВК (исключение АР)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46 875 679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1pPr>
                      <a:lvl2pPr marL="3429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2pPr>
                      <a:lvl3pPr marL="6858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3pPr>
                      <a:lvl4pPr marL="10287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4pPr>
                      <a:lvl5pPr marL="13716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5pPr>
                      <a:lvl6pPr marL="17145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6pPr>
                      <a:lvl7pPr marL="20574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7pPr>
                      <a:lvl8pPr marL="24003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8pPr>
                      <a:lvl9pPr marL="2743200" algn="l" defTabSz="685800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Montserrat Light"/>
                          <a:cs typeface="Cordia Ne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Указана максимально возможная скидка (без учета увеличения стоимости конструктива АВК и без учета влияния изменений на действующие АПР АВК).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360"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Перенос инженерного блока в АВК (исключение КР) Конструктивные и объемно-планировочные решения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102 940 170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h-TH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70808"/>
                  </a:ext>
                </a:extLst>
              </a:tr>
              <a:tr h="255180"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Перенос инженерного блока в АВК (исключение КР) Фасад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8 257 594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th-TH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194924"/>
                  </a:ext>
                </a:extLst>
              </a:tr>
              <a:tr h="510360"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Замена вендоров по части систем инженерного оборудования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316 117 502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Оптимизация поставщиков и производителей материала и оборудования (на основании полученных СХ КП).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645225"/>
                  </a:ext>
                </a:extLst>
              </a:tr>
              <a:tr h="829335"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>
                          <a:solidFill>
                            <a:schemeClr val="tx2"/>
                          </a:solidFill>
                          <a:latin typeface="+mj-lt"/>
                        </a:rPr>
                        <a:t>Замена технических решений: </a:t>
                      </a:r>
                      <a:br>
                        <a:rPr lang="ru-RU" sz="1500" b="1" baseline="0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ru-RU" sz="1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1) алюминий на медь в кабельной продукции сечением от 50мм</a:t>
                      </a:r>
                      <a:r>
                        <a:rPr lang="ru-RU" sz="1200" b="0" baseline="30000" dirty="0">
                          <a:solidFill>
                            <a:schemeClr val="tx2"/>
                          </a:solidFill>
                          <a:latin typeface="+mn-lt"/>
                        </a:rPr>
                        <a:t>2</a:t>
                      </a:r>
                      <a:br>
                        <a:rPr lang="ru-RU" sz="1200" b="0" baseline="0" dirty="0">
                          <a:solidFill>
                            <a:schemeClr val="tx2"/>
                          </a:solidFill>
                          <a:latin typeface="+mn-lt"/>
                        </a:rPr>
                      </a:br>
                      <a:r>
                        <a:rPr lang="ru-RU" sz="1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2) отказ от гликолевого контура от ЗИБ до АВК, исключение теплообменников </a:t>
                      </a:r>
                      <a:br>
                        <a:rPr lang="ru-RU" sz="1200" b="0" baseline="0" dirty="0">
                          <a:solidFill>
                            <a:schemeClr val="tx2"/>
                          </a:solidFill>
                          <a:latin typeface="+mn-lt"/>
                        </a:rPr>
                      </a:br>
                      <a:r>
                        <a:rPr lang="ru-RU" sz="1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3) замена оборудования Рубеж Глобал на Рубеж </a:t>
                      </a:r>
                      <a:r>
                        <a:rPr lang="en-GB" sz="1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R3.</a:t>
                      </a:r>
                      <a:endParaRPr lang="en-GB" sz="1500" b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154 000 000</a:t>
                      </a:r>
                      <a:endParaRPr lang="th-TH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предварительная, требуется проектная проработка, есть потенциал увеличить экономию.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034940"/>
                  </a:ext>
                </a:extLst>
              </a:tr>
              <a:tr h="510360"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ИТОГО размер оптимизации с учетом </a:t>
                      </a:r>
                      <a:br>
                        <a:rPr lang="ru-RU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ru-RU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накладных расходов и прибыли, без НДС</a:t>
                      </a: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1 513 972 497</a:t>
                      </a:r>
                      <a:endParaRPr lang="en-GB" sz="1600" b="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b="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9471" marR="9947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39921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Спектрум">
  <a:themeElements>
    <a:clrScheme name="Spectrum_Green">
      <a:dk1>
        <a:srgbClr val="000000"/>
      </a:dk1>
      <a:lt1>
        <a:sysClr val="window" lastClr="FFFFFF"/>
      </a:lt1>
      <a:dk2>
        <a:srgbClr val="2D5546"/>
      </a:dk2>
      <a:lt2>
        <a:srgbClr val="E7E6E6"/>
      </a:lt2>
      <a:accent1>
        <a:srgbClr val="2D5546"/>
      </a:accent1>
      <a:accent2>
        <a:srgbClr val="4F9379"/>
      </a:accent2>
      <a:accent3>
        <a:srgbClr val="67AD92"/>
      </a:accent3>
      <a:accent4>
        <a:srgbClr val="8FC3AF"/>
      </a:accent4>
      <a:accent5>
        <a:srgbClr val="A5CFBF"/>
      </a:accent5>
      <a:accent6>
        <a:srgbClr val="D1E7DF"/>
      </a:accent6>
      <a:hlink>
        <a:srgbClr val="00B0F0"/>
      </a:hlink>
      <a:folHlink>
        <a:srgbClr val="0070C0"/>
      </a:folHlink>
    </a:clrScheme>
    <a:fontScheme name="Другая 10">
      <a:majorFont>
        <a:latin typeface="Roboto Condensed"/>
        <a:ea typeface=""/>
        <a:cs typeface="Angsana New"/>
      </a:majorFont>
      <a:minorFont>
        <a:latin typeface="Roboto Condensed Light"/>
        <a:ea typeface=""/>
        <a:cs typeface="Open San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vert="horz" wrap="square" lIns="108000" tIns="108000" rIns="108000" bIns="108000" rtlCol="0" anchor="ctr" anchorCtr="0">
        <a:noAutofit/>
      </a:bodyPr>
      <a:lstStyle>
        <a:defPPr marL="12134" algn="l" defTabSz="1042690">
          <a:defRPr sz="1200" dirty="0">
            <a:solidFill>
              <a:schemeClr val="bg1"/>
            </a:solidFill>
            <a:latin typeface="Roboto Condensed" panose="02000000000000000000" pitchFamily="2" charset="0"/>
            <a:ea typeface="Roboto Condensed" panose="02000000000000000000" pitchFamily="2" charset="0"/>
            <a:cs typeface="Roboto Condensed" panose="02000000000000000000" pitchFamily="2" charset="0"/>
          </a:defRPr>
        </a:defPPr>
      </a:lstStyle>
    </a:sp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3" id="{C6943287-803C-4D55-975A-6AE67F3589E6}" vid="{E67CD3E2-9CAB-4432-9C9F-DDAB41C2A8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Ион">
    <a:maj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Ион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Ион">
    <a:maj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Ион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Ион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  <a:fontScheme name="Ион">
    <a:maj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Ион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11415</TotalTime>
  <Words>1878</Words>
  <Application>Microsoft Macintosh PowerPoint</Application>
  <PresentationFormat>Широкоэкранный</PresentationFormat>
  <Paragraphs>452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Roboto Condensed Light</vt:lpstr>
      <vt:lpstr>Arial</vt:lpstr>
      <vt:lpstr>Roboto Condensed</vt:lpstr>
      <vt:lpstr>Calibri</vt:lpstr>
      <vt:lpstr>Wingdings</vt:lpstr>
      <vt:lpstr>Спектрум</vt:lpstr>
      <vt:lpstr>Презентация PowerPoint</vt:lpstr>
      <vt:lpstr>Презентация PowerPoint</vt:lpstr>
      <vt:lpstr>МЫ регулярно проводим исследования рынка</vt:lpstr>
      <vt:lpstr>4 квартал 2022 года относительно  3 квартала 2022 года </vt:lpstr>
      <vt:lpstr>4 квартал 2022 года относительно  3 квартала 2022 года </vt:lpstr>
      <vt:lpstr>4 квартал 2022 года относительно  3 квартала 2022 года </vt:lpstr>
      <vt:lpstr>Причины значительных изменений стоимости  по результату 2022</vt:lpstr>
      <vt:lpstr>Анализ удорожания материалов и оборудования  на примере реализации конкретного проекта за 3 года</vt:lpstr>
      <vt:lpstr>Варианты возможной оптимизации </vt:lpstr>
      <vt:lpstr>Структура затрат инвестиционных проектов</vt:lpstr>
      <vt:lpstr>Примеры структуры затрат  строительно-монтажных работ</vt:lpstr>
      <vt:lpstr>Избранные проекты</vt:lpstr>
      <vt:lpstr>Избранные проекты</vt:lpstr>
      <vt:lpstr>Избранные проекты</vt:lpstr>
      <vt:lpstr>Наши услуги на всех этапах проекта</vt:lpstr>
      <vt:lpstr>Умное и эффективное управление  затратами на всем жизненном цикле проекта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SIMPLISENTATION</dc:title>
  <dc:creator>Win7</dc:creator>
  <cp:lastModifiedBy>19963</cp:lastModifiedBy>
  <cp:revision>829</cp:revision>
  <dcterms:created xsi:type="dcterms:W3CDTF">2017-08-13T10:57:58Z</dcterms:created>
  <dcterms:modified xsi:type="dcterms:W3CDTF">2023-03-01T10:27:30Z</dcterms:modified>
</cp:coreProperties>
</file>