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0" r:id="rId2"/>
    <p:sldId id="260" r:id="rId3"/>
    <p:sldId id="271" r:id="rId4"/>
    <p:sldId id="274" r:id="rId5"/>
    <p:sldId id="278" r:id="rId6"/>
    <p:sldId id="276" r:id="rId7"/>
    <p:sldId id="277" r:id="rId8"/>
    <p:sldId id="273" r:id="rId9"/>
    <p:sldId id="27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Зотова" initials="НЗ" lastIdx="4" clrIdx="0">
    <p:extLst>
      <p:ext uri="{19B8F6BF-5375-455C-9EA6-DF929625EA0E}">
        <p15:presenceInfo xmlns:p15="http://schemas.microsoft.com/office/powerpoint/2012/main" userId="3559cd9ca3489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806C-D2D3-488D-B4FF-548949794AE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EE1C2-E28B-4B76-AD60-DB0AADDF3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080EC-9F16-3446-9ACF-D7DB8D991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772" y="3060039"/>
            <a:ext cx="7766936" cy="1646302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srgbClr val="0070C0"/>
                </a:solidFill>
              </a:rPr>
              <a:t>Особенности приемки выполненных работ по капитальному ремонту многоквартирного дома со специальным счетом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1785D-F8B5-9287-B820-31ED7236D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6169051"/>
            <a:ext cx="7766936" cy="566138"/>
          </a:xfrm>
        </p:spPr>
        <p:txBody>
          <a:bodyPr/>
          <a:lstStyle/>
          <a:p>
            <a:r>
              <a:rPr lang="ru-RU" dirty="0"/>
              <a:t>"Капитальный ремонт МКД со специальными счетами: новый рынок"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B1F9F-CD50-D393-8696-BB0CA8CA6AFC}"/>
              </a:ext>
            </a:extLst>
          </p:cNvPr>
          <p:cNvSpPr txBox="1"/>
          <p:nvPr/>
        </p:nvSpPr>
        <p:spPr>
          <a:xfrm>
            <a:off x="1682473" y="397000"/>
            <a:ext cx="9091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-1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АССОЦИАЦИЯ СОБСТВЕННИКОВ И ВЛАДЕЛЬЦЕВ СПЕЦИАЛЬНЫХ СЧЕТОВ ДЛЯ ФОРМИРОВАНИЯ ФОНДОВ КАПИТАЛЬНОГО РЕМОНТА МНОГОКВАРТИРНЫХ ДОМОВ НА ТЕРРИТОРИИ ВЛАДИМИРСКОЙ ОБЛАСТИ </a:t>
            </a:r>
            <a:br>
              <a:rPr lang="ru-RU" sz="2900" b="1" spc="-15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7DE3C-2A5B-8E05-3B63-A54DF05D7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541" y="1420383"/>
            <a:ext cx="2138289" cy="13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9D62F1-151E-CF63-726A-8C466EA4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72" y="1744680"/>
            <a:ext cx="11210856" cy="4015597"/>
          </a:xfrm>
        </p:spPr>
        <p:txBody>
          <a:bodyPr>
            <a:normAutofit/>
          </a:bodyPr>
          <a:lstStyle/>
          <a:p>
            <a:pPr marL="0" indent="0">
              <a:buClr>
                <a:srgbClr val="1287C3"/>
              </a:buClr>
              <a:buNone/>
            </a:pPr>
            <a:endParaRPr lang="ru-RU" sz="2100" dirty="0">
              <a:ea typeface="+mn-lt"/>
              <a:cs typeface="+mn-lt"/>
            </a:endParaRPr>
          </a:p>
          <a:p>
            <a:pPr marL="0" indent="0">
              <a:buClr>
                <a:srgbClr val="1287C3"/>
              </a:buClr>
              <a:buNone/>
            </a:pPr>
            <a:endParaRPr lang="ru-RU" sz="2100" dirty="0">
              <a:ea typeface="+mn-lt"/>
              <a:cs typeface="+mn-lt"/>
            </a:endParaRPr>
          </a:p>
          <a:p>
            <a:pPr marL="457200" indent="-457200">
              <a:buClr>
                <a:srgbClr val="1287C3"/>
              </a:buClr>
              <a:buFont typeface="Wingdings 3" charset="2"/>
              <a:buAutoNum type="arabicPeriod"/>
            </a:pPr>
            <a:endParaRPr lang="ru-RU" sz="2100" dirty="0">
              <a:ea typeface="+mn-lt"/>
              <a:cs typeface="+mn-lt"/>
            </a:endParaRPr>
          </a:p>
          <a:p>
            <a:pPr marL="0" indent="0">
              <a:buClr>
                <a:srgbClr val="1287C3"/>
              </a:buClr>
              <a:buNone/>
            </a:pPr>
            <a:endParaRPr lang="ru-RU" sz="2100" dirty="0"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D613C-F056-4553-A7D5-92F364DB9CCE}"/>
              </a:ext>
            </a:extLst>
          </p:cNvPr>
          <p:cNvSpPr txBox="1"/>
          <p:nvPr/>
        </p:nvSpPr>
        <p:spPr>
          <a:xfrm>
            <a:off x="490572" y="3411336"/>
            <a:ext cx="9666302" cy="1351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/>
              <a:t>Благодарим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AD5A9A-6E4E-169E-4823-7AA3ABFE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21" b="9589"/>
          <a:stretch/>
        </p:blipFill>
        <p:spPr>
          <a:xfrm>
            <a:off x="3882235" y="344749"/>
            <a:ext cx="2898394" cy="15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334E5-B991-4E7C-E1DF-C1AB94D4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55" y="98448"/>
            <a:ext cx="943499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Текущая ситуация </a:t>
            </a:r>
          </a:p>
          <a:p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D62F1-151E-CF63-726A-8C466EA4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55" y="1419248"/>
            <a:ext cx="9126427" cy="4727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</a:rPr>
              <a:t>На территории Владимирской области </a:t>
            </a:r>
            <a:r>
              <a:rPr lang="ru-RU" sz="2100" b="1" dirty="0">
                <a:solidFill>
                  <a:srgbClr val="FF0000"/>
                </a:solidFill>
              </a:rPr>
              <a:t>50% </a:t>
            </a:r>
            <a:r>
              <a:rPr lang="ru-RU" sz="2100" b="1" dirty="0">
                <a:solidFill>
                  <a:schemeClr val="tx1"/>
                </a:solidFill>
              </a:rPr>
              <a:t>кв.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>
                <a:solidFill>
                  <a:schemeClr val="tx1"/>
                </a:solidFill>
              </a:rPr>
              <a:t>метров жилого фонда (25% МКД) формируют накопления </a:t>
            </a:r>
            <a:r>
              <a:rPr lang="ru-RU" sz="2100" b="1" u="sng" dirty="0">
                <a:solidFill>
                  <a:schemeClr val="tx1"/>
                </a:solidFill>
              </a:rPr>
              <a:t>на специальных счетах. </a:t>
            </a:r>
          </a:p>
          <a:p>
            <a:pPr marL="0" indent="0">
              <a:buNone/>
            </a:pPr>
            <a:endParaRPr lang="ru-RU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100" b="1" u="sng" dirty="0">
                <a:solidFill>
                  <a:schemeClr val="tx1"/>
                </a:solidFill>
              </a:rPr>
              <a:t>Ответственность собственников</a:t>
            </a:r>
            <a:r>
              <a:rPr lang="ru-RU" sz="2100" b="1" dirty="0">
                <a:solidFill>
                  <a:schemeClr val="tx1"/>
                </a:solidFill>
              </a:rPr>
              <a:t>: все этапы проведения капитального ремонта – от сроков проведения работ до приемки качества. </a:t>
            </a:r>
            <a:endParaRPr lang="ru-RU" sz="2100" dirty="0"/>
          </a:p>
          <a:p>
            <a:pPr marL="0" indent="0">
              <a:buClr>
                <a:srgbClr val="1287C3"/>
              </a:buClr>
              <a:buNone/>
            </a:pPr>
            <a:r>
              <a:rPr lang="ru-RU" sz="2100" b="1" u="sng" dirty="0">
                <a:solidFill>
                  <a:srgbClr val="FF0000"/>
                </a:solidFill>
              </a:rPr>
              <a:t>Риск</a:t>
            </a:r>
            <a:r>
              <a:rPr lang="ru-RU" sz="2100" b="1" dirty="0">
                <a:solidFill>
                  <a:schemeClr val="tx1"/>
                </a:solidFill>
              </a:rPr>
              <a:t>: отсутствие достаточных знаний и компетенции уполномоченного собственниками лица для контроля за производством работ и их приемки.</a:t>
            </a:r>
          </a:p>
          <a:p>
            <a:pPr marL="0" indent="0">
              <a:buClr>
                <a:srgbClr val="1287C3"/>
              </a:buClr>
              <a:buNone/>
            </a:pPr>
            <a:endParaRPr lang="ru-RU" sz="2100" dirty="0"/>
          </a:p>
          <a:p>
            <a:pPr marL="0" indent="0">
              <a:buClr>
                <a:srgbClr val="1287C3"/>
              </a:buClr>
              <a:buNone/>
            </a:pPr>
            <a:r>
              <a:rPr lang="ru-RU" sz="2100" b="1" dirty="0">
                <a:solidFill>
                  <a:srgbClr val="FF0000"/>
                </a:solidFill>
              </a:rPr>
              <a:t>Фактически, приемка идет неспециалистами, без применения сертифицированных поверенных приборов измерения.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856DA9-7B09-43E0-B1D0-61659124786C}"/>
              </a:ext>
            </a:extLst>
          </p:cNvPr>
          <p:cNvCxnSpPr/>
          <p:nvPr/>
        </p:nvCxnSpPr>
        <p:spPr>
          <a:xfrm>
            <a:off x="0" y="1181686"/>
            <a:ext cx="22648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0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46D54-1AD9-079B-EF44-098E1D5F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4" y="142241"/>
            <a:ext cx="1012665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Последствия непрофессиональной приемки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A7697-C362-7574-CBAC-0AD7BCC6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62" y="1308296"/>
            <a:ext cx="9465474" cy="5252718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Фактический объем работ может отличаться от проектной документации</a:t>
            </a:r>
          </a:p>
          <a:p>
            <a:r>
              <a:rPr lang="ru-RU" sz="2100" b="1" dirty="0">
                <a:solidFill>
                  <a:schemeClr val="tx1"/>
                </a:solidFill>
              </a:rPr>
              <a:t>фактический состав работ может отличаться от проектной документации либо отсутствовать</a:t>
            </a:r>
          </a:p>
          <a:p>
            <a:r>
              <a:rPr lang="ru-RU" sz="2100" b="1" dirty="0">
                <a:solidFill>
                  <a:schemeClr val="tx1"/>
                </a:solidFill>
              </a:rPr>
              <a:t>проблемы с качеством выполненных работ из-за несоблюдения технологий, применения некачественных материалов</a:t>
            </a:r>
          </a:p>
          <a:p>
            <a:pPr marL="0" indent="0">
              <a:buNone/>
            </a:pPr>
            <a:endParaRPr lang="ru-RU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100" b="1" u="sng" dirty="0">
                <a:solidFill>
                  <a:schemeClr val="tx1"/>
                </a:solidFill>
              </a:rPr>
              <a:t>В результате </a:t>
            </a:r>
          </a:p>
          <a:p>
            <a:pPr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средства собственников потрачены нерационально </a:t>
            </a:r>
          </a:p>
          <a:p>
            <a:pPr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проблемы с инженерными системами, конструктивными элементами дома не устранены </a:t>
            </a:r>
          </a:p>
          <a:p>
            <a:pPr>
              <a:buFontTx/>
              <a:buChar char="-"/>
            </a:pPr>
            <a:r>
              <a:rPr lang="ru-RU" sz="2100" b="1" dirty="0">
                <a:solidFill>
                  <a:schemeClr val="tx1"/>
                </a:solidFill>
              </a:rPr>
              <a:t>социальное напряжение среди жителей нарастает</a:t>
            </a:r>
          </a:p>
          <a:p>
            <a:pPr>
              <a:buFontTx/>
              <a:buChar char="-"/>
            </a:pPr>
            <a:r>
              <a:rPr lang="ru-RU" sz="2100" b="1" dirty="0">
                <a:solidFill>
                  <a:srgbClr val="FF0000"/>
                </a:solidFill>
              </a:rPr>
              <a:t>цели Программы капитального ремонта не достигнуты</a:t>
            </a:r>
          </a:p>
          <a:p>
            <a:endParaRPr lang="ru-RU" sz="21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DA3B761-4950-E118-0413-9917FB178833}"/>
              </a:ext>
            </a:extLst>
          </p:cNvPr>
          <p:cNvCxnSpPr/>
          <p:nvPr/>
        </p:nvCxnSpPr>
        <p:spPr>
          <a:xfrm>
            <a:off x="0" y="1181686"/>
            <a:ext cx="22648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5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ED41E-2666-77F8-2258-2C4A8A1A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89" y="93004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Примеры некачественного</a:t>
            </a:r>
            <a:br>
              <a:rPr lang="ru-RU" sz="3200" b="1" dirty="0">
                <a:solidFill>
                  <a:schemeClr val="accent2"/>
                </a:solidFill>
              </a:rPr>
            </a:br>
            <a:r>
              <a:rPr lang="ru-RU" sz="3200" b="1" dirty="0">
                <a:solidFill>
                  <a:schemeClr val="accent2"/>
                </a:solidFill>
              </a:rPr>
              <a:t>ремонта (г. Владимир)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5CAC0D-EB7E-AEC7-931E-2E8EAF548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714" y="1223641"/>
            <a:ext cx="2616803" cy="4646737"/>
          </a:xfr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1BF4E0-8723-F0E4-1420-578972871368}"/>
              </a:ext>
            </a:extLst>
          </p:cNvPr>
          <p:cNvCxnSpPr/>
          <p:nvPr/>
        </p:nvCxnSpPr>
        <p:spPr>
          <a:xfrm>
            <a:off x="0" y="1322363"/>
            <a:ext cx="22648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6B28CA-42F2-5407-6598-F11F88BF6921}"/>
              </a:ext>
            </a:extLst>
          </p:cNvPr>
          <p:cNvSpPr txBox="1"/>
          <p:nvPr/>
        </p:nvSpPr>
        <p:spPr>
          <a:xfrm>
            <a:off x="984738" y="5934670"/>
            <a:ext cx="701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Ремонт фасада произведен в 2021г. </a:t>
            </a:r>
          </a:p>
          <a:p>
            <a:r>
              <a:rPr lang="ru-RU" u="sng" dirty="0"/>
              <a:t>Замечания</a:t>
            </a:r>
            <a:r>
              <a:rPr lang="ru-RU" dirty="0"/>
              <a:t>: намокание фасада, подтеки, выцветание краски. </a:t>
            </a:r>
          </a:p>
          <a:p>
            <a:r>
              <a:rPr lang="ru-RU" u="sng" dirty="0"/>
              <a:t>Причины</a:t>
            </a:r>
            <a:r>
              <a:rPr lang="ru-RU" dirty="0"/>
              <a:t>: нарушение технологии, некачественные материалы.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39760-4516-E40B-0ABB-0056058D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00" y="1223641"/>
            <a:ext cx="3320423" cy="4696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61406-CD1A-C12B-369C-0E332C35F64E}"/>
              </a:ext>
            </a:extLst>
          </p:cNvPr>
          <p:cNvSpPr txBox="1"/>
          <p:nvPr/>
        </p:nvSpPr>
        <p:spPr>
          <a:xfrm>
            <a:off x="8131126" y="1413804"/>
            <a:ext cx="11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2023г.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78B76-790F-36D5-CA2E-A27FFB3C6F18}"/>
              </a:ext>
            </a:extLst>
          </p:cNvPr>
          <p:cNvSpPr txBox="1"/>
          <p:nvPr/>
        </p:nvSpPr>
        <p:spPr>
          <a:xfrm>
            <a:off x="555673" y="1502609"/>
            <a:ext cx="115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2021г.</a:t>
            </a:r>
          </a:p>
        </p:txBody>
      </p:sp>
    </p:spTree>
    <p:extLst>
      <p:ext uri="{BB962C8B-B14F-4D97-AF65-F5344CB8AC3E}">
        <p14:creationId xmlns:p14="http://schemas.microsoft.com/office/powerpoint/2010/main" val="216834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A73D2-CB1D-F49E-2330-1B319D2D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57" y="59266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Ответственность при приемке работ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D8A6CF4-91B0-BB65-5DF7-6660055D0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66866"/>
              </p:ext>
            </p:extLst>
          </p:nvPr>
        </p:nvGraphicFramePr>
        <p:xfrm>
          <a:off x="536657" y="1498404"/>
          <a:ext cx="913332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2451">
                  <a:extLst>
                    <a:ext uri="{9D8B030D-6E8A-4147-A177-3AD203B41FA5}">
                      <a16:colId xmlns:a16="http://schemas.microsoft.com/office/drawing/2014/main" val="2717995934"/>
                    </a:ext>
                  </a:extLst>
                </a:gridCol>
                <a:gridCol w="3620875">
                  <a:extLst>
                    <a:ext uri="{9D8B030D-6E8A-4147-A177-3AD203B41FA5}">
                      <a16:colId xmlns:a16="http://schemas.microsoft.com/office/drawing/2014/main" val="2446744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«Общий котел»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Специальный счет                    (владелец ФКР, УО, ТСЖ, ЖСК)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70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Комиссия: 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лица,  осуществляющие управление данным МКД,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представители органов местного самоуправления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представители собственников помещений в доме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представитель ФКР,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строительный контроль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Проверяется соответствие выполненного по договору объема работ перечню, видам работ, смете расходов (по форме КС-2, КС-3)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Лицо, уполномоченное общим собранием собственников  действовать от имени собственников помещений в МКД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2970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33FA23-70DE-0B77-8D89-5E49FA2BB4EB}"/>
              </a:ext>
            </a:extLst>
          </p:cNvPr>
          <p:cNvCxnSpPr/>
          <p:nvPr/>
        </p:nvCxnSpPr>
        <p:spPr>
          <a:xfrm>
            <a:off x="0" y="1322363"/>
            <a:ext cx="22648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B0B929-C7C6-36EF-0B89-26AFF5517888}"/>
              </a:ext>
            </a:extLst>
          </p:cNvPr>
          <p:cNvSpPr txBox="1"/>
          <p:nvPr/>
        </p:nvSpPr>
        <p:spPr>
          <a:xfrm>
            <a:off x="937586" y="5685103"/>
            <a:ext cx="8331467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Участие специализированных общественных организаций в приемке работ и оказанных услуг 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54ADF0B-A611-82B7-FC9C-5674E6319B93}"/>
              </a:ext>
            </a:extLst>
          </p:cNvPr>
          <p:cNvSpPr/>
          <p:nvPr/>
        </p:nvSpPr>
        <p:spPr>
          <a:xfrm>
            <a:off x="7202658" y="5177300"/>
            <a:ext cx="1055077" cy="460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9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BB30-FECC-D106-CBCE-E17E8A1B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12" y="156238"/>
            <a:ext cx="9226322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900" b="1" dirty="0">
                <a:solidFill>
                  <a:schemeClr val="accent2"/>
                </a:solidFill>
              </a:rPr>
              <a:t>Участие специалистов Ассоциации спецсчетов  в приемке работ в г. Владимир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E816DF-BA96-D7E9-AA6E-89809AF61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86" y="2630587"/>
            <a:ext cx="4698609" cy="35239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B392C-1F92-3916-3DDD-2B565464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15" y="1477038"/>
            <a:ext cx="4698609" cy="3523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84186-9FE6-E635-071B-95C6FF568166}"/>
              </a:ext>
            </a:extLst>
          </p:cNvPr>
          <p:cNvSpPr txBox="1"/>
          <p:nvPr/>
        </p:nvSpPr>
        <p:spPr>
          <a:xfrm>
            <a:off x="5392615" y="5224434"/>
            <a:ext cx="5144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Ремонт крыши с использованием мембранного материала. Октябрь 2022г.</a:t>
            </a:r>
            <a:br>
              <a:rPr lang="ru-RU" b="1" dirty="0"/>
            </a:br>
            <a:r>
              <a:rPr lang="ru-RU" b="1" dirty="0"/>
              <a:t>Проведен осмотр, собственникам даны рекомендации по эксплуатации.</a:t>
            </a:r>
          </a:p>
        </p:txBody>
      </p:sp>
    </p:spTree>
    <p:extLst>
      <p:ext uri="{BB962C8B-B14F-4D97-AF65-F5344CB8AC3E}">
        <p14:creationId xmlns:p14="http://schemas.microsoft.com/office/powerpoint/2010/main" val="62478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BB30-FECC-D106-CBCE-E17E8A1B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11" y="156238"/>
            <a:ext cx="939513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900" b="1" dirty="0">
                <a:solidFill>
                  <a:schemeClr val="accent2"/>
                </a:solidFill>
              </a:rPr>
              <a:t>Участие специалистов Ассоциации спецсчетов  в приемке работ в г. Владимир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FD18EF8-0A32-675F-4671-CD7EFE8E8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12" y="2624822"/>
            <a:ext cx="5175249" cy="388143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B50226-4246-03F3-6CAE-BC3A5D67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176" y="1488281"/>
            <a:ext cx="5175251" cy="3881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F17F6-1F90-A0AD-07A5-215B6D723BD4}"/>
              </a:ext>
            </a:extLst>
          </p:cNvPr>
          <p:cNvSpPr txBox="1"/>
          <p:nvPr/>
        </p:nvSpPr>
        <p:spPr>
          <a:xfrm>
            <a:off x="7355741" y="5369719"/>
            <a:ext cx="443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Ремонт ВИС ГВС и ХВС в подвале. Февраль 2023г.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498B0-610D-B6A4-01B8-9BDD689B6E6B}"/>
              </a:ext>
            </a:extLst>
          </p:cNvPr>
          <p:cNvSpPr txBox="1"/>
          <p:nvPr/>
        </p:nvSpPr>
        <p:spPr>
          <a:xfrm>
            <a:off x="381912" y="1904624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Ремонт ВИС теплоснабжения в подвале.                    Декабрь 2022г.</a:t>
            </a:r>
          </a:p>
        </p:txBody>
      </p:sp>
    </p:spTree>
    <p:extLst>
      <p:ext uri="{BB962C8B-B14F-4D97-AF65-F5344CB8AC3E}">
        <p14:creationId xmlns:p14="http://schemas.microsoft.com/office/powerpoint/2010/main" val="232277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E570-2A6C-718A-37FB-3F216993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Помощь собственникам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3630C-68A2-E851-CA0A-FA0F6467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3594"/>
            <a:ext cx="8705817" cy="4855916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Включение в комиссию представителя общественной организации в сфере ЖКХ, строительства 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tx1"/>
                </a:solidFill>
              </a:rPr>
              <a:t>	Отправка скана первой и последней страницы в ИГЖН для 	контроля отчетности от владельцев специальных счетов</a:t>
            </a:r>
          </a:p>
          <a:p>
            <a:r>
              <a:rPr lang="ru-RU" sz="2100" b="1" dirty="0">
                <a:solidFill>
                  <a:schemeClr val="tx1"/>
                </a:solidFill>
              </a:rPr>
              <a:t>Просвещение (семинары и практические занятия) на базе общественных организаций активных собственников, а также лиц, уже уполномоченных на приемку работ </a:t>
            </a:r>
          </a:p>
          <a:p>
            <a:pPr>
              <a:lnSpc>
                <a:spcPct val="107000"/>
              </a:lnSpc>
            </a:pPr>
            <a:r>
              <a:rPr lang="ru-RU" sz="2100" b="1" dirty="0">
                <a:solidFill>
                  <a:schemeClr val="tx1"/>
                </a:solidFill>
              </a:rPr>
              <a:t>Разработка и распространение чек-листов по различным видам работ для собственников в комиссии по приемке</a:t>
            </a:r>
          </a:p>
          <a:p>
            <a:pPr>
              <a:lnSpc>
                <a:spcPct val="107000"/>
              </a:lnSpc>
            </a:pPr>
            <a:r>
              <a:rPr lang="ru-RU" sz="2100" b="1" dirty="0">
                <a:solidFill>
                  <a:schemeClr val="tx1"/>
                </a:solidFill>
              </a:rPr>
              <a:t>Консультации при замечаниях к качеству работ в процессе приемки и в период гарантийного срока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625F025-BF49-DE0B-C08C-FB6F93515424}"/>
              </a:ext>
            </a:extLst>
          </p:cNvPr>
          <p:cNvCxnSpPr/>
          <p:nvPr/>
        </p:nvCxnSpPr>
        <p:spPr>
          <a:xfrm>
            <a:off x="0" y="1181686"/>
            <a:ext cx="22648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90FC-E317-A0E1-EEF5-D02F2DC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60" y="156238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Законодательные инициативы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8E349-E168-F58E-3719-4E783F0A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60" y="1298700"/>
            <a:ext cx="9352932" cy="491922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tx1"/>
                </a:solidFill>
              </a:rPr>
              <a:t>Обязательный строительный контроль с включением специалиста от строительного контроля в приемочную комиссию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tx1"/>
                </a:solidFill>
              </a:rPr>
              <a:t>Обязательная подпись на акте приемки работ представителя ИГЖН либо общественной организации по профилю ЖКХ, строительства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>
                <a:solidFill>
                  <a:schemeClr val="tx1"/>
                </a:solidFill>
              </a:rPr>
              <a:t>Закрепление этого в федеральном либо региональном законодательстве.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>
                <a:solidFill>
                  <a:srgbClr val="7030A0"/>
                </a:solidFill>
              </a:rPr>
              <a:t>В целом рекомендуем применять требования в части проведения строительного контроля и приемки работ из постановления Правительства № 615 и к специальным счетам</a:t>
            </a:r>
          </a:p>
          <a:p>
            <a:endParaRPr lang="ru-RU" sz="21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AF85D51-F1F0-AE08-6CDA-005C5C78E2E5}"/>
              </a:ext>
            </a:extLst>
          </p:cNvPr>
          <p:cNvCxnSpPr/>
          <p:nvPr/>
        </p:nvCxnSpPr>
        <p:spPr>
          <a:xfrm>
            <a:off x="0" y="1181686"/>
            <a:ext cx="22648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513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930</TotalTime>
  <Words>505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PT Sans</vt:lpstr>
      <vt:lpstr>Trebuchet MS</vt:lpstr>
      <vt:lpstr>Wingdings 3</vt:lpstr>
      <vt:lpstr>Аспект</vt:lpstr>
      <vt:lpstr>Особенности приемки выполненных работ по капитальному ремонту многоквартирного дома со специальным счетом</vt:lpstr>
      <vt:lpstr>Текущая ситуация  </vt:lpstr>
      <vt:lpstr>Последствия непрофессиональной приемки</vt:lpstr>
      <vt:lpstr>Примеры некачественного ремонта (г. Владимир)</vt:lpstr>
      <vt:lpstr>Ответственность при приемке работ</vt:lpstr>
      <vt:lpstr>Участие специалистов Ассоциации спецсчетов  в приемке работ в г. Владимир</vt:lpstr>
      <vt:lpstr>Участие специалистов Ассоциации спецсчетов  в приемке работ в г. Владимир</vt:lpstr>
      <vt:lpstr>Помощь собственникам</vt:lpstr>
      <vt:lpstr>Законодательные инициативы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владельцев специальных счетов  *****</dc:title>
  <dc:creator>Наталья Зотова</dc:creator>
  <cp:lastModifiedBy>Ирина Генцлер</cp:lastModifiedBy>
  <cp:revision>93</cp:revision>
  <dcterms:created xsi:type="dcterms:W3CDTF">2022-03-31T19:41:13Z</dcterms:created>
  <dcterms:modified xsi:type="dcterms:W3CDTF">2023-02-28T19:06:39Z</dcterms:modified>
</cp:coreProperties>
</file>